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9" r:id="rId3"/>
    <p:sldId id="291" r:id="rId4"/>
    <p:sldId id="290" r:id="rId5"/>
    <p:sldId id="289" r:id="rId6"/>
    <p:sldId id="256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61" r:id="rId21"/>
    <p:sldId id="262" r:id="rId22"/>
    <p:sldId id="628" r:id="rId23"/>
    <p:sldId id="62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A7B8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3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1F6A0-ACB9-4222-9919-1A052FF63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5F6E4-FE08-4FDE-B1C1-4C2B7D541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E611D-963E-4E7C-9A52-67CB61729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B26D2-0504-4544-B455-DF58B182D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FDC22-5AD0-4EBE-AA22-2BF618368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919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139EE-0CA3-4CCC-9ABF-ADD4FB0E4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0E1C5-03AA-4D1E-B130-2AF71E6D0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A635D-EABE-4895-A12D-1313E2BFD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4C170-2CCD-4DAC-9A6A-943243ABF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8D166-A2B0-40A7-A3B5-34EAB36C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6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2943E-BFCB-4A17-8BA7-9E1797093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78839-2AE5-45BA-B22D-78BBFA02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9826F-5678-4B17-9816-6FDA5BB75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77143-D583-4DBA-A17C-C6A036C78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B29E3-63D9-401F-AA81-F9C910A83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03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81D00-A560-4502-A32D-9D9356C31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70FC9-33AE-4DAD-B81D-F673CDA285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3070E5-11DF-4AE9-B655-C26DAD358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42CAF-1AFB-4976-B1CC-92AF261F2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ED9C7-4D5B-4E4C-98F8-940F0EBD4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361656-9BCD-4B10-A9DD-88A57875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2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02AC-3731-47A1-A100-03A9E9D70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4E861-D130-4264-BE12-4A4AF06AB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73D57F-1F8E-428B-9744-76B4AF03C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7EB42C-AA35-469C-BB5A-41757B86C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080E3-0D21-43E9-AF2E-099300646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07636F-DE86-402F-9A3F-908C96414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0B6C64-5749-4B2F-84BE-C25E9D538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AB783D-FF10-41EA-A275-622A16CA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25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78CF1-AD8C-4B2A-A5BD-990E16287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0EC241-8D14-4E8D-A44A-6B3549D8D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C27A9-BD13-48CF-9652-884211CB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F4F7B-7561-4AB8-AE37-597E59EBE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5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5DD305-E658-41B0-89FF-4C65F71DF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73714C-47B0-45AC-A06B-F9457F04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A5B89-790A-4A00-B456-7CE121AE8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7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C26C-DABC-478A-BE10-F6B495AE1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3BA05-82EA-4A98-8F86-F4B4104F1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37483-44D7-49A9-8BDB-CAE29D6A21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84E0E-574C-4FF4-A6DB-B00D0E076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22342-F27F-4987-96D7-E02A83F7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67E9C-E40F-463F-B2AE-DD00CD7D9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13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CEAE7-6049-42CB-957D-CCCBA7A4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C7E24A-23D6-4551-8BF9-B1E76FBA62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35AEB-F413-4E26-8541-D393B8B491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57BCC-C83E-4261-8529-45ECA572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58308-EA78-4D33-BBA0-E054BBF7B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961CD-A834-49DB-80FF-5B81E0EFB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F97D9-DF1D-40B3-A326-CCEB98265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B3BB9-D842-4C93-BF91-6BE1A2DB3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3B345-7BCE-45DF-8236-011CC06F7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37184-4529-4F42-A803-232D39B0B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4E5E7-E9C9-4951-9533-5ED1EAA41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4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6D1269-CD08-4B3A-8422-850AFC1148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4D840-8563-497A-A743-BB7033CF1F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BCD69-069F-499C-9FD2-B80BE6C96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FD177-2FA1-452E-A03E-EBDB25EAE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A77F2-ACFC-4896-B180-2C97EE160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24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259799-24E9-49BF-AFD0-2560D83CA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C6A0F-1D54-4860-87FB-50DF844D8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01098-420C-4B04-90FB-F4A999E5F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DE885-3DC8-47FC-96D4-D0652083F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EC9B4-F79F-4BC5-B53C-EFC48EDA4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4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10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8.jpeg"/><Relationship Id="rId5" Type="http://schemas.openxmlformats.org/officeDocument/2006/relationships/image" Target="../media/image4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4077760/daf/was-sind-sie-von-beru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at to consider before dating an engineer – Edelplast">
            <a:extLst>
              <a:ext uri="{FF2B5EF4-FFF2-40B4-BE49-F238E27FC236}">
                <a16:creationId xmlns:a16="http://schemas.microsoft.com/office/drawing/2014/main" id="{EA3EDC41-6C3E-46F8-861B-0544776DA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49" y="278598"/>
            <a:ext cx="2662939" cy="17761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Kfz-Mechaniker (m/w/d) Nutzfahrzeugtechnik - Deutsches Personal Management">
            <a:extLst>
              <a:ext uri="{FF2B5EF4-FFF2-40B4-BE49-F238E27FC236}">
                <a16:creationId xmlns:a16="http://schemas.microsoft.com/office/drawing/2014/main" id="{480858FF-F0F3-4D89-802D-908102B16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202" y="307474"/>
            <a:ext cx="2662939" cy="1774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Study for Free in USA and Canada for International Students 2021 Update">
            <a:extLst>
              <a:ext uri="{FF2B5EF4-FFF2-40B4-BE49-F238E27FC236}">
                <a16:creationId xmlns:a16="http://schemas.microsoft.com/office/drawing/2014/main" id="{957FA46D-4691-4A8A-9147-ADE2A39269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2" r="16883"/>
          <a:stretch/>
        </p:blipFill>
        <p:spPr bwMode="auto">
          <a:xfrm>
            <a:off x="9141341" y="327023"/>
            <a:ext cx="2698849" cy="1778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94,109 News Reporter Stock Photos, Pictures &amp;amp;amp; Royalty-Free Images - iStock">
            <a:extLst>
              <a:ext uri="{FF2B5EF4-FFF2-40B4-BE49-F238E27FC236}">
                <a16:creationId xmlns:a16="http://schemas.microsoft.com/office/drawing/2014/main" id="{7AA39E4B-02D3-4A69-BCC4-FC0BDF02F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77" y="4662204"/>
            <a:ext cx="2740511" cy="18270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How Many Teachers are there in the U.S? - (Facts &amp;amp;amp; Figures)">
            <a:extLst>
              <a:ext uri="{FF2B5EF4-FFF2-40B4-BE49-F238E27FC236}">
                <a16:creationId xmlns:a16="http://schemas.microsoft.com/office/drawing/2014/main" id="{AAD3F200-C511-4CEC-912B-14FCF8A82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2" r="10569"/>
          <a:stretch/>
        </p:blipFill>
        <p:spPr bwMode="auto">
          <a:xfrm>
            <a:off x="3257969" y="4644859"/>
            <a:ext cx="2662940" cy="1847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Nurse scheduling | Nurse Staffing | Float Care Scheduling Software">
            <a:extLst>
              <a:ext uri="{FF2B5EF4-FFF2-40B4-BE49-F238E27FC236}">
                <a16:creationId xmlns:a16="http://schemas.microsoft.com/office/drawing/2014/main" id="{C047318F-D48D-4C8E-9ED1-B96C1518B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75" y="4644859"/>
            <a:ext cx="2708688" cy="1847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 descr="Salesman Offers An Apple At Street Market Stock Photo, Picture And Royalty  Free Image. Image 56319449.">
            <a:extLst>
              <a:ext uri="{FF2B5EF4-FFF2-40B4-BE49-F238E27FC236}">
                <a16:creationId xmlns:a16="http://schemas.microsoft.com/office/drawing/2014/main" id="{5015B64C-8810-4021-9DE8-4C7740238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77" y="2469340"/>
            <a:ext cx="2638124" cy="17573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2" descr="Weinkarte: Visitenkarte eines Restaurants | Wine in Black Wein-Magazin">
            <a:extLst>
              <a:ext uri="{FF2B5EF4-FFF2-40B4-BE49-F238E27FC236}">
                <a16:creationId xmlns:a16="http://schemas.microsoft.com/office/drawing/2014/main" id="{2D0E1321-4062-4208-B91F-6D7324654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92785"/>
            <a:ext cx="2770489" cy="1847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4" descr="10 อันดับหนังดังจาก Leonardo Dicaprio">
            <a:extLst>
              <a:ext uri="{FF2B5EF4-FFF2-40B4-BE49-F238E27FC236}">
                <a16:creationId xmlns:a16="http://schemas.microsoft.com/office/drawing/2014/main" id="{42B0D2BD-4FBE-41AC-B41F-0B84D1E8B7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" r="7708"/>
          <a:stretch/>
        </p:blipFill>
        <p:spPr bwMode="auto">
          <a:xfrm>
            <a:off x="6205924" y="307473"/>
            <a:ext cx="2683638" cy="1774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6" descr="Friseur Öffnung 01.03.2021: Salons öffnen wieder: Haare frisieren, aber  kein Bart schneiden? Diese Regeln gelten | Südwest Presse Online">
            <a:extLst>
              <a:ext uri="{FF2B5EF4-FFF2-40B4-BE49-F238E27FC236}">
                <a16:creationId xmlns:a16="http://schemas.microsoft.com/office/drawing/2014/main" id="{57570547-E155-46A2-B7C8-FADD0A292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76"/>
          <a:stretch/>
        </p:blipFill>
        <p:spPr bwMode="auto">
          <a:xfrm>
            <a:off x="9143575" y="2432562"/>
            <a:ext cx="2698849" cy="1843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9A0249D-2F4C-491D-B08F-0762041555EF}"/>
              </a:ext>
            </a:extLst>
          </p:cNvPr>
          <p:cNvSpPr/>
          <p:nvPr/>
        </p:nvSpPr>
        <p:spPr>
          <a:xfrm>
            <a:off x="2765664" y="2010742"/>
            <a:ext cx="662218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dirty="0" err="1">
                <a:ln w="3175">
                  <a:solidFill>
                    <a:schemeClr val="tx1"/>
                  </a:solidFill>
                </a:ln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Cooper Black" pitchFamily="18" charset="0"/>
              </a:rPr>
              <a:t>Beruf</a:t>
            </a:r>
            <a:endParaRPr lang="en-US" sz="13800" dirty="0">
              <a:ln w="3175">
                <a:solidFill>
                  <a:schemeClr val="tx1"/>
                </a:solidFill>
              </a:ln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9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B11E56-5A6C-49B4-AEDC-E6498BE44946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580" name="Picture 4" descr="http://www.rotoscopers.com/wp-content/uploads/2014/05/2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47" b="96075" l="27925" r="75723">
                        <a14:foregroundMark x1="45660" y1="7290" x2="46038" y2="28224"/>
                        <a14:foregroundMark x1="38239" y1="14953" x2="44277" y2="8037"/>
                        <a14:foregroundMark x1="44277" y1="8037" x2="51069" y2="10467"/>
                        <a14:foregroundMark x1="55346" y1="13458" x2="58491" y2="21308"/>
                        <a14:foregroundMark x1="57987" y1="19252" x2="46415" y2="5794"/>
                        <a14:foregroundMark x1="46415" y1="5794" x2="43899" y2="7290"/>
                        <a14:foregroundMark x1="52453" y1="8411" x2="53333" y2="9907"/>
                        <a14:foregroundMark x1="55472" y1="11776" x2="56855" y2="12150"/>
                        <a14:foregroundMark x1="52956" y1="9907" x2="46164" y2="6168"/>
                        <a14:foregroundMark x1="46164" y1="6168" x2="46164" y2="6168"/>
                        <a14:foregroundMark x1="47547" y1="6355" x2="53711" y2="12523"/>
                        <a14:foregroundMark x1="53711" y1="12523" x2="54340" y2="15140"/>
                        <a14:foregroundMark x1="53711" y1="7850" x2="58239" y2="17196"/>
                        <a14:foregroundMark x1="58239" y1="17196" x2="58239" y2="18318"/>
                        <a14:foregroundMark x1="57610" y1="18318" x2="49811" y2="5981"/>
                        <a14:foregroundMark x1="49811" y1="5981" x2="47044" y2="5047"/>
                        <a14:foregroundMark x1="51572" y1="7290" x2="58113" y2="15140"/>
                        <a14:foregroundMark x1="58113" y1="15140" x2="60252" y2="33645"/>
                        <a14:foregroundMark x1="29937" y1="48785" x2="28176" y2="61308"/>
                        <a14:foregroundMark x1="28176" y1="61308" x2="31195" y2="71028"/>
                        <a14:foregroundMark x1="31195" y1="71028" x2="33711" y2="71776"/>
                        <a14:foregroundMark x1="44780" y1="51963" x2="54214" y2="48972"/>
                        <a14:foregroundMark x1="54214" y1="48972" x2="52956" y2="41308"/>
                        <a14:foregroundMark x1="56730" y1="42617" x2="58239" y2="44486"/>
                        <a14:foregroundMark x1="62516" y1="90093" x2="55597" y2="91776"/>
                        <a14:foregroundMark x1="55597" y1="91776" x2="49811" y2="90654"/>
                        <a14:foregroundMark x1="42767" y1="91589" x2="39623" y2="96075"/>
                        <a14:foregroundMark x1="66164" y1="95140" x2="66038" y2="91028"/>
                        <a14:foregroundMark x1="68805" y1="88785" x2="73585" y2="93645"/>
                        <a14:foregroundMark x1="75723" y1="91215" x2="73459" y2="88598"/>
                        <a14:foregroundMark x1="33962" y1="70280" x2="36101" y2="70093"/>
                        <a14:foregroundMark x1="50692" y1="6355" x2="56352" y2="15327"/>
                        <a14:foregroundMark x1="56352" y1="15327" x2="56604" y2="19252"/>
                      </a14:backgroundRemoval>
                    </a14:imgEffect>
                  </a14:imgLayer>
                </a14:imgProps>
              </a:ext>
            </a:extLst>
          </a:blip>
          <a:srcRect l="25472" t="3125" r="22641"/>
          <a:stretch>
            <a:fillRect/>
          </a:stretch>
        </p:blipFill>
        <p:spPr bwMode="auto">
          <a:xfrm>
            <a:off x="160421" y="1170254"/>
            <a:ext cx="4623335" cy="5808898"/>
          </a:xfrm>
          <a:prstGeom prst="rect">
            <a:avLst/>
          </a:prstGeom>
          <a:noFill/>
        </p:spPr>
      </p:pic>
      <p:sp>
        <p:nvSpPr>
          <p:cNvPr id="7" name="Oval Callout 6"/>
          <p:cNvSpPr/>
          <p:nvPr/>
        </p:nvSpPr>
        <p:spPr>
          <a:xfrm>
            <a:off x="711319" y="359793"/>
            <a:ext cx="8493373" cy="1000132"/>
          </a:xfrm>
          <a:prstGeom prst="wedgeEllipseCallout">
            <a:avLst>
              <a:gd name="adj1" fmla="val -18433"/>
              <a:gd name="adj2" fmla="val 136186"/>
            </a:avLst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Berlin Sans FB" pitchFamily="34" charset="0"/>
              </a:rPr>
              <a:t>Was </a:t>
            </a:r>
            <a:r>
              <a:rPr lang="en-US" sz="4800" dirty="0" err="1">
                <a:latin typeface="Berlin Sans FB" pitchFamily="34" charset="0"/>
              </a:rPr>
              <a:t>bist</a:t>
            </a:r>
            <a:r>
              <a:rPr lang="en-US" sz="4800" dirty="0">
                <a:latin typeface="Berlin Sans FB" pitchFamily="34" charset="0"/>
              </a:rPr>
              <a:t> du von </a:t>
            </a:r>
            <a:r>
              <a:rPr lang="en-US" sz="4800" dirty="0" err="1">
                <a:latin typeface="Berlin Sans FB" pitchFamily="34" charset="0"/>
              </a:rPr>
              <a:t>Beruf</a:t>
            </a:r>
            <a:r>
              <a:rPr lang="en-US" sz="4800" dirty="0">
                <a:latin typeface="Berlin Sans FB" pitchFamily="34" charset="0"/>
              </a:rPr>
              <a:t>?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6096000" y="1359925"/>
            <a:ext cx="5582653" cy="1000132"/>
          </a:xfrm>
          <a:prstGeom prst="wedgeEllipseCallout">
            <a:avLst>
              <a:gd name="adj1" fmla="val 17183"/>
              <a:gd name="adj2" fmla="val 97426"/>
            </a:avLst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Berlin Sans FB" pitchFamily="34" charset="0"/>
              </a:rPr>
              <a:t>Ich</a:t>
            </a:r>
            <a:r>
              <a:rPr lang="en-US" sz="4400" dirty="0">
                <a:latin typeface="Berlin Sans FB" pitchFamily="34" charset="0"/>
              </a:rPr>
              <a:t> bin </a:t>
            </a:r>
            <a:r>
              <a:rPr lang="en-US" sz="4400" dirty="0" err="1">
                <a:latin typeface="Berlin Sans FB" pitchFamily="34" charset="0"/>
              </a:rPr>
              <a:t>Sch</a:t>
            </a:r>
            <a:r>
              <a:rPr lang="en-US" sz="4400" dirty="0" err="1">
                <a:latin typeface="Berlin Sans FB"/>
              </a:rPr>
              <a:t>ü</a:t>
            </a:r>
            <a:r>
              <a:rPr lang="en-US" sz="4400" dirty="0" err="1">
                <a:latin typeface="Berlin Sans FB" pitchFamily="34" charset="0"/>
              </a:rPr>
              <a:t>ler</a:t>
            </a:r>
            <a:r>
              <a:rPr lang="en-US" sz="4400" dirty="0">
                <a:latin typeface="Berlin Sans FB" pitchFamily="34" charset="0"/>
              </a:rPr>
              <a:t>.</a:t>
            </a:r>
          </a:p>
        </p:txBody>
      </p:sp>
      <p:sp>
        <p:nvSpPr>
          <p:cNvPr id="12" name="Oval Callout 11"/>
          <p:cNvSpPr/>
          <p:nvPr/>
        </p:nvSpPr>
        <p:spPr>
          <a:xfrm>
            <a:off x="3580597" y="2527345"/>
            <a:ext cx="6102417" cy="1143008"/>
          </a:xfrm>
          <a:prstGeom prst="wedgeEllipseCallout">
            <a:avLst>
              <a:gd name="adj1" fmla="val 13380"/>
              <a:gd name="adj2" fmla="val 89983"/>
            </a:avLst>
          </a:prstGeom>
          <a:solidFill>
            <a:srgbClr val="FCA6C5"/>
          </a:solidFill>
          <a:ln w="76200">
            <a:solidFill>
              <a:srgbClr val="EC5A8E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Berlin Sans FB" pitchFamily="34" charset="0"/>
              </a:rPr>
              <a:t>Ich</a:t>
            </a:r>
            <a:r>
              <a:rPr lang="en-US" sz="4400" dirty="0">
                <a:latin typeface="Berlin Sans FB" pitchFamily="34" charset="0"/>
              </a:rPr>
              <a:t> bin </a:t>
            </a:r>
            <a:r>
              <a:rPr lang="en-US" sz="4400" dirty="0" err="1">
                <a:latin typeface="Berlin Sans FB" pitchFamily="34" charset="0"/>
              </a:rPr>
              <a:t>Sch</a:t>
            </a:r>
            <a:r>
              <a:rPr lang="en-US" sz="4400" dirty="0" err="1">
                <a:latin typeface="Berlin Sans FB"/>
              </a:rPr>
              <a:t>ü</a:t>
            </a:r>
            <a:r>
              <a:rPr lang="en-US" sz="4400" dirty="0" err="1">
                <a:latin typeface="Berlin Sans FB" pitchFamily="34" charset="0"/>
              </a:rPr>
              <a:t>ler</a:t>
            </a:r>
            <a:r>
              <a:rPr lang="en-US" sz="4400" dirty="0" err="1">
                <a:solidFill>
                  <a:srgbClr val="FF0000"/>
                </a:solidFill>
                <a:latin typeface="Berlin Sans FB" pitchFamily="34" charset="0"/>
              </a:rPr>
              <a:t>in</a:t>
            </a:r>
            <a:r>
              <a:rPr lang="en-US" sz="4400" dirty="0">
                <a:latin typeface="Berlin Sans FB" pitchFamily="34" charset="0"/>
              </a:rPr>
              <a:t>.</a:t>
            </a:r>
          </a:p>
        </p:txBody>
      </p:sp>
      <p:pic>
        <p:nvPicPr>
          <p:cNvPr id="24582" name="Picture 6" descr="http://chimera.mixrmedia.com/user_photos/blog/2012/04/23/cdda4312d916bbbc2680a1cc9d7ae5a4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42" b="89434" l="10000" r="90400">
                        <a14:foregroundMark x1="33200" y1="15472" x2="47200" y2="9434"/>
                        <a14:foregroundMark x1="47200" y1="9434" x2="50800" y2="11698"/>
                        <a14:foregroundMark x1="46800" y1="10943" x2="32400" y2="10189"/>
                        <a14:foregroundMark x1="32400" y1="10189" x2="36400" y2="16604"/>
                        <a14:foregroundMark x1="34800" y1="7170" x2="50000" y2="10943"/>
                        <a14:foregroundMark x1="50000" y1="10943" x2="50000" y2="11321"/>
                        <a14:foregroundMark x1="43600" y1="5660" x2="41600" y2="4528"/>
                        <a14:foregroundMark x1="68800" y1="3396" x2="82000" y2="10566"/>
                        <a14:foregroundMark x1="89600" y1="12830" x2="90800" y2="13962"/>
                        <a14:foregroundMark x1="40400" y1="2642" x2="48800" y2="830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017253" y="2781702"/>
            <a:ext cx="4520726" cy="4608967"/>
          </a:xfrm>
          <a:prstGeom prst="rect">
            <a:avLst/>
          </a:prstGeom>
          <a:noFill/>
        </p:spPr>
      </p:pic>
      <p:pic>
        <p:nvPicPr>
          <p:cNvPr id="24588" name="Picture 12" descr="http://4.bp.blogspot.com/-bUY8Mn_o1Yc/VSk2d9OS_QI/AAAAAAAAVo0/nUB5-CVOv6Y/s1600/chibi-maruko-chan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344" b="94656" l="1299" r="17403">
                        <a14:foregroundMark x1="9610" y1="50382" x2="8052" y2="71756"/>
                        <a14:foregroundMark x1="8052" y1="71756" x2="11688" y2="68702"/>
                        <a14:foregroundMark x1="4156" y1="52672" x2="7273" y2="51145"/>
                        <a14:foregroundMark x1="8312" y1="13740" x2="15065" y2="22137"/>
                        <a14:foregroundMark x1="15065" y1="22137" x2="15844" y2="23664"/>
                        <a14:foregroundMark x1="12727" y1="9924" x2="5714" y2="9924"/>
                        <a14:foregroundMark x1="5714" y1="9924" x2="2338" y2="22137"/>
                        <a14:foregroundMark x1="8052" y1="5344" x2="11169" y2="7634"/>
                        <a14:foregroundMark x1="17143" y1="19847" x2="17403" y2="25191"/>
                        <a14:foregroundMark x1="13934" y1="50755" x2="12208" y2="51908"/>
                        <a14:foregroundMark x1="17922" y1="48092" x2="15629" y2="49623"/>
                        <a14:foregroundMark x1="17662" y1="47328" x2="17662" y2="47328"/>
                        <a14:foregroundMark x1="11169" y1="79389" x2="10791" y2="85496"/>
                        <a14:foregroundMark x1="7532" y1="94656" x2="7760" y2="89313"/>
                        <a14:foregroundMark x1="12208" y1="90840" x2="12134" y2="89313"/>
                        <a14:foregroundMark x1="12987" y1="94656" x2="12987" y2="94656"/>
                        <a14:foregroundMark x1="14286" y1="94656" x2="12468" y2="93893"/>
                        <a14:foregroundMark x1="3521" y1="50076" x2="4156" y2="53435"/>
                        <a14:foregroundMark x1="14805" y1="52672" x2="16364" y2="51145"/>
                        <a14:foregroundMark x1="2597" y1="45802" x2="3636" y2="48855"/>
                        <a14:foregroundMark x1="1818" y1="45038" x2="3896" y2="52672"/>
                        <a14:foregroundMark x1="7792" y1="59542" x2="7273" y2="67176"/>
                        <a14:foregroundMark x1="12468" y1="64885" x2="11429" y2="49618"/>
                        <a14:foregroundMark x1="7532" y1="61832" x2="7532" y2="53435"/>
                        <a14:foregroundMark x1="8571" y1="91603" x2="8831" y2="80916"/>
                        <a14:backgroundMark x1="14805" y1="45038" x2="17143" y2="39695"/>
                        <a14:backgroundMark x1="10130" y1="85496" x2="10130" y2="89313"/>
                      </a14:backgroundRemoval>
                    </a14:imgEffect>
                  </a14:imgLayer>
                </a14:imgProps>
              </a:ext>
            </a:extLst>
          </a:blip>
          <a:srcRect r="80519"/>
          <a:stretch>
            <a:fillRect/>
          </a:stretch>
        </p:blipFill>
        <p:spPr bwMode="auto">
          <a:xfrm>
            <a:off x="7230178" y="3588735"/>
            <a:ext cx="1941092" cy="33904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A0127-2AD4-44BA-8253-E8110F20C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5DB95-C87C-465C-BBD2-EBC4CB298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0FB9D6-4B9D-4A97-BAE5-1F471D6A7E61}"/>
              </a:ext>
            </a:extLst>
          </p:cNvPr>
          <p:cNvSpPr/>
          <p:nvPr/>
        </p:nvSpPr>
        <p:spPr>
          <a:xfrm>
            <a:off x="156285" y="103472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What to consider before dating an engineer – Edelplast">
            <a:extLst>
              <a:ext uri="{FF2B5EF4-FFF2-40B4-BE49-F238E27FC236}">
                <a16:creationId xmlns:a16="http://schemas.microsoft.com/office/drawing/2014/main" id="{23AD1060-04E4-45A5-A7D9-5A07DFB32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49" y="365225"/>
            <a:ext cx="3780039" cy="2521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Kfz-Mechaniker (m/w/d) Nutzfahrzeugtechnik - Deutsches Personal Management">
            <a:extLst>
              <a:ext uri="{FF2B5EF4-FFF2-40B4-BE49-F238E27FC236}">
                <a16:creationId xmlns:a16="http://schemas.microsoft.com/office/drawing/2014/main" id="{19EA42B6-B9E5-4EF1-908E-D6CFE1DC4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936" y="365125"/>
            <a:ext cx="3868326" cy="2578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tudy for Free in USA and Canada for International Students 2021 Update">
            <a:extLst>
              <a:ext uri="{FF2B5EF4-FFF2-40B4-BE49-F238E27FC236}">
                <a16:creationId xmlns:a16="http://schemas.microsoft.com/office/drawing/2014/main" id="{6CDE6E77-343C-4126-AFB4-6E10F72B99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2" r="16883"/>
          <a:stretch/>
        </p:blipFill>
        <p:spPr bwMode="auto">
          <a:xfrm>
            <a:off x="8031412" y="3808207"/>
            <a:ext cx="3595374" cy="26379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7 Tipps zur Vertrauensbildung zwischen Architekten und Bauherren">
            <a:extLst>
              <a:ext uri="{FF2B5EF4-FFF2-40B4-BE49-F238E27FC236}">
                <a16:creationId xmlns:a16="http://schemas.microsoft.com/office/drawing/2014/main" id="{CE48907E-8F40-446F-94BE-CCC0FE5E51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0" r="11498"/>
          <a:stretch/>
        </p:blipFill>
        <p:spPr bwMode="auto">
          <a:xfrm>
            <a:off x="389157" y="3848758"/>
            <a:ext cx="3977894" cy="2604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ADD99E-BB82-4952-BAC4-36E526837A71}"/>
              </a:ext>
            </a:extLst>
          </p:cNvPr>
          <p:cNvSpPr/>
          <p:nvPr/>
        </p:nvSpPr>
        <p:spPr>
          <a:xfrm>
            <a:off x="428738" y="162022"/>
            <a:ext cx="644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586B2F-5EF0-4533-BDBE-F8914753C819}"/>
              </a:ext>
            </a:extLst>
          </p:cNvPr>
          <p:cNvSpPr/>
          <p:nvPr/>
        </p:nvSpPr>
        <p:spPr>
          <a:xfrm>
            <a:off x="7894936" y="238967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A2D9E2-C42B-40E0-A3FC-79A0D0EC417B}"/>
              </a:ext>
            </a:extLst>
          </p:cNvPr>
          <p:cNvSpPr/>
          <p:nvPr/>
        </p:nvSpPr>
        <p:spPr>
          <a:xfrm>
            <a:off x="452783" y="5652571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E6ED30-74C3-4A0C-9677-7255325E9F49}"/>
              </a:ext>
            </a:extLst>
          </p:cNvPr>
          <p:cNvSpPr/>
          <p:nvPr/>
        </p:nvSpPr>
        <p:spPr>
          <a:xfrm>
            <a:off x="7810158" y="3766819"/>
            <a:ext cx="109658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5419CC-9E45-4251-A9E6-9509ECB3490F}"/>
              </a:ext>
            </a:extLst>
          </p:cNvPr>
          <p:cNvSpPr/>
          <p:nvPr/>
        </p:nvSpPr>
        <p:spPr>
          <a:xfrm>
            <a:off x="3734403" y="2961060"/>
            <a:ext cx="4574619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Mechatroniker</a:t>
            </a:r>
            <a:endParaRPr lang="en-US" sz="44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3AE6E4-2567-4E8A-8648-1F002FE447DD}"/>
              </a:ext>
            </a:extLst>
          </p:cNvPr>
          <p:cNvSpPr/>
          <p:nvPr/>
        </p:nvSpPr>
        <p:spPr>
          <a:xfrm>
            <a:off x="3783830" y="3014380"/>
            <a:ext cx="4574619" cy="769441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Ingenieur</a:t>
            </a:r>
            <a:r>
              <a:rPr lang="en-US" sz="44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44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F8D51D-CDE5-44FC-B7F2-F8AE91275F86}"/>
              </a:ext>
            </a:extLst>
          </p:cNvPr>
          <p:cNvSpPr/>
          <p:nvPr/>
        </p:nvSpPr>
        <p:spPr>
          <a:xfrm>
            <a:off x="4524882" y="3033224"/>
            <a:ext cx="2993658" cy="769441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Student</a:t>
            </a:r>
            <a:r>
              <a:rPr lang="en-US" sz="44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44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BA4998-D035-4EF3-9BEC-5A36E766652C}"/>
              </a:ext>
            </a:extLst>
          </p:cNvPr>
          <p:cNvSpPr/>
          <p:nvPr/>
        </p:nvSpPr>
        <p:spPr>
          <a:xfrm>
            <a:off x="4367051" y="2989994"/>
            <a:ext cx="3151489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Architekt</a:t>
            </a:r>
            <a:endParaRPr lang="en-US" sz="44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88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48148E-6 L 0.31003 -0.0962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-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-0.29727 -0.1122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0" y="-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7 L 0.3263 0.4023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5" y="2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85185E-6 L -0.29492 0.4166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53" y="2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4818-A05F-4896-8845-5D4A29495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A1D79-58A0-40D3-A375-943A2ACD5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1A0B32-3F15-4FB1-9655-8513BEDBB3E1}"/>
              </a:ext>
            </a:extLst>
          </p:cNvPr>
          <p:cNvSpPr/>
          <p:nvPr/>
        </p:nvSpPr>
        <p:spPr>
          <a:xfrm>
            <a:off x="15628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8" descr="94,109 News Reporter Stock Photos, Pictures &amp;amp;amp; Royalty-Free Images - iStock">
            <a:extLst>
              <a:ext uri="{FF2B5EF4-FFF2-40B4-BE49-F238E27FC236}">
                <a16:creationId xmlns:a16="http://schemas.microsoft.com/office/drawing/2014/main" id="{7EC8D48A-837C-4E2C-814E-9F7EC7FF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8" y="380028"/>
            <a:ext cx="3759755" cy="25065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How Many Teachers are there in the U.S? - (Facts &amp;amp;amp; Figures)">
            <a:extLst>
              <a:ext uri="{FF2B5EF4-FFF2-40B4-BE49-F238E27FC236}">
                <a16:creationId xmlns:a16="http://schemas.microsoft.com/office/drawing/2014/main" id="{34CF3639-96D4-4D0E-8EA0-AE72D07E40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2" r="10569"/>
          <a:stretch/>
        </p:blipFill>
        <p:spPr bwMode="auto">
          <a:xfrm>
            <a:off x="8006503" y="291596"/>
            <a:ext cx="3759755" cy="2609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Busy Young Secretary or Office Manager Reading Paper and Talking on the  Phone Stock Image - Image of secretary, desk: 174797135">
            <a:extLst>
              <a:ext uri="{FF2B5EF4-FFF2-40B4-BE49-F238E27FC236}">
                <a16:creationId xmlns:a16="http://schemas.microsoft.com/office/drawing/2014/main" id="{B370568D-FE39-4F3A-AA05-E4030B2F8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8" y="4005186"/>
            <a:ext cx="3700268" cy="2465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Nurse scheduling | Nurse Staffing | Float Care Scheduling Software">
            <a:extLst>
              <a:ext uri="{FF2B5EF4-FFF2-40B4-BE49-F238E27FC236}">
                <a16:creationId xmlns:a16="http://schemas.microsoft.com/office/drawing/2014/main" id="{B38A8B97-0600-45B1-863F-3F2B2D445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247" y="3975643"/>
            <a:ext cx="3700268" cy="2524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3A63C5-AE09-4D78-AF44-F0F11D171E35}"/>
              </a:ext>
            </a:extLst>
          </p:cNvPr>
          <p:cNvSpPr/>
          <p:nvPr/>
        </p:nvSpPr>
        <p:spPr>
          <a:xfrm>
            <a:off x="425742" y="296316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D7019C-FB53-4395-8128-CCD02E90D384}"/>
              </a:ext>
            </a:extLst>
          </p:cNvPr>
          <p:cNvSpPr/>
          <p:nvPr/>
        </p:nvSpPr>
        <p:spPr>
          <a:xfrm>
            <a:off x="11014104" y="230188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C79B1F-6FD2-4EA3-8F6D-E6ED850347B9}"/>
              </a:ext>
            </a:extLst>
          </p:cNvPr>
          <p:cNvSpPr/>
          <p:nvPr/>
        </p:nvSpPr>
        <p:spPr>
          <a:xfrm>
            <a:off x="262002" y="3898062"/>
            <a:ext cx="117380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0F2A59-F972-4B52-B332-A69A92C81649}"/>
              </a:ext>
            </a:extLst>
          </p:cNvPr>
          <p:cNvSpPr/>
          <p:nvPr/>
        </p:nvSpPr>
        <p:spPr>
          <a:xfrm>
            <a:off x="10797745" y="3917482"/>
            <a:ext cx="94523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C97DA6-4DC8-4EEC-80C0-EE3028E3396C}"/>
              </a:ext>
            </a:extLst>
          </p:cNvPr>
          <p:cNvSpPr/>
          <p:nvPr/>
        </p:nvSpPr>
        <p:spPr>
          <a:xfrm>
            <a:off x="4096266" y="3050343"/>
            <a:ext cx="3798455" cy="769441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Journalist</a:t>
            </a:r>
            <a:r>
              <a:rPr lang="en-US" sz="44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44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14C9A1-951F-48D3-9FFA-5CFD0AF6FE1C}"/>
              </a:ext>
            </a:extLst>
          </p:cNvPr>
          <p:cNvSpPr/>
          <p:nvPr/>
        </p:nvSpPr>
        <p:spPr>
          <a:xfrm>
            <a:off x="4155753" y="3009458"/>
            <a:ext cx="3798455" cy="769441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Sekretär</a:t>
            </a:r>
            <a:r>
              <a:rPr lang="en-US" sz="44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44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91B9AE-D124-4E9C-87B1-DC1EB3822C83}"/>
              </a:ext>
            </a:extLst>
          </p:cNvPr>
          <p:cNvSpPr/>
          <p:nvPr/>
        </p:nvSpPr>
        <p:spPr>
          <a:xfrm>
            <a:off x="5140748" y="3070413"/>
            <a:ext cx="1963553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Arzt</a:t>
            </a:r>
            <a:endParaRPr lang="en-US" sz="44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D9BEFF-8F1F-463E-A18F-BFABF64BDA0E}"/>
              </a:ext>
            </a:extLst>
          </p:cNvPr>
          <p:cNvSpPr/>
          <p:nvPr/>
        </p:nvSpPr>
        <p:spPr>
          <a:xfrm>
            <a:off x="4155753" y="3053495"/>
            <a:ext cx="3798455" cy="769441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Lehrer</a:t>
            </a:r>
            <a:r>
              <a:rPr lang="en-US" sz="44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44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2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416 L -0.30834 -0.0995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-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-0.30833 0.4180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2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33399 0.40139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93" y="20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.00416 L 0.31159 -0.1291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73" y="-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EF917-CF97-4A79-8FB6-269CA2F7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A0C95-7BC5-4ACE-8176-7A6DC0D0D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BC3D24-2C26-4A7B-9B3C-CA236807848D}"/>
              </a:ext>
            </a:extLst>
          </p:cNvPr>
          <p:cNvSpPr/>
          <p:nvPr/>
        </p:nvSpPr>
        <p:spPr>
          <a:xfrm>
            <a:off x="156285" y="161223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0" descr="Salesman Offers An Apple At Street Market Stock Photo, Picture And Royalty  Free Image. Image 56319449.">
            <a:extLst>
              <a:ext uri="{FF2B5EF4-FFF2-40B4-BE49-F238E27FC236}">
                <a16:creationId xmlns:a16="http://schemas.microsoft.com/office/drawing/2014/main" id="{14021507-00E3-4FDB-B807-420060927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77" y="544287"/>
            <a:ext cx="3691826" cy="24593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2" descr="Weinkarte: Visitenkarte eines Restaurants | Wine in Black Wein-Magazin">
            <a:extLst>
              <a:ext uri="{FF2B5EF4-FFF2-40B4-BE49-F238E27FC236}">
                <a16:creationId xmlns:a16="http://schemas.microsoft.com/office/drawing/2014/main" id="{C783BA21-BE6B-4662-B01B-B782E2C94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533" y="376191"/>
            <a:ext cx="3798455" cy="25335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4" descr="10 อันดับหนังดังจาก Leonardo Dicaprio">
            <a:extLst>
              <a:ext uri="{FF2B5EF4-FFF2-40B4-BE49-F238E27FC236}">
                <a16:creationId xmlns:a16="http://schemas.microsoft.com/office/drawing/2014/main" id="{14DB99A2-7887-4973-8734-9D40F4DD4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" r="7708"/>
          <a:stretch/>
        </p:blipFill>
        <p:spPr bwMode="auto">
          <a:xfrm>
            <a:off x="376277" y="3989213"/>
            <a:ext cx="3571551" cy="24593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6" descr="Friseur Öffnung 01.03.2021: Salons öffnen wieder: Haare frisieren, aber  kein Bart schneiden? Diese Regeln gelten | Südwest Presse Online">
            <a:extLst>
              <a:ext uri="{FF2B5EF4-FFF2-40B4-BE49-F238E27FC236}">
                <a16:creationId xmlns:a16="http://schemas.microsoft.com/office/drawing/2014/main" id="{1E62F429-804B-43ED-BB35-4D8DE5BF9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76"/>
          <a:stretch/>
        </p:blipFill>
        <p:spPr bwMode="auto">
          <a:xfrm>
            <a:off x="7979344" y="3778330"/>
            <a:ext cx="3709674" cy="2533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078F27-CEF7-4BA6-B7F8-C51C5BF50797}"/>
              </a:ext>
            </a:extLst>
          </p:cNvPr>
          <p:cNvSpPr/>
          <p:nvPr/>
        </p:nvSpPr>
        <p:spPr>
          <a:xfrm>
            <a:off x="257029" y="479932"/>
            <a:ext cx="83714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D98018-4CD0-4CB2-A60C-BC84670F8123}"/>
              </a:ext>
            </a:extLst>
          </p:cNvPr>
          <p:cNvSpPr/>
          <p:nvPr/>
        </p:nvSpPr>
        <p:spPr>
          <a:xfrm>
            <a:off x="7721286" y="307214"/>
            <a:ext cx="127114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C1CC5A-B77E-46B6-B598-CE493B0A13B3}"/>
              </a:ext>
            </a:extLst>
          </p:cNvPr>
          <p:cNvSpPr/>
          <p:nvPr/>
        </p:nvSpPr>
        <p:spPr>
          <a:xfrm>
            <a:off x="130770" y="3854395"/>
            <a:ext cx="143628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11.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BAD138-E2FC-4969-8008-08BC45EAD66A}"/>
              </a:ext>
            </a:extLst>
          </p:cNvPr>
          <p:cNvSpPr/>
          <p:nvPr/>
        </p:nvSpPr>
        <p:spPr>
          <a:xfrm>
            <a:off x="10816043" y="3759435"/>
            <a:ext cx="94147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C6EDD2-0542-445B-A5C4-F0530DEF983C}"/>
              </a:ext>
            </a:extLst>
          </p:cNvPr>
          <p:cNvSpPr/>
          <p:nvPr/>
        </p:nvSpPr>
        <p:spPr>
          <a:xfrm>
            <a:off x="4367051" y="2989994"/>
            <a:ext cx="3151489" cy="769441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Friseur</a:t>
            </a:r>
            <a:r>
              <a:rPr lang="en-US" sz="44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44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D39D42-A4B1-4EBC-803B-3B2CAF420548}"/>
              </a:ext>
            </a:extLst>
          </p:cNvPr>
          <p:cNvSpPr/>
          <p:nvPr/>
        </p:nvSpPr>
        <p:spPr>
          <a:xfrm>
            <a:off x="4367050" y="3008889"/>
            <a:ext cx="3151489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Kellner</a:t>
            </a:r>
            <a:endParaRPr lang="en-US" sz="44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30208F-F880-484B-9A8E-483D890935D9}"/>
              </a:ext>
            </a:extLst>
          </p:cNvPr>
          <p:cNvSpPr/>
          <p:nvPr/>
        </p:nvSpPr>
        <p:spPr>
          <a:xfrm>
            <a:off x="4209601" y="3033011"/>
            <a:ext cx="3798455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Schauspieler</a:t>
            </a:r>
            <a:endParaRPr lang="en-US" sz="44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8A3A09-F790-4AE0-ACF6-57137153E642}"/>
              </a:ext>
            </a:extLst>
          </p:cNvPr>
          <p:cNvSpPr/>
          <p:nvPr/>
        </p:nvSpPr>
        <p:spPr>
          <a:xfrm>
            <a:off x="4293405" y="3009545"/>
            <a:ext cx="3798455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Verkäufer</a:t>
            </a:r>
            <a:endParaRPr lang="en-US" sz="44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85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0833 L 0.32578 0.4284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89" y="2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07407E-6 L 0.32422 -0.0983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11" y="-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7 L -0.32031 0.40509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16" y="2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-0.32083 -0.0986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-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CF42-5BF5-4674-A6AF-991228C5CC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59EABC-3B5E-473B-9DF6-D2639339EE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9F64EE-E0D7-4DDF-BE49-49AEFD883AAD}"/>
              </a:ext>
            </a:extLst>
          </p:cNvPr>
          <p:cNvSpPr/>
          <p:nvPr/>
        </p:nvSpPr>
        <p:spPr>
          <a:xfrm>
            <a:off x="163629" y="192505"/>
            <a:ext cx="11858325" cy="65259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hat to consider before dating an engineer – Edelplast">
            <a:extLst>
              <a:ext uri="{FF2B5EF4-FFF2-40B4-BE49-F238E27FC236}">
                <a16:creationId xmlns:a16="http://schemas.microsoft.com/office/drawing/2014/main" id="{57DC1084-5CAB-46E7-8282-1AB37491D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49" y="361665"/>
            <a:ext cx="2662939" cy="17761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fz-Mechaniker (m/w/d) Nutzfahrzeugtechnik - Deutsches Personal Management">
            <a:extLst>
              <a:ext uri="{FF2B5EF4-FFF2-40B4-BE49-F238E27FC236}">
                <a16:creationId xmlns:a16="http://schemas.microsoft.com/office/drawing/2014/main" id="{A369BBDC-1C4F-4D6A-BC95-790AA9885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771" y="393257"/>
            <a:ext cx="2662939" cy="1774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tudy for Free in USA and Canada for International Students 2021 Update">
            <a:extLst>
              <a:ext uri="{FF2B5EF4-FFF2-40B4-BE49-F238E27FC236}">
                <a16:creationId xmlns:a16="http://schemas.microsoft.com/office/drawing/2014/main" id="{28E7FA73-371F-4B86-B725-79E774AB64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2" r="16883"/>
          <a:stretch/>
        </p:blipFill>
        <p:spPr bwMode="auto">
          <a:xfrm>
            <a:off x="9270314" y="390471"/>
            <a:ext cx="2424381" cy="1778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94,109 News Reporter Stock Photos, Pictures &amp;amp;amp; Royalty-Free Images - iStock">
            <a:extLst>
              <a:ext uri="{FF2B5EF4-FFF2-40B4-BE49-F238E27FC236}">
                <a16:creationId xmlns:a16="http://schemas.microsoft.com/office/drawing/2014/main" id="{00864431-1708-4698-8E6E-F6CFE884D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77" y="4662204"/>
            <a:ext cx="2740511" cy="18270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7 Tipps zur Vertrauensbildung zwischen Architekten und Bauherren">
            <a:extLst>
              <a:ext uri="{FF2B5EF4-FFF2-40B4-BE49-F238E27FC236}">
                <a16:creationId xmlns:a16="http://schemas.microsoft.com/office/drawing/2014/main" id="{BB989D96-24F5-4E53-A4F8-5954BC2708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0" r="11498"/>
          <a:stretch/>
        </p:blipFill>
        <p:spPr bwMode="auto">
          <a:xfrm>
            <a:off x="6271093" y="390471"/>
            <a:ext cx="2710838" cy="1774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ow Many Teachers are there in the U.S? - (Facts &amp;amp;amp; Figures)">
            <a:extLst>
              <a:ext uri="{FF2B5EF4-FFF2-40B4-BE49-F238E27FC236}">
                <a16:creationId xmlns:a16="http://schemas.microsoft.com/office/drawing/2014/main" id="{17BE2656-7AA2-4A43-8549-3975221042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2" r="10569"/>
          <a:stretch/>
        </p:blipFill>
        <p:spPr bwMode="auto">
          <a:xfrm>
            <a:off x="3257969" y="4644859"/>
            <a:ext cx="2662940" cy="1847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Busy Young Secretary or Office Manager Reading Paper and Talking on the  Phone Stock Image - Image of secretary, desk: 174797135">
            <a:extLst>
              <a:ext uri="{FF2B5EF4-FFF2-40B4-BE49-F238E27FC236}">
                <a16:creationId xmlns:a16="http://schemas.microsoft.com/office/drawing/2014/main" id="{BA679046-203E-4C3A-A00F-C19279B80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490" y="4644859"/>
            <a:ext cx="2773607" cy="1847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Nurse scheduling | Nurse Staffing | Float Care Scheduling Software">
            <a:extLst>
              <a:ext uri="{FF2B5EF4-FFF2-40B4-BE49-F238E27FC236}">
                <a16:creationId xmlns:a16="http://schemas.microsoft.com/office/drawing/2014/main" id="{1BB3EADD-D9E8-4422-A27D-584CC96B2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75" y="4644859"/>
            <a:ext cx="2708688" cy="1847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2D5C0D-767A-46D6-9DD2-E6929B590AD2}"/>
              </a:ext>
            </a:extLst>
          </p:cNvPr>
          <p:cNvSpPr/>
          <p:nvPr/>
        </p:nvSpPr>
        <p:spPr>
          <a:xfrm>
            <a:off x="350884" y="139791"/>
            <a:ext cx="644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979161-083B-4774-80FD-0F67B0966C33}"/>
              </a:ext>
            </a:extLst>
          </p:cNvPr>
          <p:cNvSpPr/>
          <p:nvPr/>
        </p:nvSpPr>
        <p:spPr>
          <a:xfrm>
            <a:off x="3314386" y="270128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BA232C-31BF-4A1C-942A-831936E08BCD}"/>
              </a:ext>
            </a:extLst>
          </p:cNvPr>
          <p:cNvSpPr/>
          <p:nvPr/>
        </p:nvSpPr>
        <p:spPr>
          <a:xfrm>
            <a:off x="6234015" y="1508604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3D215E-95D2-435E-A736-395749BD85B4}"/>
              </a:ext>
            </a:extLst>
          </p:cNvPr>
          <p:cNvSpPr/>
          <p:nvPr/>
        </p:nvSpPr>
        <p:spPr>
          <a:xfrm>
            <a:off x="9233787" y="1453472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44" name="Picture 20" descr="Salesman Offers An Apple At Street Market Stock Photo, Picture And Royalty  Free Image. Image 56319449.">
            <a:extLst>
              <a:ext uri="{FF2B5EF4-FFF2-40B4-BE49-F238E27FC236}">
                <a16:creationId xmlns:a16="http://schemas.microsoft.com/office/drawing/2014/main" id="{C11F2EAA-6322-41FD-AC3D-F422A6060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77" y="2469340"/>
            <a:ext cx="2638124" cy="17573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Weinkarte: Visitenkarte eines Restaurants | Wine in Black Wein-Magazin">
            <a:extLst>
              <a:ext uri="{FF2B5EF4-FFF2-40B4-BE49-F238E27FC236}">
                <a16:creationId xmlns:a16="http://schemas.microsoft.com/office/drawing/2014/main" id="{902D3404-6118-4D40-B6C1-C1F38D74C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771" y="2427860"/>
            <a:ext cx="2770489" cy="1847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10 อันดับหนังดังจาก Leonardo Dicaprio">
            <a:extLst>
              <a:ext uri="{FF2B5EF4-FFF2-40B4-BE49-F238E27FC236}">
                <a16:creationId xmlns:a16="http://schemas.microsoft.com/office/drawing/2014/main" id="{A234C3A2-17FB-47E3-9B38-9D089760B2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" r="7708"/>
          <a:stretch/>
        </p:blipFill>
        <p:spPr bwMode="auto">
          <a:xfrm>
            <a:off x="6259965" y="2427860"/>
            <a:ext cx="2683638" cy="1847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Friseur Öffnung 01.03.2021: Salons öffnen wieder: Haare frisieren, aber  kein Bart schneiden? Diese Regeln gelten | Südwest Presse Online">
            <a:extLst>
              <a:ext uri="{FF2B5EF4-FFF2-40B4-BE49-F238E27FC236}">
                <a16:creationId xmlns:a16="http://schemas.microsoft.com/office/drawing/2014/main" id="{C3B9C931-655D-4572-A783-9EBE25A8A8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76"/>
          <a:stretch/>
        </p:blipFill>
        <p:spPr bwMode="auto">
          <a:xfrm>
            <a:off x="9143575" y="2432562"/>
            <a:ext cx="2698849" cy="1843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4529041-FF7C-4AF5-A267-649749659F28}"/>
              </a:ext>
            </a:extLst>
          </p:cNvPr>
          <p:cNvSpPr/>
          <p:nvPr/>
        </p:nvSpPr>
        <p:spPr>
          <a:xfrm>
            <a:off x="362907" y="3515242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AC05EB-C52E-454D-B97E-A7C1B759CE26}"/>
              </a:ext>
            </a:extLst>
          </p:cNvPr>
          <p:cNvSpPr/>
          <p:nvPr/>
        </p:nvSpPr>
        <p:spPr>
          <a:xfrm>
            <a:off x="3319770" y="3598410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08798E-4572-49C9-8FCC-EA324C321E3C}"/>
              </a:ext>
            </a:extLst>
          </p:cNvPr>
          <p:cNvSpPr/>
          <p:nvPr/>
        </p:nvSpPr>
        <p:spPr>
          <a:xfrm>
            <a:off x="6234754" y="2390701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7.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CB63CF-0140-4695-8714-269CAF607CB1}"/>
              </a:ext>
            </a:extLst>
          </p:cNvPr>
          <p:cNvSpPr/>
          <p:nvPr/>
        </p:nvSpPr>
        <p:spPr>
          <a:xfrm>
            <a:off x="9143575" y="3611606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5B1D02-373C-40AE-B499-9B77E95C9F2E}"/>
              </a:ext>
            </a:extLst>
          </p:cNvPr>
          <p:cNvSpPr/>
          <p:nvPr/>
        </p:nvSpPr>
        <p:spPr>
          <a:xfrm>
            <a:off x="286755" y="4530341"/>
            <a:ext cx="6206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F0492C-46DB-4659-BF14-FCBF8544355F}"/>
              </a:ext>
            </a:extLst>
          </p:cNvPr>
          <p:cNvSpPr/>
          <p:nvPr/>
        </p:nvSpPr>
        <p:spPr>
          <a:xfrm>
            <a:off x="3194941" y="4531980"/>
            <a:ext cx="9060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D1D1D66-292E-4334-90B9-664FF4293723}"/>
              </a:ext>
            </a:extLst>
          </p:cNvPr>
          <p:cNvSpPr/>
          <p:nvPr/>
        </p:nvSpPr>
        <p:spPr>
          <a:xfrm>
            <a:off x="6091346" y="4530340"/>
            <a:ext cx="9060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CFCF6BE-CD21-4877-BA92-38C9FFD52CF1}"/>
              </a:ext>
            </a:extLst>
          </p:cNvPr>
          <p:cNvSpPr/>
          <p:nvPr/>
        </p:nvSpPr>
        <p:spPr>
          <a:xfrm>
            <a:off x="9017851" y="5818762"/>
            <a:ext cx="9060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61C076-709C-4DD0-A23E-DB5F18D5795C}"/>
              </a:ext>
            </a:extLst>
          </p:cNvPr>
          <p:cNvSpPr/>
          <p:nvPr/>
        </p:nvSpPr>
        <p:spPr>
          <a:xfrm>
            <a:off x="7580422" y="1362766"/>
            <a:ext cx="1399662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Architekt</a:t>
            </a:r>
            <a:endParaRPr lang="en-US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7EF2DB-BCA2-4CD7-993C-5B949CE0E597}"/>
              </a:ext>
            </a:extLst>
          </p:cNvPr>
          <p:cNvSpPr/>
          <p:nvPr/>
        </p:nvSpPr>
        <p:spPr>
          <a:xfrm>
            <a:off x="3314945" y="1341366"/>
            <a:ext cx="1929453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Mechatroniker</a:t>
            </a:r>
            <a:endParaRPr lang="en-US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DB146-EE2E-46BC-8EF1-75F94EB60B0A}"/>
              </a:ext>
            </a:extLst>
          </p:cNvPr>
          <p:cNvSpPr/>
          <p:nvPr/>
        </p:nvSpPr>
        <p:spPr>
          <a:xfrm>
            <a:off x="1621501" y="3427229"/>
            <a:ext cx="1412891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Verkäufer</a:t>
            </a:r>
            <a:endParaRPr lang="en-US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7AC4FC7-5DCB-41F7-84F1-6BA759CE3A4D}"/>
              </a:ext>
            </a:extLst>
          </p:cNvPr>
          <p:cNvSpPr/>
          <p:nvPr/>
        </p:nvSpPr>
        <p:spPr>
          <a:xfrm>
            <a:off x="5074562" y="3494450"/>
            <a:ext cx="1030850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Kellner</a:t>
            </a:r>
            <a:endParaRPr lang="en-US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1086EBF-911E-47A1-A349-F880323362D4}"/>
              </a:ext>
            </a:extLst>
          </p:cNvPr>
          <p:cNvSpPr/>
          <p:nvPr/>
        </p:nvSpPr>
        <p:spPr>
          <a:xfrm>
            <a:off x="7236819" y="3509963"/>
            <a:ext cx="1718494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Schauspieler</a:t>
            </a:r>
            <a:endParaRPr lang="en-US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8E43B3-C245-41A1-AE87-770F0003D648}"/>
              </a:ext>
            </a:extLst>
          </p:cNvPr>
          <p:cNvSpPr/>
          <p:nvPr/>
        </p:nvSpPr>
        <p:spPr>
          <a:xfrm>
            <a:off x="10936406" y="5740539"/>
            <a:ext cx="906018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Arzt</a:t>
            </a:r>
            <a:endParaRPr lang="en-US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979204-95ED-4E60-B7AC-8FFD61BF27B5}"/>
              </a:ext>
            </a:extLst>
          </p:cNvPr>
          <p:cNvSpPr/>
          <p:nvPr/>
        </p:nvSpPr>
        <p:spPr>
          <a:xfrm>
            <a:off x="1524000" y="6087918"/>
            <a:ext cx="1501655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Journalist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04F1CE3-E3BB-4AFF-BE39-633523C34151}"/>
              </a:ext>
            </a:extLst>
          </p:cNvPr>
          <p:cNvSpPr/>
          <p:nvPr/>
        </p:nvSpPr>
        <p:spPr>
          <a:xfrm>
            <a:off x="4660426" y="6087918"/>
            <a:ext cx="1260483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Lehrer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3AA9ACC-F3ED-4495-A283-6E8097BFFC76}"/>
              </a:ext>
            </a:extLst>
          </p:cNvPr>
          <p:cNvSpPr/>
          <p:nvPr/>
        </p:nvSpPr>
        <p:spPr>
          <a:xfrm>
            <a:off x="6145370" y="6093623"/>
            <a:ext cx="1511304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Sekretär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0437CFA-6770-4B1B-96F4-876492B76E68}"/>
              </a:ext>
            </a:extLst>
          </p:cNvPr>
          <p:cNvSpPr/>
          <p:nvPr/>
        </p:nvSpPr>
        <p:spPr>
          <a:xfrm>
            <a:off x="10568940" y="3866991"/>
            <a:ext cx="1285513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Friseur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4A6657B-6BF5-4497-8128-B76DC6561E5C}"/>
              </a:ext>
            </a:extLst>
          </p:cNvPr>
          <p:cNvSpPr/>
          <p:nvPr/>
        </p:nvSpPr>
        <p:spPr>
          <a:xfrm>
            <a:off x="10154653" y="1759111"/>
            <a:ext cx="1551842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Student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20B0844-6AD8-4386-8E67-BCE4FAEA4302}"/>
              </a:ext>
            </a:extLst>
          </p:cNvPr>
          <p:cNvSpPr/>
          <p:nvPr/>
        </p:nvSpPr>
        <p:spPr>
          <a:xfrm>
            <a:off x="359157" y="1723399"/>
            <a:ext cx="1606659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Ingenieur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FC8FC8C-17BD-40A5-86EC-1355E3425F5A}"/>
              </a:ext>
            </a:extLst>
          </p:cNvPr>
          <p:cNvSpPr/>
          <p:nvPr/>
        </p:nvSpPr>
        <p:spPr>
          <a:xfrm>
            <a:off x="359157" y="1349972"/>
            <a:ext cx="133488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Ingenieur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8E3D08E-9DFC-419F-A352-08BB2A183527}"/>
              </a:ext>
            </a:extLst>
          </p:cNvPr>
          <p:cNvSpPr/>
          <p:nvPr/>
        </p:nvSpPr>
        <p:spPr>
          <a:xfrm>
            <a:off x="3314386" y="1733250"/>
            <a:ext cx="2143177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Mechatroniker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E6F0B62-57BB-458D-98A5-BCCAC1CAF4B2}"/>
              </a:ext>
            </a:extLst>
          </p:cNvPr>
          <p:cNvSpPr/>
          <p:nvPr/>
        </p:nvSpPr>
        <p:spPr>
          <a:xfrm>
            <a:off x="7395108" y="1765106"/>
            <a:ext cx="1605001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Architekt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CC22BB5-A5B3-4ACF-B499-3094B3DDA6C6}"/>
              </a:ext>
            </a:extLst>
          </p:cNvPr>
          <p:cNvSpPr/>
          <p:nvPr/>
        </p:nvSpPr>
        <p:spPr>
          <a:xfrm>
            <a:off x="10414536" y="1362766"/>
            <a:ext cx="129195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Student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8304251-5CD7-4412-AB7F-5F3F3963ED4C}"/>
              </a:ext>
            </a:extLst>
          </p:cNvPr>
          <p:cNvSpPr/>
          <p:nvPr/>
        </p:nvSpPr>
        <p:spPr>
          <a:xfrm>
            <a:off x="1268623" y="3821397"/>
            <a:ext cx="1758975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Verkäufer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FC4ED5C-E972-4906-8EB9-02CC28DB095B}"/>
              </a:ext>
            </a:extLst>
          </p:cNvPr>
          <p:cNvSpPr/>
          <p:nvPr/>
        </p:nvSpPr>
        <p:spPr>
          <a:xfrm>
            <a:off x="4810171" y="3866991"/>
            <a:ext cx="1302035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Kellner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87758FC-C7EF-46D9-9C50-4BAAB119DD96}"/>
              </a:ext>
            </a:extLst>
          </p:cNvPr>
          <p:cNvSpPr/>
          <p:nvPr/>
        </p:nvSpPr>
        <p:spPr>
          <a:xfrm>
            <a:off x="6854697" y="3883842"/>
            <a:ext cx="2100616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Schauspieler</a:t>
            </a:r>
            <a:r>
              <a:rPr lang="en-US" sz="2000" dirty="0" err="1">
                <a:ln w="0"/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in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36017B0-3BA5-48C7-9740-C26D4DB4E300}"/>
              </a:ext>
            </a:extLst>
          </p:cNvPr>
          <p:cNvSpPr/>
          <p:nvPr/>
        </p:nvSpPr>
        <p:spPr>
          <a:xfrm>
            <a:off x="10765501" y="3479443"/>
            <a:ext cx="108716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Friseur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4304353-12D4-4B32-A230-C79D58BA22A2}"/>
              </a:ext>
            </a:extLst>
          </p:cNvPr>
          <p:cNvSpPr/>
          <p:nvPr/>
        </p:nvSpPr>
        <p:spPr>
          <a:xfrm>
            <a:off x="1523999" y="5725749"/>
            <a:ext cx="1501655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Journalist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4C67F93-CD5B-46C4-BCF3-4886A57739C4}"/>
              </a:ext>
            </a:extLst>
          </p:cNvPr>
          <p:cNvSpPr/>
          <p:nvPr/>
        </p:nvSpPr>
        <p:spPr>
          <a:xfrm>
            <a:off x="4889634" y="5709140"/>
            <a:ext cx="1031274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Lehrer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0C09CE4-8CC4-4C7B-A747-48002388BADE}"/>
              </a:ext>
            </a:extLst>
          </p:cNvPr>
          <p:cNvSpPr/>
          <p:nvPr/>
        </p:nvSpPr>
        <p:spPr>
          <a:xfrm>
            <a:off x="6143311" y="5709140"/>
            <a:ext cx="1346421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Sekretär</a:t>
            </a:r>
            <a:endParaRPr lang="en-US" sz="2000" cap="none" spc="0" dirty="0">
              <a:ln w="0"/>
              <a:solidFill>
                <a:srgbClr val="FF33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A22900F-472C-4D8E-972B-832179852E0C}"/>
              </a:ext>
            </a:extLst>
          </p:cNvPr>
          <p:cNvSpPr/>
          <p:nvPr/>
        </p:nvSpPr>
        <p:spPr>
          <a:xfrm>
            <a:off x="10765501" y="6109622"/>
            <a:ext cx="1087162" cy="400110"/>
          </a:xfrm>
          <a:prstGeom prst="rect">
            <a:avLst/>
          </a:prstGeom>
          <a:solidFill>
            <a:srgbClr val="F7A7B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Ärztin</a:t>
            </a:r>
            <a:endParaRPr lang="en-US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27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500009" y="-46208"/>
            <a:ext cx="131920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Was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er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/</a:t>
            </a:r>
            <a:r>
              <a:rPr lang="en-US" sz="8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8000" b="1" spc="50" dirty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von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Beruf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915983" y="1040476"/>
            <a:ext cx="242889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80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81040" y="1013166"/>
            <a:ext cx="28575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80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53538" y="1376076"/>
            <a:ext cx="2000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…</a:t>
            </a:r>
            <a:endParaRPr lang="th-TH" sz="6000" dirty="0"/>
          </a:p>
        </p:txBody>
      </p:sp>
      <p:sp>
        <p:nvSpPr>
          <p:cNvPr id="8" name="Rectangle 7"/>
          <p:cNvSpPr/>
          <p:nvPr/>
        </p:nvSpPr>
        <p:spPr>
          <a:xfrm>
            <a:off x="9238462" y="1370356"/>
            <a:ext cx="2000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…</a:t>
            </a:r>
            <a:endParaRPr lang="th-TH" sz="6000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3060691" y="3963979"/>
            <a:ext cx="5786454" cy="158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951156" y="2301671"/>
            <a:ext cx="278608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Sänger</a:t>
            </a:r>
            <a:endParaRPr lang="th-TH" sz="6600" dirty="0"/>
          </a:p>
        </p:txBody>
      </p:sp>
      <p:sp>
        <p:nvSpPr>
          <p:cNvPr id="12" name="Rectangle 11"/>
          <p:cNvSpPr/>
          <p:nvPr/>
        </p:nvSpPr>
        <p:spPr>
          <a:xfrm>
            <a:off x="2058618" y="3269621"/>
            <a:ext cx="43576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Taxifahrer</a:t>
            </a:r>
            <a:endParaRPr lang="th-TH" sz="6000" dirty="0"/>
          </a:p>
        </p:txBody>
      </p:sp>
      <p:sp>
        <p:nvSpPr>
          <p:cNvPr id="13" name="Rectangle 12"/>
          <p:cNvSpPr/>
          <p:nvPr/>
        </p:nvSpPr>
        <p:spPr>
          <a:xfrm>
            <a:off x="2568647" y="4404033"/>
            <a:ext cx="33126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Musiker</a:t>
            </a:r>
            <a:endParaRPr lang="th-TH" sz="6600" dirty="0"/>
          </a:p>
        </p:txBody>
      </p:sp>
      <p:sp>
        <p:nvSpPr>
          <p:cNvPr id="14" name="Rectangle 13"/>
          <p:cNvSpPr/>
          <p:nvPr/>
        </p:nvSpPr>
        <p:spPr>
          <a:xfrm>
            <a:off x="6569127" y="2301541"/>
            <a:ext cx="36685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Sänger</a:t>
            </a:r>
            <a:r>
              <a:rPr lang="en-US" sz="66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endParaRPr lang="th-TH" sz="6600" dirty="0">
              <a:solidFill>
                <a:srgbClr val="EC5A8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88925" y="3302509"/>
            <a:ext cx="47870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Taxifahrer</a:t>
            </a:r>
            <a:r>
              <a:rPr lang="en-US" sz="6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endParaRPr lang="th-TH" sz="6000" dirty="0">
              <a:solidFill>
                <a:srgbClr val="EC5A8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88925" y="4373928"/>
            <a:ext cx="400127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Musiker</a:t>
            </a:r>
            <a:r>
              <a:rPr lang="en-US" sz="66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endParaRPr lang="th-TH" sz="6600" dirty="0">
              <a:solidFill>
                <a:srgbClr val="EC5A8E"/>
              </a:solidFill>
            </a:endParaRPr>
          </a:p>
        </p:txBody>
      </p:sp>
      <p:pic>
        <p:nvPicPr>
          <p:cNvPr id="17" name="Picture 4" descr="http://www.clker.com/cliparts/N/i/X/S/l/V/smiling-boy-m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711" y="1142817"/>
            <a:ext cx="997092" cy="1142262"/>
          </a:xfrm>
          <a:prstGeom prst="rect">
            <a:avLst/>
          </a:prstGeom>
          <a:noFill/>
        </p:spPr>
      </p:pic>
      <p:pic>
        <p:nvPicPr>
          <p:cNvPr id="18" name="Picture 2" descr="http://images.all-free-download.com/images/graphiclarge/smiling_girl_face_clip_art_187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8949" y="1166706"/>
            <a:ext cx="992062" cy="1118372"/>
          </a:xfrm>
          <a:prstGeom prst="rect">
            <a:avLst/>
          </a:prstGeom>
          <a:noFill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03D8627-5100-4EDF-B067-2FF112704958}"/>
              </a:ext>
            </a:extLst>
          </p:cNvPr>
          <p:cNvSpPr/>
          <p:nvPr/>
        </p:nvSpPr>
        <p:spPr>
          <a:xfrm>
            <a:off x="2909153" y="5481924"/>
            <a:ext cx="33126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Koch</a:t>
            </a:r>
            <a:endParaRPr lang="th-TH" sz="66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0634E2-60E5-47D9-9690-4F5E80D7A3D3}"/>
              </a:ext>
            </a:extLst>
          </p:cNvPr>
          <p:cNvSpPr/>
          <p:nvPr/>
        </p:nvSpPr>
        <p:spPr>
          <a:xfrm>
            <a:off x="6488925" y="5498150"/>
            <a:ext cx="400127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Köch</a:t>
            </a:r>
            <a:r>
              <a:rPr lang="en-US" sz="66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endParaRPr lang="th-TH" sz="6600" dirty="0">
              <a:solidFill>
                <a:srgbClr val="EC5A8E"/>
              </a:solidFill>
            </a:endParaRPr>
          </a:p>
        </p:txBody>
      </p:sp>
      <p:pic>
        <p:nvPicPr>
          <p:cNvPr id="1026" name="Picture 2" descr="Cook Provider in Patna, H SERVICES | ID: 23038629973">
            <a:extLst>
              <a:ext uri="{FF2B5EF4-FFF2-40B4-BE49-F238E27FC236}">
                <a16:creationId xmlns:a16="http://schemas.microsoft.com/office/drawing/2014/main" id="{67F4D0B1-F98E-43A8-BFF2-F06B89DF5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9804" r="92157">
                        <a14:foregroundMark x1="58263" y1="17000" x2="77031" y2="19000"/>
                        <a14:foregroundMark x1="77031" y1="19000" x2="92157" y2="25000"/>
                        <a14:foregroundMark x1="92157" y1="25000" x2="81232" y2="32000"/>
                        <a14:foregroundMark x1="41457" y1="64600" x2="52101" y2="75400"/>
                        <a14:foregroundMark x1="52101" y1="75400" x2="68067" y2="73000"/>
                        <a14:foregroundMark x1="68067" y1="73000" x2="78431" y2="61000"/>
                        <a14:foregroundMark x1="78431" y1="61000" x2="81513" y2="62200"/>
                        <a14:foregroundMark x1="67787" y1="25800" x2="64146" y2="3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45" y="4713574"/>
            <a:ext cx="1576441" cy="220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-58611" y="21684"/>
            <a:ext cx="3468531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115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15364" name="Picture 4" descr="http://thumbs3.ebaystatic.com/d/l225/m/muUVhPS9mQ32Q8OoCQ3vg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2443" y="-638133"/>
            <a:ext cx="7871524" cy="7496133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3223171" y="502186"/>
            <a:ext cx="79242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Lehrer</a:t>
            </a:r>
            <a:r>
              <a:rPr lang="en-US" sz="8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  <p:sp>
        <p:nvSpPr>
          <p:cNvPr id="11" name="Rectangle 10"/>
          <p:cNvSpPr/>
          <p:nvPr/>
        </p:nvSpPr>
        <p:spPr>
          <a:xfrm>
            <a:off x="3884366" y="1819755"/>
            <a:ext cx="597980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Lehrer.</a:t>
            </a:r>
            <a:endParaRPr lang="th-TH" sz="8800" dirty="0"/>
          </a:p>
        </p:txBody>
      </p:sp>
      <p:sp>
        <p:nvSpPr>
          <p:cNvPr id="12" name="Rectangle 11"/>
          <p:cNvSpPr/>
          <p:nvPr/>
        </p:nvSpPr>
        <p:spPr>
          <a:xfrm>
            <a:off x="1187368" y="1314319"/>
            <a:ext cx="242889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38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138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http://gallery.yopriceville.com/var/albums/Free-Clipart-Pictures/School-Clipart/School_Backpack_PNG_Clipart.png?m=1411562280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7412" name="AutoShape 4" descr="http://gallery.yopriceville.com/var/albums/Free-Clipart-Pictures/School-Clipart/School_Backpack_PNG_Clipart.png?m=1411562280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7414" name="Picture 6" descr="http://images.clipartpanda.com/bag-clipart-clipart01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55903" y="841580"/>
            <a:ext cx="5679079" cy="5946332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3344450" y="-105694"/>
            <a:ext cx="285752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115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0" y="445547"/>
            <a:ext cx="70723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Sch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ü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ler</a:t>
            </a:r>
            <a:r>
              <a:rPr lang="en-US" sz="8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  <p:sp>
        <p:nvSpPr>
          <p:cNvPr id="14" name="Rectangle 13"/>
          <p:cNvSpPr/>
          <p:nvPr/>
        </p:nvSpPr>
        <p:spPr>
          <a:xfrm>
            <a:off x="4526769" y="1411796"/>
            <a:ext cx="242889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115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76834" y="1963037"/>
            <a:ext cx="57364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Schüler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0482" name="Picture 2" descr="http://newsfirst.lk/english/wp-content/uploads/2014/06/fresh-vegetab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10" y="1257211"/>
            <a:ext cx="12303236" cy="655421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38084" y="318757"/>
            <a:ext cx="28575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96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09852" y="693104"/>
            <a:ext cx="8829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Verkäufer</a:t>
            </a:r>
            <a:r>
              <a:rPr lang="en-US" sz="72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7200" dirty="0"/>
          </a:p>
        </p:txBody>
      </p:sp>
      <p:sp>
        <p:nvSpPr>
          <p:cNvPr id="7" name="Rectangle 6"/>
          <p:cNvSpPr/>
          <p:nvPr/>
        </p:nvSpPr>
        <p:spPr>
          <a:xfrm>
            <a:off x="1309654" y="1571613"/>
            <a:ext cx="242889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96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26777" y="1969032"/>
            <a:ext cx="6582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Verkäufer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22530" name="Picture 2" descr="http://pngimg.com/upload/wine_PNG948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8" y="333490"/>
            <a:ext cx="5802739" cy="677565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348558" y="-184809"/>
            <a:ext cx="285752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115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67438" y="285729"/>
            <a:ext cx="6329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Kellner</a:t>
            </a:r>
            <a:r>
              <a:rPr lang="en-US" sz="8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  <p:sp>
        <p:nvSpPr>
          <p:cNvPr id="7" name="Rectangle 6"/>
          <p:cNvSpPr/>
          <p:nvPr/>
        </p:nvSpPr>
        <p:spPr>
          <a:xfrm>
            <a:off x="4348690" y="1073293"/>
            <a:ext cx="242889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115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94070" y="1655616"/>
            <a:ext cx="65465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Kellner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8" name="Picture 4" descr="http://preview.turbosquid.com/Preview/2014/07/06__22_24_53/06.bmpea020d14-dc09-49ab-8660-8ca8e03a4db5Original.jpg"/>
          <p:cNvPicPr>
            <a:picLocks noChangeAspect="1" noChangeArrowheads="1"/>
          </p:cNvPicPr>
          <p:nvPr/>
        </p:nvPicPr>
        <p:blipFill>
          <a:blip r:embed="rId2"/>
          <a:srcRect l="11539" t="16666" r="8973" b="21795"/>
          <a:stretch>
            <a:fillRect/>
          </a:stretch>
        </p:blipFill>
        <p:spPr bwMode="auto">
          <a:xfrm>
            <a:off x="125623" y="2474516"/>
            <a:ext cx="5620478" cy="435133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18062" y="-102172"/>
            <a:ext cx="4786345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115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5767" y="423132"/>
            <a:ext cx="104269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Ingenieur</a:t>
            </a:r>
            <a:r>
              <a:rPr lang="en-US" sz="8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  <p:sp>
        <p:nvSpPr>
          <p:cNvPr id="7" name="Rectangle 6"/>
          <p:cNvSpPr/>
          <p:nvPr/>
        </p:nvSpPr>
        <p:spPr>
          <a:xfrm>
            <a:off x="3636693" y="1454487"/>
            <a:ext cx="242889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115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73500" y="1986788"/>
            <a:ext cx="71714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solidFill>
                  <a:schemeClr val="bg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Ingenieur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8674" name="Picture 2" descr="http://www.cadoutsourcing.net/images/banner1.jpg"/>
          <p:cNvPicPr>
            <a:picLocks noChangeAspect="1" noChangeArrowheads="1"/>
          </p:cNvPicPr>
          <p:nvPr/>
        </p:nvPicPr>
        <p:blipFill rotWithShape="1">
          <a:blip r:embed="rId2"/>
          <a:srcRect l="42453" t="1619"/>
          <a:stretch/>
        </p:blipFill>
        <p:spPr bwMode="auto">
          <a:xfrm>
            <a:off x="3702120" y="2740959"/>
            <a:ext cx="8941943" cy="445468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-653357" y="52732"/>
            <a:ext cx="404621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96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36293" y="371912"/>
            <a:ext cx="8395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Architekt</a:t>
            </a:r>
            <a:r>
              <a:rPr lang="en-US" sz="72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7200" dirty="0"/>
          </a:p>
        </p:txBody>
      </p:sp>
      <p:sp>
        <p:nvSpPr>
          <p:cNvPr id="7" name="Rectangle 6"/>
          <p:cNvSpPr/>
          <p:nvPr/>
        </p:nvSpPr>
        <p:spPr>
          <a:xfrm>
            <a:off x="448354" y="1271046"/>
            <a:ext cx="242889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96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36293" y="1540630"/>
            <a:ext cx="65968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spc="50" dirty="0">
                <a:ln w="11430"/>
                <a:solidFill>
                  <a:schemeClr val="bg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Architekt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29698" name="Picture 2" descr="http://image.shutterstock.com/z/stock-vector-live-report-concept-live-news-hot-news-news-report-hands-of-journalists-with-microphones-and-287766827.jpg"/>
          <p:cNvPicPr>
            <a:picLocks noChangeAspect="1" noChangeArrowheads="1"/>
          </p:cNvPicPr>
          <p:nvPr/>
        </p:nvPicPr>
        <p:blipFill>
          <a:blip r:embed="rId2"/>
          <a:srcRect l="8068" r="15292" b="7982"/>
          <a:stretch>
            <a:fillRect/>
          </a:stretch>
        </p:blipFill>
        <p:spPr bwMode="auto">
          <a:xfrm flipH="1">
            <a:off x="5188449" y="-257829"/>
            <a:ext cx="7408295" cy="711582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81422" y="642918"/>
            <a:ext cx="3000396" cy="2000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227513" y="243076"/>
            <a:ext cx="28575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96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3EEF981-A3C6-4574-8CFA-2F1EE7AE74C4}"/>
              </a:ext>
            </a:extLst>
          </p:cNvPr>
          <p:cNvSpPr/>
          <p:nvPr/>
        </p:nvSpPr>
        <p:spPr>
          <a:xfrm>
            <a:off x="4638692" y="-38120"/>
            <a:ext cx="4907475" cy="236007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85033" y="642918"/>
            <a:ext cx="8301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Journalist</a:t>
            </a:r>
            <a:r>
              <a:rPr lang="en-US" sz="72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7200" dirty="0"/>
          </a:p>
        </p:txBody>
      </p:sp>
      <p:sp>
        <p:nvSpPr>
          <p:cNvPr id="8" name="Rectangle 7"/>
          <p:cNvSpPr/>
          <p:nvPr/>
        </p:nvSpPr>
        <p:spPr>
          <a:xfrm>
            <a:off x="-176391" y="1716647"/>
            <a:ext cx="31398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err="1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9600" b="1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8327" y="2143829"/>
            <a:ext cx="61872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spc="50" dirty="0">
                <a:ln w="11430"/>
                <a:solidFill>
                  <a:schemeClr val="bg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Journalist.</a:t>
            </a:r>
            <a:endParaRPr lang="th-TH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0722" name="Picture 2" descr="http://www.rumruay.com/img/5ec/f23/5ecf231ea49ac3e8963e5a332db59093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45189">
            <a:off x="1764203" y="-210792"/>
            <a:ext cx="8586658" cy="381629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3396536"/>
            <a:ext cx="346958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88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9226" y="3735090"/>
            <a:ext cx="89341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Mechatroniker</a:t>
            </a:r>
            <a:r>
              <a:rPr lang="en-US" sz="66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6600" dirty="0"/>
          </a:p>
        </p:txBody>
      </p:sp>
      <p:sp>
        <p:nvSpPr>
          <p:cNvPr id="7" name="Rectangle 6"/>
          <p:cNvSpPr/>
          <p:nvPr/>
        </p:nvSpPr>
        <p:spPr>
          <a:xfrm>
            <a:off x="1040694" y="4635528"/>
            <a:ext cx="242889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88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43554" y="5021525"/>
            <a:ext cx="76573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6600" b="1" spc="50" dirty="0">
                <a:ln w="11430"/>
                <a:solidFill>
                  <a:schemeClr val="bg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Mechatroniker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31746" name="Picture 2" descr="http://niaje.com/wp-content/uploads/2015/10/19798_comment-faire-des-films-en-3d_w_1280_h_720_m_zoom_c_middle_ts_1357637331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9321" y="2239293"/>
            <a:ext cx="8184557" cy="460381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915829" y="131023"/>
            <a:ext cx="285752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88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81026" y="469577"/>
            <a:ext cx="81133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Schauspieler</a:t>
            </a:r>
            <a:r>
              <a:rPr lang="en-US" sz="72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7200" dirty="0"/>
          </a:p>
        </p:txBody>
      </p:sp>
      <p:sp>
        <p:nvSpPr>
          <p:cNvPr id="7" name="Rectangle 6"/>
          <p:cNvSpPr/>
          <p:nvPr/>
        </p:nvSpPr>
        <p:spPr>
          <a:xfrm>
            <a:off x="2435990" y="1357443"/>
            <a:ext cx="242889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88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66923" y="1577573"/>
            <a:ext cx="71351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6600" b="1" spc="50" dirty="0">
                <a:ln w="11430"/>
                <a:solidFill>
                  <a:schemeClr val="bg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Schauspieler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2770" name="Picture 2" descr="http://www.schulmat-peter.ch/WebRoot/Store/Shops/Peter/4F4B/4842/BBAD/555F/8A79/5112/18D2/A846/1003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161350" flipH="1">
            <a:off x="-1029326" y="1725464"/>
            <a:ext cx="6957117" cy="330175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019482" y="1114327"/>
            <a:ext cx="325003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115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60527" y="1599719"/>
            <a:ext cx="6743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Friseur</a:t>
            </a:r>
            <a:r>
              <a:rPr lang="en-US" sz="8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  <p:sp>
        <p:nvSpPr>
          <p:cNvPr id="7" name="Rectangle 6"/>
          <p:cNvSpPr/>
          <p:nvPr/>
        </p:nvSpPr>
        <p:spPr>
          <a:xfrm>
            <a:off x="3915010" y="2551152"/>
            <a:ext cx="2762527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115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53670" y="3089761"/>
            <a:ext cx="544380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solidFill>
                  <a:schemeClr val="bg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Friseur.</a:t>
            </a:r>
            <a:endParaRPr lang="th-TH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33794" name="Picture 2" descr="http://www.sgpblaw.com/images/pill-bottl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30831" y="1619099"/>
            <a:ext cx="9429440" cy="629886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041632" y="33320"/>
            <a:ext cx="412593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38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138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10380" y="642919"/>
            <a:ext cx="592935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Ärzt</a:t>
            </a:r>
            <a:r>
              <a:rPr lang="en-US" sz="88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800" dirty="0"/>
          </a:p>
        </p:txBody>
      </p:sp>
      <p:sp>
        <p:nvSpPr>
          <p:cNvPr id="7" name="Rectangle 6"/>
          <p:cNvSpPr/>
          <p:nvPr/>
        </p:nvSpPr>
        <p:spPr>
          <a:xfrm>
            <a:off x="5104896" y="1619099"/>
            <a:ext cx="242889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38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138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55484" y="2367263"/>
            <a:ext cx="47863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Arzt</a:t>
            </a:r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4818" name="Picture 2" descr="http://static4.depositphotos.com/1002457/279/i/950/depositphotos_2796349-Old-open-b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0796" y="1587144"/>
            <a:ext cx="7914526" cy="593589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9454" y="-64456"/>
            <a:ext cx="285752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115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04878" y="431391"/>
            <a:ext cx="69294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Student</a:t>
            </a:r>
            <a:r>
              <a:rPr lang="en-US" sz="8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  <p:sp>
        <p:nvSpPr>
          <p:cNvPr id="7" name="Rectangle 6"/>
          <p:cNvSpPr/>
          <p:nvPr/>
        </p:nvSpPr>
        <p:spPr>
          <a:xfrm>
            <a:off x="775228" y="1282487"/>
            <a:ext cx="242889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115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1314" y="1821096"/>
            <a:ext cx="62865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solidFill>
                  <a:schemeClr val="bg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Student.</a:t>
            </a:r>
            <a:endParaRPr lang="th-TH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18434" name="Picture 2" descr="http://contactaaudioevideo.com.br/im01/images/microfones/mic%20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270985" y="1160980"/>
            <a:ext cx="5612807" cy="623680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95306" y="0"/>
            <a:ext cx="285752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115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14556" y="502186"/>
            <a:ext cx="7543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Sänger</a:t>
            </a:r>
            <a:r>
              <a:rPr lang="en-US" sz="8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  <p:sp>
        <p:nvSpPr>
          <p:cNvPr id="7" name="Rectangle 6"/>
          <p:cNvSpPr/>
          <p:nvPr/>
        </p:nvSpPr>
        <p:spPr>
          <a:xfrm>
            <a:off x="225582" y="1341379"/>
            <a:ext cx="242889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11500" b="1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54474" y="1825625"/>
            <a:ext cx="67151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Sänger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9458" name="Picture 2" descr="http://www.airserbia.com/UI/Images/musical-instruments/musical-instruments-intr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82375" y="681037"/>
            <a:ext cx="8924964" cy="648092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738546" y="-2285"/>
            <a:ext cx="28575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96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41878" y="369332"/>
            <a:ext cx="66934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Musiker</a:t>
            </a:r>
            <a:r>
              <a:rPr lang="en-US" sz="72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7200" dirty="0"/>
          </a:p>
        </p:txBody>
      </p:sp>
      <p:sp>
        <p:nvSpPr>
          <p:cNvPr id="7" name="Rectangle 6"/>
          <p:cNvSpPr/>
          <p:nvPr/>
        </p:nvSpPr>
        <p:spPr>
          <a:xfrm>
            <a:off x="4793711" y="1149955"/>
            <a:ext cx="242889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err="1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9600" b="1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694" y="1527552"/>
            <a:ext cx="6900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Musiker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21506" name="Picture 2" descr="http://www.andystoplites.com/images/centrodyne/S7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1159" y="357166"/>
            <a:ext cx="7143801" cy="312951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841764" y="3642270"/>
            <a:ext cx="285752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</a:t>
            </a:r>
            <a:endParaRPr lang="en-US" sz="11500" b="1" spc="50" dirty="0">
              <a:ln w="11430"/>
              <a:solidFill>
                <a:srgbClr val="EC5A8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56934" y="4175018"/>
            <a:ext cx="96928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Taxifahrer</a:t>
            </a:r>
            <a:r>
              <a:rPr lang="en-US" sz="8000" b="1" spc="50" dirty="0" err="1">
                <a:ln w="11430"/>
                <a:solidFill>
                  <a:srgbClr val="EC5A8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in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  <p:sp>
        <p:nvSpPr>
          <p:cNvPr id="7" name="Rectangle 6"/>
          <p:cNvSpPr/>
          <p:nvPr/>
        </p:nvSpPr>
        <p:spPr>
          <a:xfrm>
            <a:off x="1452530" y="5070656"/>
            <a:ext cx="242889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Er</a:t>
            </a:r>
            <a:endParaRPr lang="en-US" sz="11500" b="1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65198" y="5571786"/>
            <a:ext cx="78774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Taxifahrer</a:t>
            </a:r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.</a:t>
            </a:r>
            <a:endParaRPr lang="th-TH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8ECC3-D1C3-4683-AEB9-1F62A5986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https://wordwall.net/th/resource/14077760/daf/was-sind-sie-von-beruf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402C4-56A5-49B9-91AF-1C5D9224D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99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257</Words>
  <Application>Microsoft Office PowerPoint</Application>
  <PresentationFormat>แบบจอกว้าง</PresentationFormat>
  <Paragraphs>138</Paragraphs>
  <Slides>23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23</vt:i4>
      </vt:variant>
    </vt:vector>
  </HeadingPairs>
  <TitlesOfParts>
    <vt:vector size="31" baseType="lpstr">
      <vt:lpstr>Arial</vt:lpstr>
      <vt:lpstr>Berlin Sans FB</vt:lpstr>
      <vt:lpstr>Berlin Sans FB Demi</vt:lpstr>
      <vt:lpstr>Calibri</vt:lpstr>
      <vt:lpstr>Calibri Light</vt:lpstr>
      <vt:lpstr>Cooper Black</vt:lpstr>
      <vt:lpstr>Rockwell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https://wordwall.net/th/resource/14077760/daf/was-sind-sie-von-beruf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3</cp:revision>
  <dcterms:created xsi:type="dcterms:W3CDTF">2022-03-07T16:33:40Z</dcterms:created>
  <dcterms:modified xsi:type="dcterms:W3CDTF">2024-01-23T09:24:15Z</dcterms:modified>
</cp:coreProperties>
</file>