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2" r:id="rId2"/>
    <p:sldId id="321" r:id="rId3"/>
    <p:sldId id="307" r:id="rId4"/>
    <p:sldId id="308" r:id="rId5"/>
    <p:sldId id="256" r:id="rId6"/>
    <p:sldId id="259" r:id="rId7"/>
    <p:sldId id="260" r:id="rId8"/>
    <p:sldId id="261" r:id="rId9"/>
    <p:sldId id="263" r:id="rId10"/>
    <p:sldId id="262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324" r:id="rId19"/>
    <p:sldId id="314" r:id="rId20"/>
    <p:sldId id="315" r:id="rId21"/>
    <p:sldId id="316" r:id="rId22"/>
    <p:sldId id="317" r:id="rId23"/>
    <p:sldId id="31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3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63897-40FD-4D40-B938-51AAAFDF8D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975ABF-7080-3968-C420-D9B30D65F5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E6F91-B97F-A543-F4EC-0DE4C0EB4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BBD68-B702-1CA6-ABCD-00EDDFE8F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591FB-CC84-1AA7-1D76-30318408B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22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698DB-5044-DB84-42CA-90957B78E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CF6A0-BC19-AD6A-51FC-06F03729D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7BA53-CC1C-A072-3E6D-5CFE03C14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88926-B6ED-8BD1-13CE-992C5BF5F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88F4D-3DE2-E0C9-2992-2723591A3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764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6FA52-7325-BA3D-FFF3-B9EBE4DEF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1DA3FF-753E-3EF1-5BAF-E90D04360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67EFF-45B7-88E4-1FC7-ED08FBED3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5C844-7880-16A4-3527-2D0C44578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521EF-D068-FBF0-4B8F-910F7E122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199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E8BAC-D94A-0C16-E423-7DE9F6031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69028-4715-7D23-40D5-0A71A12DD6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6568A3-7E96-C704-D92A-0F66A95CC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C9464-22E9-95AB-C7A0-CFDA6CCDC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42CB35-F702-5764-2AB0-CFBC794B0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D0AE8C-5B5A-9AD6-3238-5581F1441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255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533AD-97FC-90EB-6A88-6347992D9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CEA5A8-6105-F249-D80D-60FC88FF9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5AA0B8-0657-E154-5B52-8B658E9BD6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DB116B-3B19-AC31-9106-4774C44020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5FF2AB-1891-4F6B-5BEC-461EB1DA0F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6B0B8C-B7B5-78E1-A56D-8D443CDB7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EB2438-AEC9-537B-C698-2D18EDBD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691BF3-4756-D8D5-01E5-C68C41DF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70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FD4BB-F6E3-B651-9ED9-F1F424DF3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10C1C3-EAEA-6897-E98C-2FBE53B5F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98750D-C99B-1428-AA6A-F67F24603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FCF202-0B6B-89A2-E0D8-F146584BD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310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596DDD-61ED-CE1F-1FD2-6942FCFED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836539-B91C-64B0-E787-19DDB1668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8ABF41-E7CE-35FC-AEAB-7F17DB2CB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49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19D6B-2310-5A1F-4676-B9725B543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9AAA2-7950-D85D-3052-78C7BFFE8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E61F6-166E-7CF7-90F9-1D8A0ADEC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968C1F-C56D-6A0D-60B8-6ECA89335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901B48-ECE5-980D-3AA6-8515B290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507374-1C24-824A-FAD9-DD031C7BE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484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35E41-A983-EF93-2FBE-4E2B79B80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A9D005-C2AD-AB7C-6B0D-9CBF6DC1BF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06FC4-B81C-5D0B-CD6C-1A0172DB7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9A99C1-F1FA-C781-81BA-A604B4CA8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BB36DA-93B4-3625-23B4-872D2D964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112117-4CAC-785A-880A-520109614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32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F0E38-5528-0A59-8C00-768287995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B5D1D0-F5A7-3D25-463D-8240A5223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7F436-80F1-A298-4276-50D819737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72748-B883-EF30-5030-0D946644B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F8AFD-9678-BEEE-B3E9-F7510F23B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42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DA912E-EFBD-DDE9-55C2-CCFAA35C44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30877D-5187-BD5D-10AB-554D347E9D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DB732-7187-85C5-282C-E7994F35E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C5C3C-865D-9CCF-8F09-AD83A0351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79AF3-834C-D3C6-3F38-BB6680AE3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237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63E68D-4C34-6A6F-F718-D35C09124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198DE4-D911-22D9-7DEB-CB5ED34B8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8EC9B-5EC3-2198-C738-0D580746E8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EA3B5-DECB-4D5B-93B0-0F687032DC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E97B8-6F33-66AD-211C-72D23FFC62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C37F5-758C-8F3A-CFD8-13829199C0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2AA2B-1D05-44F1-AC46-AAFEA8420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39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31030417/s%C3%A4tze-mit-hatte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2564469/perfekt-mit-haben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15991074/s%C3%A4tze-im-perfekt-perfekt-mit-haben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30458289/was-haben-sie-am-wochenende-gemacht-fragen-sie-und-antworte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8C5F7-24E9-A4F8-DBFE-EF0B3B2C4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A2B5F-F07D-8ABE-B931-50BE927D7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E8FD32-960E-77D2-5569-5F68594CB3C2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7E9742-40F2-5CF5-AF56-E1F540FD6417}"/>
              </a:ext>
            </a:extLst>
          </p:cNvPr>
          <p:cNvSpPr/>
          <p:nvPr/>
        </p:nvSpPr>
        <p:spPr>
          <a:xfrm>
            <a:off x="635973" y="2886369"/>
            <a:ext cx="28197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72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heute</a:t>
            </a:r>
            <a:endParaRPr lang="th-TH" sz="16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B0B08D-2E2D-7AF4-8D07-D973970B9067}"/>
              </a:ext>
            </a:extLst>
          </p:cNvPr>
          <p:cNvSpPr/>
          <p:nvPr/>
        </p:nvSpPr>
        <p:spPr>
          <a:xfrm>
            <a:off x="635972" y="3757269"/>
            <a:ext cx="32621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72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morgen</a:t>
            </a:r>
            <a:endParaRPr lang="th-TH" sz="16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A6F92E-1BB0-1A98-D5EE-AA461A3771EB}"/>
              </a:ext>
            </a:extLst>
          </p:cNvPr>
          <p:cNvSpPr/>
          <p:nvPr/>
        </p:nvSpPr>
        <p:spPr>
          <a:xfrm>
            <a:off x="635972" y="4658535"/>
            <a:ext cx="53127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72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übermorgen</a:t>
            </a:r>
            <a:endParaRPr lang="th-TH" sz="16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50B72F-3DDB-7D53-DD51-18CE7DD48D77}"/>
              </a:ext>
            </a:extLst>
          </p:cNvPr>
          <p:cNvSpPr/>
          <p:nvPr/>
        </p:nvSpPr>
        <p:spPr>
          <a:xfrm>
            <a:off x="635972" y="1977024"/>
            <a:ext cx="32621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72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gestern</a:t>
            </a:r>
            <a:endParaRPr lang="th-TH" sz="16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39EE8F-535F-FF10-9E7A-9C6DA1A25CA7}"/>
              </a:ext>
            </a:extLst>
          </p:cNvPr>
          <p:cNvSpPr/>
          <p:nvPr/>
        </p:nvSpPr>
        <p:spPr>
          <a:xfrm>
            <a:off x="635971" y="1069277"/>
            <a:ext cx="45234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72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vorgestern</a:t>
            </a:r>
            <a:endParaRPr lang="th-TH" sz="16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3C9CF5-6AAF-DC76-5ABC-97B6B2F70B64}"/>
              </a:ext>
            </a:extLst>
          </p:cNvPr>
          <p:cNvSpPr/>
          <p:nvPr/>
        </p:nvSpPr>
        <p:spPr>
          <a:xfrm>
            <a:off x="6372500" y="780282"/>
            <a:ext cx="32621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72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letzt</a:t>
            </a:r>
            <a:r>
              <a:rPr lang="en-US" sz="72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-</a:t>
            </a:r>
            <a:endParaRPr lang="th-TH" sz="16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753D20-BC40-5E02-234C-E55D70B8A88B}"/>
              </a:ext>
            </a:extLst>
          </p:cNvPr>
          <p:cNvSpPr/>
          <p:nvPr/>
        </p:nvSpPr>
        <p:spPr>
          <a:xfrm>
            <a:off x="6375961" y="1593876"/>
            <a:ext cx="19531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72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letzt</a:t>
            </a:r>
            <a:endParaRPr lang="th-TH" sz="16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383E7B-344E-CB7E-546B-685C87281F08}"/>
              </a:ext>
            </a:extLst>
          </p:cNvPr>
          <p:cNvSpPr/>
          <p:nvPr/>
        </p:nvSpPr>
        <p:spPr>
          <a:xfrm>
            <a:off x="8920137" y="1603529"/>
            <a:ext cx="32621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7200" dirty="0" err="1">
                <a:solidFill>
                  <a:srgbClr val="FF6699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Stunde</a:t>
            </a:r>
            <a:endParaRPr lang="th-TH" sz="16600" dirty="0">
              <a:solidFill>
                <a:srgbClr val="FF6699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52A80E-0A9C-AC69-F57C-4329D8D4CD10}"/>
              </a:ext>
            </a:extLst>
          </p:cNvPr>
          <p:cNvSpPr/>
          <p:nvPr/>
        </p:nvSpPr>
        <p:spPr>
          <a:xfrm>
            <a:off x="8007942" y="1603529"/>
            <a:ext cx="6352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7200" dirty="0">
                <a:solidFill>
                  <a:srgbClr val="FF6699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</a:t>
            </a:r>
            <a:endParaRPr lang="th-TH" sz="16600" dirty="0">
              <a:solidFill>
                <a:srgbClr val="FF6699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38373D-DE93-73BE-34B5-6810FDB2C6EF}"/>
              </a:ext>
            </a:extLst>
          </p:cNvPr>
          <p:cNvSpPr/>
          <p:nvPr/>
        </p:nvSpPr>
        <p:spPr>
          <a:xfrm>
            <a:off x="6375961" y="2302989"/>
            <a:ext cx="19531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72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letzt</a:t>
            </a:r>
            <a:endParaRPr lang="th-TH" sz="16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F5CD1E-C858-D144-84C5-D1DD738E0F1B}"/>
              </a:ext>
            </a:extLst>
          </p:cNvPr>
          <p:cNvSpPr/>
          <p:nvPr/>
        </p:nvSpPr>
        <p:spPr>
          <a:xfrm>
            <a:off x="8920137" y="2312642"/>
            <a:ext cx="32621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7200" dirty="0" err="1">
                <a:solidFill>
                  <a:srgbClr val="FF6699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Woche</a:t>
            </a:r>
            <a:endParaRPr lang="th-TH" sz="16600" dirty="0">
              <a:solidFill>
                <a:srgbClr val="FF6699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2B7062-2810-DA78-CA92-C2FEB2652B85}"/>
              </a:ext>
            </a:extLst>
          </p:cNvPr>
          <p:cNvSpPr/>
          <p:nvPr/>
        </p:nvSpPr>
        <p:spPr>
          <a:xfrm>
            <a:off x="8007942" y="2312642"/>
            <a:ext cx="6352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7200" dirty="0">
                <a:solidFill>
                  <a:srgbClr val="FF6699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</a:t>
            </a:r>
            <a:endParaRPr lang="th-TH" sz="16600" dirty="0">
              <a:solidFill>
                <a:srgbClr val="FF6699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875F5B-9434-EFF5-3F1F-C4FDBDAD4D2A}"/>
              </a:ext>
            </a:extLst>
          </p:cNvPr>
          <p:cNvSpPr/>
          <p:nvPr/>
        </p:nvSpPr>
        <p:spPr>
          <a:xfrm>
            <a:off x="6375961" y="3104959"/>
            <a:ext cx="19531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72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letzt</a:t>
            </a:r>
            <a:endParaRPr lang="th-TH" sz="16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B272B5-9DB9-A9CA-BCA7-74964910C97D}"/>
              </a:ext>
            </a:extLst>
          </p:cNvPr>
          <p:cNvSpPr/>
          <p:nvPr/>
        </p:nvSpPr>
        <p:spPr>
          <a:xfrm>
            <a:off x="9285666" y="3114612"/>
            <a:ext cx="32621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7200" dirty="0" err="1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Jahr</a:t>
            </a:r>
            <a:endParaRPr lang="th-TH" sz="16600" dirty="0">
              <a:solidFill>
                <a:schemeClr val="accent6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0D7B95E-A36C-F3C6-6E72-D3405CB8B8E6}"/>
              </a:ext>
            </a:extLst>
          </p:cNvPr>
          <p:cNvSpPr/>
          <p:nvPr/>
        </p:nvSpPr>
        <p:spPr>
          <a:xfrm>
            <a:off x="8007942" y="3114612"/>
            <a:ext cx="9860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7200" dirty="0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es</a:t>
            </a:r>
            <a:endParaRPr lang="th-TH" sz="16600" dirty="0">
              <a:solidFill>
                <a:schemeClr val="accent6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45BBF09-4D68-EB72-3CA1-79C61B94A15A}"/>
              </a:ext>
            </a:extLst>
          </p:cNvPr>
          <p:cNvSpPr/>
          <p:nvPr/>
        </p:nvSpPr>
        <p:spPr>
          <a:xfrm>
            <a:off x="6392280" y="3935570"/>
            <a:ext cx="19531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72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letzt</a:t>
            </a:r>
            <a:endParaRPr lang="th-TH" sz="16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A9F00A-5480-DF3B-4AEF-8BF6CCD31F1D}"/>
              </a:ext>
            </a:extLst>
          </p:cNvPr>
          <p:cNvSpPr/>
          <p:nvPr/>
        </p:nvSpPr>
        <p:spPr>
          <a:xfrm>
            <a:off x="9240423" y="3945223"/>
            <a:ext cx="32621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7200" dirty="0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Monat</a:t>
            </a:r>
            <a:endParaRPr lang="th-TH" sz="16600" dirty="0">
              <a:solidFill>
                <a:srgbClr val="0070C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84B8766-31DA-88EB-170C-DCDFCEB09644}"/>
              </a:ext>
            </a:extLst>
          </p:cNvPr>
          <p:cNvSpPr/>
          <p:nvPr/>
        </p:nvSpPr>
        <p:spPr>
          <a:xfrm>
            <a:off x="8024260" y="3945223"/>
            <a:ext cx="12826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7200" dirty="0" err="1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16600" dirty="0">
              <a:solidFill>
                <a:srgbClr val="0070C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983F33-CE1E-47BE-22DA-E10EF51B8AA6}"/>
              </a:ext>
            </a:extLst>
          </p:cNvPr>
          <p:cNvSpPr/>
          <p:nvPr/>
        </p:nvSpPr>
        <p:spPr>
          <a:xfrm>
            <a:off x="6194104" y="4850448"/>
            <a:ext cx="195312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letzt</a:t>
            </a:r>
            <a:endParaRPr lang="th-TH" sz="138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DCB3DEB-9DE9-0266-670A-B37529B9C3A0}"/>
              </a:ext>
            </a:extLst>
          </p:cNvPr>
          <p:cNvSpPr/>
          <p:nvPr/>
        </p:nvSpPr>
        <p:spPr>
          <a:xfrm>
            <a:off x="8829512" y="4868167"/>
            <a:ext cx="32621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600" dirty="0" err="1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Dienstag</a:t>
            </a:r>
            <a:endParaRPr lang="th-TH" sz="13800" dirty="0">
              <a:solidFill>
                <a:srgbClr val="0070C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99B49CB-592E-2556-42E7-B0B3B822C3A4}"/>
              </a:ext>
            </a:extLst>
          </p:cNvPr>
          <p:cNvSpPr/>
          <p:nvPr/>
        </p:nvSpPr>
        <p:spPr>
          <a:xfrm>
            <a:off x="7661498" y="4850448"/>
            <a:ext cx="128261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600" dirty="0" err="1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13800" dirty="0">
              <a:solidFill>
                <a:srgbClr val="0070C0"/>
              </a:solidFill>
              <a:latin typeface="Berlin Sans FB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2369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7" grpId="0"/>
      <p:bldP spid="28" grpId="0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26C6-8B33-629D-2287-E9A1E4B15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https://wordwall.net/th/resource/31030417/s%C3%A4tze-mit-hatten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76320-D926-4553-74E9-3B40B55BE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913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A51E7-4A23-3252-8328-F87BE5492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F5D18-B349-8BE3-08F6-79EB8E9CC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6EFEBB-CFFC-041D-477D-569AC7D12E8D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CCD834-A988-F7AD-0811-3C1280D564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875" t="24652" r="8430" b="22171"/>
          <a:stretch/>
        </p:blipFill>
        <p:spPr>
          <a:xfrm>
            <a:off x="153466" y="115503"/>
            <a:ext cx="12038534" cy="425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983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040D8-B5AE-0D93-DB4B-B4C523F8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4B24F-E234-F6E3-1D82-03DD4C1F7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FC0987-FBC9-A1E2-3554-FC205B12B522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550D73-5572-F0AC-DF8A-033499BA38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737" t="23411" r="3110" b="13140"/>
          <a:stretch/>
        </p:blipFill>
        <p:spPr>
          <a:xfrm>
            <a:off x="80210" y="365125"/>
            <a:ext cx="12111790" cy="49298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89794A-3F6B-9354-DC62-DFE75BE948C1}"/>
              </a:ext>
            </a:extLst>
          </p:cNvPr>
          <p:cNvSpPr/>
          <p:nvPr/>
        </p:nvSpPr>
        <p:spPr>
          <a:xfrm>
            <a:off x="8676167" y="365125"/>
            <a:ext cx="2881424" cy="11978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40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5332F6-81E7-7BBC-0B83-D2BF204DAB9A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Related image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 b="9434"/>
          <a:stretch>
            <a:fillRect/>
          </a:stretch>
        </p:blipFill>
        <p:spPr bwMode="auto">
          <a:xfrm>
            <a:off x="2905138" y="1230602"/>
            <a:ext cx="5976912" cy="439679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Oval 4"/>
          <p:cNvSpPr/>
          <p:nvPr/>
        </p:nvSpPr>
        <p:spPr>
          <a:xfrm>
            <a:off x="10003121" y="4941829"/>
            <a:ext cx="1785950" cy="178595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 Demi" pitchFamily="34" charset="0"/>
              </a:rPr>
              <a:t>ich</a:t>
            </a:r>
            <a:endParaRPr lang="th-TH" sz="6600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31155" y="5799085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letzt</a:t>
            </a:r>
            <a:r>
              <a:rPr lang="en-US" sz="5400" dirty="0" err="1">
                <a:solidFill>
                  <a:srgbClr val="FF5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</a:t>
            </a:r>
            <a:r>
              <a:rPr lang="en-US" sz="5400" dirty="0">
                <a:solidFill>
                  <a:srgbClr val="FF5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5400" dirty="0" err="1">
                <a:solidFill>
                  <a:srgbClr val="FF5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Woche</a:t>
            </a:r>
            <a:endParaRPr lang="th-TH" sz="5400" dirty="0">
              <a:solidFill>
                <a:srgbClr val="FF5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9554"/>
            <a:ext cx="9144000" cy="685544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Ich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habe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letzte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Woche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Kaffee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gekocht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.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93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93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93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93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988BF6-00DD-D080-586D-62101FA8C048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Image result for newspaper read"/>
          <p:cNvPicPr>
            <a:picLocks noChangeAspect="1" noChangeArrowheads="1"/>
          </p:cNvPicPr>
          <p:nvPr/>
        </p:nvPicPr>
        <p:blipFill>
          <a:blip r:embed="rId2" cstate="print"/>
          <a:srcRect r="11111"/>
          <a:stretch>
            <a:fillRect/>
          </a:stretch>
        </p:blipFill>
        <p:spPr bwMode="auto">
          <a:xfrm>
            <a:off x="2675090" y="1193481"/>
            <a:ext cx="6225326" cy="4668996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Oval 4"/>
          <p:cNvSpPr/>
          <p:nvPr/>
        </p:nvSpPr>
        <p:spPr>
          <a:xfrm>
            <a:off x="10209483" y="4774496"/>
            <a:ext cx="1785950" cy="178595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 Demi" pitchFamily="34" charset="0"/>
              </a:rPr>
              <a:t>er</a:t>
            </a:r>
            <a:endParaRPr lang="th-TH" sz="6600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51831" y="5631752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am</a:t>
            </a:r>
            <a:r>
              <a:rPr lang="en-US" sz="5400" dirty="0">
                <a:solidFill>
                  <a:srgbClr val="FF5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Morgen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1037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Am </a:t>
            </a:r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Morgen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 hat </a:t>
            </a:r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er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Zeitung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gelesen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.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E3457A-D703-A953-2580-A3696BAC4B5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 l="14275" t="29297" r="33565" b="16015"/>
          <a:stretch>
            <a:fillRect/>
          </a:stretch>
        </p:blipFill>
        <p:spPr bwMode="auto">
          <a:xfrm>
            <a:off x="3077193" y="1521949"/>
            <a:ext cx="6037614" cy="395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Oval 4"/>
          <p:cNvSpPr/>
          <p:nvPr/>
        </p:nvSpPr>
        <p:spPr>
          <a:xfrm>
            <a:off x="8453454" y="4857760"/>
            <a:ext cx="1785950" cy="178595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 Demi" pitchFamily="34" charset="0"/>
              </a:rPr>
              <a:t>sie</a:t>
            </a:r>
            <a:endParaRPr lang="th-TH" sz="6600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38282" y="5715017"/>
            <a:ext cx="75724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das Zimmer/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letzt</a:t>
            </a:r>
            <a:r>
              <a:rPr lang="en-US" sz="4400" dirty="0" err="1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r>
              <a:rPr lang="en-US" sz="4400" dirty="0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Sonntag</a:t>
            </a:r>
            <a:endParaRPr lang="th-TH" sz="4400" dirty="0">
              <a:solidFill>
                <a:srgbClr val="0070C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14528"/>
            <a:ext cx="11511815" cy="609857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Letzten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 Sonntag hat </a:t>
            </a:r>
            <a:r>
              <a:rPr lang="en-US" sz="4000" dirty="0" err="1">
                <a:solidFill>
                  <a:schemeClr val="tx1"/>
                </a:solidFill>
                <a:latin typeface="Berlin Sans FB"/>
              </a:rPr>
              <a:t>sie</a:t>
            </a:r>
            <a:r>
              <a:rPr lang="en-US" sz="4000" dirty="0">
                <a:solidFill>
                  <a:schemeClr val="tx1"/>
                </a:solidFill>
                <a:latin typeface="Berlin Sans FB"/>
              </a:rPr>
              <a:t> das Zimmer </a:t>
            </a:r>
            <a:r>
              <a:rPr lang="en-US" sz="4000" dirty="0" err="1">
                <a:solidFill>
                  <a:schemeClr val="tx1"/>
                </a:solidFill>
                <a:latin typeface="Berlin Sans FB"/>
              </a:rPr>
              <a:t>auf</a:t>
            </a:r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ger</a:t>
            </a:r>
            <a:r>
              <a:rPr lang="en-US" sz="4000" dirty="0" err="1">
                <a:solidFill>
                  <a:schemeClr val="tx1"/>
                </a:solidFill>
                <a:latin typeface="Berlin Sans FB"/>
              </a:rPr>
              <a:t>äumt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.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93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93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93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93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FED0DE-5BD6-F337-9004-AE1839F1E313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Image result for homework d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5571" y="1283591"/>
            <a:ext cx="6084022" cy="4351338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Oval 4"/>
          <p:cNvSpPr/>
          <p:nvPr/>
        </p:nvSpPr>
        <p:spPr>
          <a:xfrm>
            <a:off x="8167702" y="4714884"/>
            <a:ext cx="2071702" cy="192882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 Demi" pitchFamily="34" charset="0"/>
              </a:rPr>
              <a:t>wir</a:t>
            </a:r>
            <a:endParaRPr lang="th-TH" sz="6600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10248" y="5715016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gestern</a:t>
            </a:r>
            <a:endParaRPr lang="th-TH" sz="5400" dirty="0">
              <a:solidFill>
                <a:srgbClr val="0070C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13707"/>
            <a:ext cx="9144000" cy="675766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400" dirty="0" err="1">
                <a:solidFill>
                  <a:schemeClr val="tx1"/>
                </a:solidFill>
                <a:latin typeface="Berlin Sans FB" pitchFamily="34" charset="0"/>
              </a:rPr>
              <a:t>Wir</a:t>
            </a:r>
            <a:r>
              <a:rPr lang="en-US" sz="34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400" dirty="0" err="1">
                <a:solidFill>
                  <a:schemeClr val="tx1"/>
                </a:solidFill>
                <a:latin typeface="Berlin Sans FB" pitchFamily="34" charset="0"/>
              </a:rPr>
              <a:t>haben</a:t>
            </a:r>
            <a:r>
              <a:rPr lang="en-US" sz="34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400" dirty="0" err="1">
                <a:solidFill>
                  <a:schemeClr val="tx1"/>
                </a:solidFill>
                <a:latin typeface="Berlin Sans FB" pitchFamily="34" charset="0"/>
              </a:rPr>
              <a:t>gestern</a:t>
            </a:r>
            <a:r>
              <a:rPr lang="en-US" sz="3400" dirty="0">
                <a:solidFill>
                  <a:schemeClr val="tx1"/>
                </a:solidFill>
                <a:latin typeface="Berlin Sans FB" pitchFamily="34" charset="0"/>
              </a:rPr>
              <a:t> die </a:t>
            </a:r>
            <a:r>
              <a:rPr lang="en-US" sz="3400" dirty="0" err="1">
                <a:solidFill>
                  <a:schemeClr val="tx1"/>
                </a:solidFill>
                <a:latin typeface="Berlin Sans FB" pitchFamily="34" charset="0"/>
              </a:rPr>
              <a:t>Hausaufgaben</a:t>
            </a:r>
            <a:r>
              <a:rPr lang="en-US" sz="34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400" dirty="0" err="1">
                <a:solidFill>
                  <a:schemeClr val="tx1"/>
                </a:solidFill>
                <a:latin typeface="Berlin Sans FB" pitchFamily="34" charset="0"/>
              </a:rPr>
              <a:t>gemacht</a:t>
            </a:r>
            <a:r>
              <a:rPr lang="en-US" sz="3400" dirty="0">
                <a:solidFill>
                  <a:schemeClr val="tx1"/>
                </a:solidFill>
                <a:latin typeface="Berlin Sans FB" pitchFamily="34" charset="0"/>
              </a:rPr>
              <a:t>.</a:t>
            </a:r>
            <a:endParaRPr lang="th-TH" sz="34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93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93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93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93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5F1C12-6845-D9AD-F918-F107422E67B4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Image result for watch t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8046" y="1117807"/>
            <a:ext cx="6738784" cy="4622386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Oval 4"/>
          <p:cNvSpPr/>
          <p:nvPr/>
        </p:nvSpPr>
        <p:spPr>
          <a:xfrm>
            <a:off x="8673671" y="4518873"/>
            <a:ext cx="2071702" cy="192882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 Demi" pitchFamily="34" charset="0"/>
              </a:rPr>
              <a:t>sie</a:t>
            </a:r>
            <a:endParaRPr lang="th-TH" sz="6600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67174" y="5715016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heute</a:t>
            </a: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Abend</a:t>
            </a:r>
            <a:endParaRPr lang="th-TH" sz="5400" dirty="0">
              <a:solidFill>
                <a:srgbClr val="0070C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2356"/>
            <a:ext cx="9144000" cy="683394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Sie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 hat </a:t>
            </a:r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heute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Abend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ferngesehen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.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42F950-44B6-5DAA-D700-BF6E6613FC2F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1701" y="1306185"/>
            <a:ext cx="6368444" cy="424563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Oval 4"/>
          <p:cNvSpPr/>
          <p:nvPr/>
        </p:nvSpPr>
        <p:spPr>
          <a:xfrm>
            <a:off x="7881950" y="4500570"/>
            <a:ext cx="2357454" cy="214314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 Demi" pitchFamily="34" charset="0"/>
              </a:rPr>
              <a:t>sie</a:t>
            </a:r>
            <a:r>
              <a:rPr lang="en-US" sz="2000" dirty="0">
                <a:solidFill>
                  <a:schemeClr val="tx1"/>
                </a:solidFill>
                <a:latin typeface="Berlin Sans FB Demi" pitchFamily="34" charset="0"/>
              </a:rPr>
              <a:t>(Pl.</a:t>
            </a:r>
            <a:r>
              <a:rPr lang="en-US" sz="1100" dirty="0">
                <a:solidFill>
                  <a:schemeClr val="tx1"/>
                </a:solidFill>
                <a:latin typeface="Berlin Sans FB Demi" pitchFamily="34" charset="0"/>
              </a:rPr>
              <a:t>)</a:t>
            </a:r>
            <a:endParaRPr lang="th-TH" sz="6600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24232" y="5643578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am </a:t>
            </a: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Vormittag</a:t>
            </a:r>
            <a:endParaRPr lang="th-TH" sz="5400" dirty="0">
              <a:solidFill>
                <a:srgbClr val="0070C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45" y="20876"/>
            <a:ext cx="9144000" cy="677055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Am </a:t>
            </a:r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Vormittag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haben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sie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 Deutsch </a:t>
            </a:r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gelernt</a:t>
            </a:r>
            <a:r>
              <a:rPr lang="en-US" sz="4000" dirty="0">
                <a:solidFill>
                  <a:schemeClr val="tx1"/>
                </a:solidFill>
                <a:latin typeface="Berlin Sans FB" pitchFamily="34" charset="0"/>
              </a:rPr>
              <a:t>.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453322" y="1071546"/>
            <a:ext cx="1428760" cy="857256"/>
            <a:chOff x="5929322" y="1071546"/>
            <a:chExt cx="1428760" cy="857256"/>
          </a:xfrm>
        </p:grpSpPr>
        <p:sp>
          <p:nvSpPr>
            <p:cNvPr id="8" name="Rectangle 7"/>
            <p:cNvSpPr/>
            <p:nvPr/>
          </p:nvSpPr>
          <p:spPr>
            <a:xfrm>
              <a:off x="5929322" y="1071546"/>
              <a:ext cx="1428760" cy="28575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29322" y="1357298"/>
              <a:ext cx="1428760" cy="28575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929322" y="1643050"/>
              <a:ext cx="1428760" cy="28575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4AAE97-2E16-B8FE-6D81-B67C926F6A10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Image result for e-mail se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766" y="1181373"/>
            <a:ext cx="6502787" cy="4495253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Oval 4"/>
          <p:cNvSpPr/>
          <p:nvPr/>
        </p:nvSpPr>
        <p:spPr>
          <a:xfrm>
            <a:off x="8167702" y="4714884"/>
            <a:ext cx="2071702" cy="192882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tx1"/>
                </a:solidFill>
                <a:latin typeface="Berlin Sans FB Demi" pitchFamily="34" charset="0"/>
              </a:rPr>
              <a:t>du</a:t>
            </a:r>
            <a:endParaRPr lang="th-TH" sz="6600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95802" y="5643578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letzt</a:t>
            </a:r>
            <a:r>
              <a:rPr lang="en-US" sz="5400" dirty="0" err="1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es</a:t>
            </a:r>
            <a:r>
              <a:rPr lang="en-US" sz="5400" dirty="0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5400" dirty="0" err="1">
                <a:solidFill>
                  <a:schemeClr val="accent6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Jahr</a:t>
            </a:r>
            <a:endParaRPr lang="th-TH" sz="5400" dirty="0">
              <a:solidFill>
                <a:schemeClr val="accent6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791428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Du hast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letztes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Jahr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eine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E-Mail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geschrieben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.</a:t>
            </a:r>
            <a:endParaRPr lang="th-TH" sz="36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BDFF23-3F8C-E03B-8103-CAFCB0430C36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Image result for sleep"/>
          <p:cNvPicPr>
            <a:picLocks noChangeAspect="1" noChangeArrowheads="1"/>
          </p:cNvPicPr>
          <p:nvPr/>
        </p:nvPicPr>
        <p:blipFill>
          <a:blip r:embed="rId2"/>
          <a:srcRect r="17419"/>
          <a:stretch>
            <a:fillRect/>
          </a:stretch>
        </p:blipFill>
        <p:spPr bwMode="auto">
          <a:xfrm>
            <a:off x="2842226" y="1144557"/>
            <a:ext cx="6361327" cy="460181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Oval 4"/>
          <p:cNvSpPr/>
          <p:nvPr/>
        </p:nvSpPr>
        <p:spPr>
          <a:xfrm>
            <a:off x="8596298" y="4615666"/>
            <a:ext cx="2071702" cy="192882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 Demi" pitchFamily="34" charset="0"/>
              </a:rPr>
              <a:t>er</a:t>
            </a:r>
            <a:endParaRPr lang="th-TH" sz="6600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38432" y="5784104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gestern</a:t>
            </a: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ab</a:t>
            </a: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8.30</a:t>
            </a:r>
            <a:endParaRPr lang="th-TH" sz="5400" dirty="0">
              <a:solidFill>
                <a:schemeClr val="accent3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713961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Er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hat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gestern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ab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halb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neun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geschlafen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.</a:t>
            </a:r>
            <a:endParaRPr lang="th-TH" sz="36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93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93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93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93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5C857D-AA8F-37DE-021F-19D141E64AFE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8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55318" y="1395999"/>
            <a:ext cx="6424239" cy="4313653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Oval 4"/>
          <p:cNvSpPr/>
          <p:nvPr/>
        </p:nvSpPr>
        <p:spPr>
          <a:xfrm>
            <a:off x="8698306" y="4670515"/>
            <a:ext cx="2071702" cy="192882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 Demi" pitchFamily="34" charset="0"/>
              </a:rPr>
              <a:t>ihr</a:t>
            </a:r>
            <a:endParaRPr lang="th-TH" sz="6600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43568" y="5821749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9.00-10.30 </a:t>
            </a: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Uhr</a:t>
            </a:r>
            <a:endParaRPr lang="th-TH" sz="5400" dirty="0">
              <a:solidFill>
                <a:schemeClr val="accent3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7295"/>
            <a:ext cx="10494745" cy="632744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Von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neun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bis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halb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elf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Uhr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habt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ihr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die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B</a:t>
            </a:r>
            <a:r>
              <a:rPr lang="en-US" sz="3600" dirty="0" err="1">
                <a:solidFill>
                  <a:schemeClr val="tx1"/>
                </a:solidFill>
                <a:latin typeface="Berlin Sans FB"/>
              </a:rPr>
              <a:t>ücher</a:t>
            </a:r>
            <a:r>
              <a:rPr lang="en-US" sz="3600" dirty="0">
                <a:solidFill>
                  <a:schemeClr val="tx1"/>
                </a:solidFill>
                <a:latin typeface="Berlin Sans FB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/>
              </a:rPr>
              <a:t>gelesen</a:t>
            </a:r>
            <a:r>
              <a:rPr lang="en-US" sz="3600" dirty="0">
                <a:solidFill>
                  <a:schemeClr val="tx1"/>
                </a:solidFill>
                <a:latin typeface="Berlin Sans FB"/>
              </a:rPr>
              <a:t>.</a:t>
            </a:r>
            <a:endParaRPr lang="th-TH" sz="36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CCE58B-2BA3-DD9D-F359-B45755C4D7D9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Image result for wor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7961" y="1319175"/>
            <a:ext cx="6420486" cy="4528964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Oval 4"/>
          <p:cNvSpPr/>
          <p:nvPr/>
        </p:nvSpPr>
        <p:spPr>
          <a:xfrm>
            <a:off x="9400273" y="4750604"/>
            <a:ext cx="2071702" cy="192882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tx1"/>
                </a:solidFill>
                <a:latin typeface="Berlin Sans FB Demi" pitchFamily="34" charset="0"/>
              </a:rPr>
              <a:t>du</a:t>
            </a:r>
            <a:endParaRPr lang="th-TH" sz="6600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86353" y="5909989"/>
            <a:ext cx="66437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0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letzt</a:t>
            </a:r>
            <a:r>
              <a:rPr lang="en-US" sz="4000" dirty="0" err="1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r>
              <a:rPr lang="en-US" sz="4000" dirty="0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Mittwoch</a:t>
            </a:r>
            <a:r>
              <a:rPr lang="en-US" sz="4000" dirty="0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0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ab</a:t>
            </a:r>
            <a:r>
              <a:rPr lang="en-US" sz="4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6.00 </a:t>
            </a:r>
            <a:r>
              <a:rPr lang="en-US" sz="40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Uhr</a:t>
            </a:r>
            <a:endParaRPr lang="th-TH" sz="4000" dirty="0">
              <a:solidFill>
                <a:schemeClr val="accent3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6840"/>
            <a:ext cx="10247697" cy="66592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Letzten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Mittwoch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hat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er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ab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sechs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Uhr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gearbeitet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.</a:t>
            </a:r>
            <a:endParaRPr lang="th-TH" sz="36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93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93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93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93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8ABD5B-A90B-5438-7F86-34D603AEEFDD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Image result for abholen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>
            <a:off x="3047811" y="1184568"/>
            <a:ext cx="6215105" cy="4464799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Oval 4"/>
          <p:cNvSpPr/>
          <p:nvPr/>
        </p:nvSpPr>
        <p:spPr>
          <a:xfrm>
            <a:off x="9168634" y="4564049"/>
            <a:ext cx="2071702" cy="192882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 Demi" pitchFamily="34" charset="0"/>
              </a:rPr>
              <a:t>ich</a:t>
            </a:r>
            <a:endParaRPr lang="th-TH" sz="6600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02711" y="5728871"/>
            <a:ext cx="67865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um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17.30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Uhr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/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meine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Kinder</a:t>
            </a:r>
            <a:endParaRPr lang="th-TH" sz="4400" dirty="0">
              <a:solidFill>
                <a:schemeClr val="accent3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43097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Um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halb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sechs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habe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ich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meine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Kinder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abgeholt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.</a:t>
            </a:r>
            <a:endParaRPr lang="th-TH" sz="36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FB6CDC-7D23-10F7-7709-F28B8D024C5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Image result for shopping"/>
          <p:cNvPicPr>
            <a:picLocks noChangeAspect="1" noChangeArrowheads="1"/>
          </p:cNvPicPr>
          <p:nvPr/>
        </p:nvPicPr>
        <p:blipFill>
          <a:blip r:embed="rId2"/>
          <a:srcRect l="26642" r="19005"/>
          <a:stretch>
            <a:fillRect/>
          </a:stretch>
        </p:blipFill>
        <p:spPr bwMode="auto">
          <a:xfrm>
            <a:off x="2753139" y="1284154"/>
            <a:ext cx="6432803" cy="4426533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Oval 4"/>
          <p:cNvSpPr/>
          <p:nvPr/>
        </p:nvSpPr>
        <p:spPr>
          <a:xfrm>
            <a:off x="9253936" y="4846795"/>
            <a:ext cx="1742343" cy="1727783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 Demi" pitchFamily="34" charset="0"/>
              </a:rPr>
              <a:t>Sie</a:t>
            </a:r>
            <a:endParaRPr lang="th-TH" sz="6600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84335" y="5920600"/>
            <a:ext cx="92869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cs typeface="Cordia New" pitchFamily="34" charset="-34"/>
              </a:rPr>
              <a:t>Im</a:t>
            </a:r>
            <a:r>
              <a:rPr lang="en-US" sz="3600" dirty="0">
                <a:latin typeface="Berlin Sans FB" pitchFamily="34" charset="0"/>
                <a:cs typeface="Cordia New" pitchFamily="34" charset="-34"/>
              </a:rPr>
              <a:t> </a:t>
            </a:r>
            <a:r>
              <a:rPr lang="en-US" sz="3600" dirty="0" err="1">
                <a:latin typeface="Berlin Sans FB" pitchFamily="34" charset="0"/>
                <a:cs typeface="Cordia New" pitchFamily="34" charset="-34"/>
              </a:rPr>
              <a:t>Einkaufzentrum</a:t>
            </a:r>
            <a:r>
              <a:rPr lang="en-US" sz="3600" dirty="0">
                <a:latin typeface="Berlin Sans FB" pitchFamily="34" charset="0"/>
                <a:cs typeface="Cordia New" pitchFamily="34" charset="-34"/>
              </a:rPr>
              <a:t>/</a:t>
            </a:r>
            <a:r>
              <a:rPr lang="en-US" sz="3600" dirty="0" err="1">
                <a:latin typeface="Berlin Sans FB" pitchFamily="34" charset="0"/>
                <a:cs typeface="Cordia New" pitchFamily="34" charset="-34"/>
              </a:rPr>
              <a:t>letzt</a:t>
            </a:r>
            <a:r>
              <a:rPr lang="en-US" sz="3600" dirty="0" err="1">
                <a:solidFill>
                  <a:srgbClr val="0070C0"/>
                </a:solidFill>
                <a:latin typeface="Berlin Sans FB" pitchFamily="34" charset="0"/>
                <a:cs typeface="Cordia New" pitchFamily="34" charset="-34"/>
              </a:rPr>
              <a:t>en</a:t>
            </a:r>
            <a:r>
              <a:rPr lang="en-US" sz="3600" dirty="0">
                <a:solidFill>
                  <a:srgbClr val="0070C0"/>
                </a:solidFill>
                <a:latin typeface="Berlin Sans FB" pitchFamily="34" charset="0"/>
                <a:cs typeface="Cordia New" pitchFamily="34" charset="-34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Berlin Sans FB" pitchFamily="34" charset="0"/>
                <a:cs typeface="Cordia New" pitchFamily="34" charset="-34"/>
              </a:rPr>
              <a:t>Monat</a:t>
            </a:r>
            <a:endParaRPr lang="th-TH" sz="3600" dirty="0">
              <a:solidFill>
                <a:srgbClr val="0070C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0927"/>
            <a:ext cx="11172524" cy="616747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Sie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haben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letzten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Monat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im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Einkaufzentrum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eingekauft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.</a:t>
            </a:r>
            <a:endParaRPr lang="th-TH" sz="36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93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93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93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93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388687-D269-6F32-FC68-4235599343AB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Image result for have a breakfa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58879" y="1116943"/>
            <a:ext cx="6687075" cy="452663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Oval 4"/>
          <p:cNvSpPr/>
          <p:nvPr/>
        </p:nvSpPr>
        <p:spPr>
          <a:xfrm>
            <a:off x="8167702" y="4714884"/>
            <a:ext cx="2071702" cy="192882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 Demi" pitchFamily="34" charset="0"/>
              </a:rPr>
              <a:t>er</a:t>
            </a:r>
            <a:endParaRPr lang="th-TH" sz="6600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81224" y="5643578"/>
            <a:ext cx="92869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>
                <a:latin typeface="Berlin Sans FB" pitchFamily="34" charset="0"/>
                <a:cs typeface="Cordia New" pitchFamily="34" charset="-34"/>
              </a:rPr>
              <a:t>am </a:t>
            </a:r>
            <a:r>
              <a:rPr lang="en-US" sz="5400" dirty="0" err="1">
                <a:latin typeface="Berlin Sans FB" pitchFamily="34" charset="0"/>
                <a:cs typeface="Cordia New" pitchFamily="34" charset="-34"/>
              </a:rPr>
              <a:t>Morgen</a:t>
            </a:r>
            <a:r>
              <a:rPr lang="en-US" sz="5400" dirty="0">
                <a:latin typeface="Berlin Sans FB" pitchFamily="34" charset="0"/>
                <a:cs typeface="Cordia New" pitchFamily="34" charset="-34"/>
              </a:rPr>
              <a:t> / </a:t>
            </a:r>
            <a:r>
              <a:rPr lang="en-US" sz="5400" dirty="0" err="1">
                <a:latin typeface="Berlin Sans FB" pitchFamily="34" charset="0"/>
                <a:cs typeface="Cordia New" pitchFamily="34" charset="-34"/>
              </a:rPr>
              <a:t>schon</a:t>
            </a:r>
            <a:endParaRPr lang="th-TH" sz="5400" dirty="0">
              <a:solidFill>
                <a:srgbClr val="0070C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0639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Am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Morgen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hat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er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schon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</a:rPr>
              <a:t>gefr</a:t>
            </a:r>
            <a:r>
              <a:rPr lang="en-US" sz="3600" dirty="0" err="1">
                <a:solidFill>
                  <a:schemeClr val="tx1"/>
                </a:solidFill>
                <a:latin typeface="Berlin Sans FB"/>
              </a:rPr>
              <a:t>ühstückt</a:t>
            </a:r>
            <a:r>
              <a:rPr lang="en-US" sz="3600" dirty="0">
                <a:solidFill>
                  <a:schemeClr val="tx1"/>
                </a:solidFill>
                <a:latin typeface="Berlin Sans FB"/>
              </a:rPr>
              <a:t>.</a:t>
            </a:r>
            <a:endParaRPr lang="th-TH" sz="36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9B08C-9B99-4AA2-4604-DC266E326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FE6608-B7BB-46BA-53CC-5A6E79510B9E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41108-16AF-9E9C-5599-6A5F6A9FB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03968D-A725-68E3-7823-AD39CF1CF49D}"/>
              </a:ext>
            </a:extLst>
          </p:cNvPr>
          <p:cNvSpPr/>
          <p:nvPr/>
        </p:nvSpPr>
        <p:spPr>
          <a:xfrm>
            <a:off x="1947238" y="364299"/>
            <a:ext cx="9745451" cy="230832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en-US" sz="720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Hast du</a:t>
            </a:r>
            <a:r>
              <a:rPr kumimoji="0" lang="en-US" sz="7200" i="0" u="none" strike="noStrike" cap="none" normalizeH="0" dirty="0">
                <a:ln>
                  <a:noFill/>
                </a:ln>
                <a:solidFill>
                  <a:srgbClr val="7030A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kumimoji="0" lang="en-US" sz="7200" i="0" u="none" strike="noStrike" cap="none" normalizeH="0" dirty="0" err="1">
                <a:ln>
                  <a:noFill/>
                </a:ln>
                <a:solidFill>
                  <a:srgbClr val="7030A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letzten</a:t>
            </a:r>
            <a:r>
              <a:rPr kumimoji="0" lang="en-US" sz="7200" i="0" u="none" strike="noStrike" cap="none" normalizeH="0" dirty="0">
                <a:ln>
                  <a:noFill/>
                </a:ln>
                <a:solidFill>
                  <a:srgbClr val="7030A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kumimoji="0" lang="en-US" sz="7200" i="0" u="none" strike="noStrike" cap="none" normalizeH="0" dirty="0" err="1">
                <a:ln>
                  <a:noFill/>
                </a:ln>
                <a:solidFill>
                  <a:srgbClr val="7030A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Freitag</a:t>
            </a:r>
            <a:r>
              <a:rPr kumimoji="0" lang="en-US" sz="7200" i="0" u="none" strike="noStrike" cap="none" normalizeH="0" dirty="0">
                <a:ln>
                  <a:noFill/>
                </a:ln>
                <a:solidFill>
                  <a:srgbClr val="7030A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E-Mails </a:t>
            </a:r>
            <a:r>
              <a:rPr kumimoji="0" lang="en-US" sz="7200" i="0" u="none" strike="noStrike" cap="none" normalizeH="0" dirty="0" err="1">
                <a:ln>
                  <a:noFill/>
                </a:ln>
                <a:solidFill>
                  <a:srgbClr val="7030A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geschrieben</a:t>
            </a:r>
            <a:r>
              <a:rPr kumimoji="0" lang="en-US" sz="7200" i="0" u="none" strike="noStrike" cap="none" normalizeH="0" dirty="0">
                <a:ln>
                  <a:noFill/>
                </a:ln>
                <a:solidFill>
                  <a:srgbClr val="7030A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kumimoji="0" lang="th-TH" sz="720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369957-DE73-0BEC-7D42-FBFD6FCD6E57}"/>
              </a:ext>
            </a:extLst>
          </p:cNvPr>
          <p:cNvSpPr/>
          <p:nvPr/>
        </p:nvSpPr>
        <p:spPr>
          <a:xfrm>
            <a:off x="2887389" y="2825238"/>
            <a:ext cx="81439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en-US" sz="540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Ja,ich</a:t>
            </a:r>
            <a:r>
              <a:rPr kumimoji="0" lang="en-US" sz="540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kumimoji="0" lang="en-US" sz="540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habe</a:t>
            </a:r>
            <a:r>
              <a:rPr kumimoji="0" lang="en-US" sz="540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kumimoji="0" lang="en-US" sz="540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letzten</a:t>
            </a:r>
            <a:r>
              <a:rPr kumimoji="0" lang="en-US" sz="540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kumimoji="0" lang="en-US" sz="540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Freitag</a:t>
            </a:r>
            <a:r>
              <a:rPr kumimoji="0" lang="en-US" sz="540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E-Mails </a:t>
            </a:r>
            <a:r>
              <a:rPr kumimoji="0" lang="en-US" sz="540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geschrieben</a:t>
            </a:r>
            <a:r>
              <a:rPr kumimoji="0" lang="en-US" sz="540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kumimoji="0" lang="th-TH" sz="540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A8CEE1-4291-21F5-43E6-F5AA0B1F1065}"/>
              </a:ext>
            </a:extLst>
          </p:cNvPr>
          <p:cNvSpPr/>
          <p:nvPr/>
        </p:nvSpPr>
        <p:spPr>
          <a:xfrm>
            <a:off x="2815951" y="4825502"/>
            <a:ext cx="81439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en-US" sz="480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Nein,letzten</a:t>
            </a:r>
            <a:r>
              <a:rPr kumimoji="0" lang="en-US" sz="48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kumimoji="0" lang="en-US" sz="480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Freitag</a:t>
            </a:r>
            <a:r>
              <a:rPr kumimoji="0" lang="en-US" sz="48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kumimoji="0" lang="en-US" sz="480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habe</a:t>
            </a:r>
            <a:r>
              <a:rPr kumimoji="0" lang="en-US" sz="48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kumimoji="0" lang="en-US" sz="480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</a:t>
            </a:r>
            <a:r>
              <a:rPr kumimoji="0" lang="en-US" sz="48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kumimoji="0" lang="en-US" sz="480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keine</a:t>
            </a:r>
            <a:r>
              <a:rPr kumimoji="0" lang="en-US" sz="48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E-Mails </a:t>
            </a:r>
            <a:r>
              <a:rPr kumimoji="0" lang="en-US" sz="480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geschrieben</a:t>
            </a:r>
            <a:r>
              <a:rPr kumimoji="0" lang="en-US" sz="48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kumimoji="0" lang="th-TH" sz="480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7" name="Picture 2" descr="Image result for richtig">
            <a:extLst>
              <a:ext uri="{FF2B5EF4-FFF2-40B4-BE49-F238E27FC236}">
                <a16:creationId xmlns:a16="http://schemas.microsoft.com/office/drawing/2014/main" id="{9A182CC6-ECD3-5404-5AB5-8132D221D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87" b="74409" l="4734" r="47929">
                        <a14:foregroundMark x1="24852" y1="52756" x2="24852" y2="52756"/>
                        <a14:foregroundMark x1="19527" y1="48819" x2="39053" y2="45276"/>
                        <a14:foregroundMark x1="39053" y1="45276" x2="39349" y2="44488"/>
                        <a14:foregroundMark x1="21006" y1="66929" x2="40237" y2="61811"/>
                        <a14:foregroundMark x1="40237" y1="61811" x2="44970" y2="50394"/>
                        <a14:foregroundMark x1="21893" y1="66142" x2="37574" y2="64961"/>
                        <a14:foregroundMark x1="20710" y1="66142" x2="34615" y2="67323"/>
                        <a14:foregroundMark x1="18639" y1="52756" x2="34320" y2="47244"/>
                        <a14:foregroundMark x1="23964" y1="72047" x2="38166" y2="62598"/>
                        <a14:foregroundMark x1="32544" y1="70079" x2="45562" y2="56693"/>
                        <a14:foregroundMark x1="47929" y1="42520" x2="47929" y2="42520"/>
                        <a14:foregroundMark x1="28402" y1="74409" x2="28402" y2="74409"/>
                      </a14:backgroundRemoval>
                    </a14:imgEffect>
                  </a14:imgLayer>
                </a14:imgProps>
              </a:ext>
            </a:extLst>
          </a:blip>
          <a:srcRect r="51184" b="22990"/>
          <a:stretch>
            <a:fillRect/>
          </a:stretch>
        </p:blipFill>
        <p:spPr bwMode="auto">
          <a:xfrm>
            <a:off x="718931" y="2130855"/>
            <a:ext cx="1789439" cy="212137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2" descr="Image result for richtig">
            <a:extLst>
              <a:ext uri="{FF2B5EF4-FFF2-40B4-BE49-F238E27FC236}">
                <a16:creationId xmlns:a16="http://schemas.microsoft.com/office/drawing/2014/main" id="{737F9928-3F47-24E6-5D77-6A549A328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441" b="75591" l="52959" r="92899">
                        <a14:foregroundMark x1="53550" y1="46850" x2="63018" y2="62598"/>
                        <a14:foregroundMark x1="69231" y1="40157" x2="77811" y2="60236"/>
                        <a14:foregroundMark x1="63609" y1="59449" x2="79882" y2="40551"/>
                        <a14:foregroundMark x1="89349" y1="46850" x2="89349" y2="46850"/>
                        <a14:foregroundMark x1="80473" y1="64173" x2="80473" y2="64173"/>
                        <a14:foregroundMark x1="86095" y1="60630" x2="86095" y2="60630"/>
                        <a14:foregroundMark x1="86982" y1="57480" x2="78402" y2="67323"/>
                        <a14:foregroundMark x1="71598" y1="75984" x2="71598" y2="75984"/>
                        <a14:foregroundMark x1="89645" y1="56693" x2="89645" y2="56693"/>
                        <a14:foregroundMark x1="78994" y1="71260" x2="78994" y2="71260"/>
                        <a14:foregroundMark x1="92899" y1="50394" x2="92899" y2="50394"/>
                        <a14:foregroundMark x1="72189" y1="22835" x2="72189" y2="22835"/>
                        <a14:foregroundMark x1="84320" y1="65354" x2="84320" y2="65354"/>
                      </a14:backgroundRemoval>
                    </a14:imgEffect>
                  </a14:imgLayer>
                </a14:imgProps>
              </a:ext>
            </a:extLst>
          </a:blip>
          <a:srcRect l="50323" t="16741" r="6903" b="22990"/>
          <a:stretch>
            <a:fillRect/>
          </a:stretch>
        </p:blipFill>
        <p:spPr bwMode="auto">
          <a:xfrm>
            <a:off x="943677" y="4571241"/>
            <a:ext cx="1549795" cy="164095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698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839B0-ED33-D3AE-06CB-9C4F29176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EE2F6-FAD3-5D31-8ADB-4F6B55F78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9F172F-9A51-245D-3E07-D1D4293049F4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C8EAB2-E5E7-631D-86AF-5C27203289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3081" t="23566" r="12442" b="11163"/>
          <a:stretch/>
        </p:blipFill>
        <p:spPr>
          <a:xfrm>
            <a:off x="173254" y="115502"/>
            <a:ext cx="11973289" cy="59025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EC70B5B-CAEE-82E6-13FA-679FCC491516}"/>
              </a:ext>
            </a:extLst>
          </p:cNvPr>
          <p:cNvSpPr txBox="1"/>
          <p:nvPr/>
        </p:nvSpPr>
        <p:spPr>
          <a:xfrm>
            <a:off x="3604594" y="1133127"/>
            <a:ext cx="6140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Am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Nachmittag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ich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Fußball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b="1" dirty="0" err="1">
                <a:solidFill>
                  <a:schemeClr val="accent6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gespielt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2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51F5E6-8FF6-FB26-AAA0-9A112D19C7C3}"/>
              </a:ext>
            </a:extLst>
          </p:cNvPr>
          <p:cNvSpPr txBox="1"/>
          <p:nvPr/>
        </p:nvSpPr>
        <p:spPr>
          <a:xfrm>
            <a:off x="967902" y="1901129"/>
            <a:ext cx="6140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Hast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du Monika </a:t>
            </a:r>
            <a:r>
              <a:rPr lang="en-US" sz="2400" b="1" dirty="0" err="1"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gesehen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?</a:t>
            </a:r>
            <a:endParaRPr lang="en-US" sz="2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3559EA-38A7-7513-A147-8C784A62354F}"/>
              </a:ext>
            </a:extLst>
          </p:cNvPr>
          <p:cNvSpPr txBox="1"/>
          <p:nvPr/>
        </p:nvSpPr>
        <p:spPr>
          <a:xfrm>
            <a:off x="2796309" y="2251332"/>
            <a:ext cx="6140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Wir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haben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viel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b="1" dirty="0" err="1">
                <a:solidFill>
                  <a:schemeClr val="accent6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gelacht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2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51A9BE-325A-70E0-1B9F-372019CF6F01}"/>
              </a:ext>
            </a:extLst>
          </p:cNvPr>
          <p:cNvSpPr txBox="1"/>
          <p:nvPr/>
        </p:nvSpPr>
        <p:spPr>
          <a:xfrm>
            <a:off x="723236" y="2650705"/>
            <a:ext cx="6140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Habt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ihr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heute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Nachmittag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b="1" dirty="0" err="1">
                <a:solidFill>
                  <a:schemeClr val="accent6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eingekauft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2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B55FAE-B136-D10F-F9BA-CB2D5094FD6B}"/>
              </a:ext>
            </a:extLst>
          </p:cNvPr>
          <p:cNvSpPr txBox="1"/>
          <p:nvPr/>
        </p:nvSpPr>
        <p:spPr>
          <a:xfrm>
            <a:off x="1273217" y="3014927"/>
            <a:ext cx="6140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Anna </a:t>
            </a:r>
            <a:r>
              <a:rPr lang="en-US" sz="24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hat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Englisch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b="1" dirty="0" err="1">
                <a:solidFill>
                  <a:schemeClr val="accent6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gelernt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2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DA7463-CAF9-57B0-AB1C-DCA356161207}"/>
              </a:ext>
            </a:extLst>
          </p:cNvPr>
          <p:cNvSpPr txBox="1"/>
          <p:nvPr/>
        </p:nvSpPr>
        <p:spPr>
          <a:xfrm>
            <a:off x="967902" y="3365130"/>
            <a:ext cx="6140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ich </a:t>
            </a:r>
            <a:r>
              <a:rPr lang="en-US" sz="24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Hausaufgaben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b="1" dirty="0" err="1">
                <a:solidFill>
                  <a:schemeClr val="accent6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gemacht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2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41C0CC-77E0-6B7C-83E3-6F4023E6BD60}"/>
              </a:ext>
            </a:extLst>
          </p:cNvPr>
          <p:cNvSpPr txBox="1"/>
          <p:nvPr/>
        </p:nvSpPr>
        <p:spPr>
          <a:xfrm>
            <a:off x="1273217" y="3752882"/>
            <a:ext cx="6140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hast 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du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zum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Frühstück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gegessen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?</a:t>
            </a:r>
            <a:endParaRPr lang="en-US" sz="2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467133-95C5-5541-8E77-F938F4797229}"/>
              </a:ext>
            </a:extLst>
          </p:cNvPr>
          <p:cNvSpPr txBox="1"/>
          <p:nvPr/>
        </p:nvSpPr>
        <p:spPr>
          <a:xfrm>
            <a:off x="1843133" y="4118651"/>
            <a:ext cx="6140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einen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Kaffee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getrunken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2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AD7EAE-00B7-5389-4148-E03ADFE3E064}"/>
              </a:ext>
            </a:extLst>
          </p:cNvPr>
          <p:cNvSpPr txBox="1"/>
          <p:nvPr/>
        </p:nvSpPr>
        <p:spPr>
          <a:xfrm>
            <a:off x="1284887" y="4506403"/>
            <a:ext cx="2872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hast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du </a:t>
            </a:r>
            <a:r>
              <a:rPr lang="en-US" sz="2400" b="1" dirty="0" err="1">
                <a:solidFill>
                  <a:schemeClr val="accent6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gemacht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?</a:t>
            </a:r>
            <a:endParaRPr lang="en-US" sz="2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C195B6-8F54-1048-4D1C-EFCCF71695CE}"/>
              </a:ext>
            </a:extLst>
          </p:cNvPr>
          <p:cNvSpPr txBox="1"/>
          <p:nvPr/>
        </p:nvSpPr>
        <p:spPr>
          <a:xfrm>
            <a:off x="1534016" y="4872172"/>
            <a:ext cx="6140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bis 12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Uhr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geschlafen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2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E33C82-34B3-DC68-D9D1-3F1D10047CE5}"/>
              </a:ext>
            </a:extLst>
          </p:cNvPr>
          <p:cNvSpPr txBox="1"/>
          <p:nvPr/>
        </p:nvSpPr>
        <p:spPr>
          <a:xfrm>
            <a:off x="1591498" y="5218997"/>
            <a:ext cx="6140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haben</a:t>
            </a:r>
            <a:r>
              <a:rPr lang="en-US" sz="24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meine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Freunde  ich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lange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b="1" dirty="0" err="1">
                <a:solidFill>
                  <a:schemeClr val="accent6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gefeiert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2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7600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DECAD-C227-906C-1BB7-BE66A5FB9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01152-27F0-0284-94BA-34215F856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F17E49-F805-F4C1-5173-A65267BD817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E94532-3B01-4A3A-3548-6B78F368FF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3081" t="24653" r="12355" b="14574"/>
          <a:stretch/>
        </p:blipFill>
        <p:spPr>
          <a:xfrm>
            <a:off x="120467" y="115503"/>
            <a:ext cx="11963899" cy="548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87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7038F-2DA6-16D9-1B41-14E55D6ED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https://wordwall.net/th/resource/2564469/perfekt-mit-haben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77EE-F073-8ADB-2B98-81959EBC3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112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A33D7-AC45-7290-88E7-7C72BE30D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https://wordwall.net/th/resource/15991074/s%C3%A4tze-im-perfekt-perfekt-mit-haben</a:t>
            </a:r>
            <a:endParaRPr lang="en-US" dirty="0"/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F4BA02-C483-D525-6D2C-E830D7D5F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9033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958B8-FF65-6F0A-E584-23359F406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https://wordwall.net/th/resource/30458289/was-haben-sie-am-wochenende-gemacht-fragen-sie-und-antworten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030D6-1210-0413-C494-C0E2A6C7A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836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341</Words>
  <Application>Microsoft Office PowerPoint</Application>
  <PresentationFormat>แบบจอกว้าง</PresentationFormat>
  <Paragraphs>78</Paragraphs>
  <Slides>23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23</vt:i4>
      </vt:variant>
    </vt:vector>
  </HeadingPairs>
  <TitlesOfParts>
    <vt:vector size="30" baseType="lpstr">
      <vt:lpstr>Arial</vt:lpstr>
      <vt:lpstr>Berlin Sans FB</vt:lpstr>
      <vt:lpstr>Berlin Sans FB Demi</vt:lpstr>
      <vt:lpstr>Calibri</vt:lpstr>
      <vt:lpstr>Calibri Light</vt:lpstr>
      <vt:lpstr>Dubai Light</vt:lpstr>
      <vt:lpstr>Office Theme</vt:lpstr>
      <vt:lpstr>งานนำเสนอ PowerPoint</vt:lpstr>
      <vt:lpstr>https://wordwall.net/th/resource/31030417/s%C3%A4tze-mit-hatten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https://wordwall.net/th/resource/2564469/perfekt-mit-haben </vt:lpstr>
      <vt:lpstr>งานนำเสนอ PowerPoint</vt:lpstr>
      <vt:lpstr>https://wordwall.net/th/resource/30458289/was-haben-sie-am-wochenende-gemacht-fragen-sie-und-antworten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6</cp:revision>
  <dcterms:created xsi:type="dcterms:W3CDTF">2022-05-14T15:26:01Z</dcterms:created>
  <dcterms:modified xsi:type="dcterms:W3CDTF">2024-01-29T10:41:15Z</dcterms:modified>
</cp:coreProperties>
</file>