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7" r:id="rId3"/>
    <p:sldId id="606" r:id="rId4"/>
    <p:sldId id="609" r:id="rId5"/>
    <p:sldId id="608" r:id="rId6"/>
    <p:sldId id="610" r:id="rId7"/>
    <p:sldId id="611" r:id="rId8"/>
    <p:sldId id="612" r:id="rId9"/>
    <p:sldId id="614" r:id="rId10"/>
    <p:sldId id="613" r:id="rId11"/>
    <p:sldId id="615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26" r:id="rId23"/>
    <p:sldId id="627" r:id="rId24"/>
    <p:sldId id="633" r:id="rId25"/>
    <p:sldId id="628" r:id="rId26"/>
    <p:sldId id="629" r:id="rId27"/>
    <p:sldId id="630" r:id="rId28"/>
    <p:sldId id="631" r:id="rId29"/>
    <p:sldId id="63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BCDCD"/>
    <a:srgbClr val="000082"/>
    <a:srgbClr val="FEFDF4"/>
    <a:srgbClr val="00008E"/>
    <a:srgbClr val="000074"/>
    <a:srgbClr val="660033"/>
    <a:srgbClr val="EAEAEA"/>
    <a:srgbClr val="D60093"/>
    <a:srgbClr val="8D1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93" y="1258533"/>
            <a:ext cx="3405786" cy="2170467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DD41A11-BAC7-459A-A985-CDE141C64C3F}"/>
              </a:ext>
            </a:extLst>
          </p:cNvPr>
          <p:cNvSpPr txBox="1"/>
          <p:nvPr/>
        </p:nvSpPr>
        <p:spPr>
          <a:xfrm>
            <a:off x="1492989" y="3913512"/>
            <a:ext cx="92060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5400" b="1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อุปกรณ์ เครื่องมือเครื่องใช้ในการประกอบอาหาร</a:t>
            </a:r>
            <a:endParaRPr lang="th-TH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18065" y="773084"/>
            <a:ext cx="9975999" cy="4995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50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อุปกรณ์ เครื่องมือเครื่องใช้ในการประกอบอาหาร เป็นสิ่งที่จำเป็นจะต้องมีไว้สำหรับทุก ๆ ครัวเรือน เพื่อใช้ในการประกอบอาหาร ซึ่งในปัจจุบันอุปกรณ์ เครื่องมือเครื่องใช้มีความทันสมัยมากมายที่จะช่วยผ่อนแรงให้ผู้ประกอบอาหารได้ เช่น กระทะไฟฟ้า เครื่องปั่น เครื่องคั้นน้ำผลไม้ไฟฟ้า ซึ่งอาจจะมีตั้งแต่ราคาถูก</a:t>
            </a:r>
            <a:b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ถึงราคาแพง เราจึงต้องศึกษาวิธีใช้และวิธีการเก็บรักษาเพื่อให้ออุปกรณ์ เครื่องมือเครื่องใช้ต่าง ๆ มีอายุการใช้งานได้นาน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78527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EE1A941-E941-407F-B340-C25E43BA1772}"/>
              </a:ext>
            </a:extLst>
          </p:cNvPr>
          <p:cNvSpPr txBox="1"/>
          <p:nvPr/>
        </p:nvSpPr>
        <p:spPr>
          <a:xfrm>
            <a:off x="774205" y="563185"/>
            <a:ext cx="97952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1.หลักการเลือกอุปกรณ์เครื่องมือ เครื่องใช้ในการประกอบอาหาร</a:t>
            </a:r>
            <a:endParaRPr lang="th-TH" sz="40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2226" y="1140736"/>
            <a:ext cx="10987548" cy="5327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อุปกรณ์ เครื่องมือเครื่องใช้ในการประกอบอาหารทำมาจากวัสดุหลายชนิด ซึ่งจะมีราคาและ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ความทนทานในการใช้งานแตกต่างกัน ในการเลือกซื้อนั้นควรพิจารณาให้รอบคอบก่อน 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เพื่อการใช้ประโยชน์ได้อย่างเต็มที่และยาวนาน  สรุปได้ดังนี้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เลือกอุปกรณ์ เครื่องมือเครื่องใช้ให้เหมาะสมกับชนิดของอาหาร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เครื่องมือเครื่องใช้อยู่ในสภาพดี ไม่ทีรอยบุบ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เครื่องมือเครื่องใช้สะดวกต่อการใช้งาน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เครื่องมือเครื่องใช้สามารถดูแลและรักษาความสะอาดได้ง่าย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เครื่องมือเครื่องใช้ประหยัดเวลาในการประกอบอาหาร เช่น ร้อนเร็ว สามารถทำความ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    สะอาดได้ง่าย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EE1A941-E941-407F-B340-C25E43BA1772}"/>
              </a:ext>
            </a:extLst>
          </p:cNvPr>
          <p:cNvSpPr txBox="1"/>
          <p:nvPr/>
        </p:nvSpPr>
        <p:spPr>
          <a:xfrm>
            <a:off x="803700" y="976139"/>
            <a:ext cx="108155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2. ความปลอดภัยในการใช้งานอุปกรณ์ เครื่องมือเครื่องใช้ในการประกอบอาหาร</a:t>
            </a:r>
            <a:endParaRPr lang="th-TH" sz="40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74173" y="1769438"/>
            <a:ext cx="10228235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50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ในการเลือกอุปกรณ์ เครื่องมือเครื่องใช้ ผู้ใช้ต้องระมัดระวังเรื่องความปลอดภัยทั้งต่อตนเองและบุคคลอื่น เพราะถ้าประมาทอาจทำให้เกิดอุบัติเหตุได้ ดังนั้น </a:t>
            </a:r>
            <a:b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ผู้ใช้ควรระมัดระวังตลอดระยะเวลาที่ใช้งานอุปกรณ์ เครื่องมือเครื่องใช้</a:t>
            </a:r>
          </a:p>
        </p:txBody>
      </p:sp>
    </p:spTree>
    <p:extLst>
      <p:ext uri="{BB962C8B-B14F-4D97-AF65-F5344CB8AC3E}">
        <p14:creationId xmlns:p14="http://schemas.microsoft.com/office/powerpoint/2010/main" val="359451768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2226" y="624542"/>
            <a:ext cx="10987548" cy="1191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</a:t>
            </a:r>
            <a:r>
              <a:rPr lang="th-TH" sz="34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 </a:t>
            </a:r>
            <a:r>
              <a:rPr lang="th-TH" sz="34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เมื่อเลือกใช้งานของมีคม ต้องเลือกใช้ให้เหมาะสมกับประเภทของงาน   และมีความระมัดระวัง เช่น มีด ซึ่งมีดแบ่งออกเป็น 2 ส่วนหลักๆ คือด้ามมีด (</a:t>
            </a:r>
            <a:r>
              <a:rPr lang="en-US" sz="34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Handle)</a:t>
            </a:r>
            <a:r>
              <a:rPr lang="th-TH" sz="34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และ ใบมีด (</a:t>
            </a:r>
            <a:r>
              <a:rPr lang="en-US" sz="34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Blade)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3799C50-2AEF-4160-9742-A716F12E224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1" y="2380943"/>
            <a:ext cx="3495675" cy="3495675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8906797" y="6064181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7C204C37-4154-4D3A-A671-E11FA8248395}"/>
              </a:ext>
            </a:extLst>
          </p:cNvPr>
          <p:cNvSpPr txBox="1"/>
          <p:nvPr/>
        </p:nvSpPr>
        <p:spPr>
          <a:xfrm>
            <a:off x="1181867" y="1815573"/>
            <a:ext cx="2702642" cy="535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8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องค์ประกอบของมีด</a:t>
            </a:r>
            <a:endParaRPr lang="en-US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D02A0993-9655-4B19-AC82-8C166380AABD}"/>
              </a:ext>
            </a:extLst>
          </p:cNvPr>
          <p:cNvSpPr txBox="1"/>
          <p:nvPr/>
        </p:nvSpPr>
        <p:spPr>
          <a:xfrm>
            <a:off x="6868994" y="1845604"/>
            <a:ext cx="2702642" cy="535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8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ประเภทของมีด</a:t>
            </a:r>
            <a:endParaRPr lang="en-US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CDA2CF08-1D4A-4AE3-B917-6E129725D5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430" y="2403599"/>
            <a:ext cx="6350084" cy="347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8987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2226" y="624542"/>
            <a:ext cx="10987548" cy="125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1. มีดเชฟ (มีดหั่น) </a:t>
            </a:r>
            <a:r>
              <a:rPr lang="en-US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Chef’s Knife / </a:t>
            </a:r>
            <a:r>
              <a:rPr lang="en-US" sz="3600" dirty="0" err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Gyuto</a:t>
            </a:r>
            <a:r>
              <a:rPr lang="en-US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Knife </a:t>
            </a: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เป็นมีดที่ใช้กับงานหั่นทุกประเภท ส่วนใหญ่มีดเชฟจะมีความยาวประมาณ 8 – 14 นิ้ว</a:t>
            </a:r>
            <a:endParaRPr lang="en-US" sz="36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4416107" y="5877760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0D645632-D41B-440D-ACC0-C2CF1CF251E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7" y="2292301"/>
            <a:ext cx="3359785" cy="33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351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2226" y="624542"/>
            <a:ext cx="10987548" cy="125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2. มีดปอก </a:t>
            </a:r>
            <a:r>
              <a:rPr lang="en-US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Paring Knife </a:t>
            </a:r>
            <a:r>
              <a:rPr lang="th-TH" sz="36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เป็นมีดขนาดเล็ก มีความยาวประมาณ 2-4 นิ้ว เหมาะสำหรับการปแกผักและผลไม้ หรือวัตถุดิบที่มีขนาดเล็ก</a:t>
            </a:r>
            <a:endParaRPr lang="en-US" sz="36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4416107" y="5877760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FD8BD49-F9D9-4FD5-B26D-88C14ED52A7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8" y="2288308"/>
            <a:ext cx="3359785" cy="33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8154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8370" y="641686"/>
            <a:ext cx="10650793" cy="125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3. มีดหั่นขนมปัง </a:t>
            </a: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Bread Knife 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มีลักษณะฟันเป็นหยักๆ เหมาะสำหรับการหั่นขนมปัง ขนมเค้ก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4416107" y="5877760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FF88753-B0EB-4EED-937F-A1A02DD1633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34" y="2276599"/>
            <a:ext cx="3476932" cy="335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0363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8370" y="641686"/>
            <a:ext cx="10650793" cy="125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 มีดเลาะกระดูกมีหน้าที่เลาะเนื้อบริเวณกระดูก ลักษณะค่อนข้างผอม และโค้ง ความยาวประมาณ 5-6 นิ้ว สามารถใช้สำหรับการแล่ปลาเช่นกัน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4416107" y="5877760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C57B4A0-BAE4-4E26-BA56-5A043EE21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608" y="2276599"/>
            <a:ext cx="3360784" cy="336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8674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428912" y="553639"/>
            <a:ext cx="1115471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5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มีดสับ มีดอีโต้ ปังตอ </a:t>
            </a: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Cleaver 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มีขนาดใหญ่ เหมาะสำหรับการสับกระดูกหมู กระดูกไก่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4447262" y="4872802"/>
            <a:ext cx="2702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https://www.wongnai.com</a:t>
            </a:r>
            <a:endParaRPr lang="th-TH" sz="1600">
              <a:solidFill>
                <a:schemeClr val="bg1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EC5DC4D3-7C39-4B83-B42A-567D8AA07837}"/>
              </a:ext>
            </a:extLst>
          </p:cNvPr>
          <p:cNvSpPr txBox="1"/>
          <p:nvPr/>
        </p:nvSpPr>
        <p:spPr>
          <a:xfrm>
            <a:off x="857825" y="5149486"/>
            <a:ext cx="11334175" cy="125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การเลือกซื้อมีด ควรเลือกมีดที่ทำจากเหล็กกล้า และควรลับมีดเป็นประจำเพื่อ</a:t>
            </a:r>
            <a:b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ประสิทธิภาพ ในการใช้งาน 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63B66B4C-93EE-4F2D-8109-6EC6EC9C2A9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328" y="1646644"/>
            <a:ext cx="3064510" cy="306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4869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วิธีการใช้มีดเพื่อความปลอดภัย</a:t>
            </a:r>
            <a:endParaRPr lang="en-US" sz="3600" b="1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3046146" y="5585777"/>
            <a:ext cx="6673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https://buildsweethome.blogspot.com/2015/02/how-to-use-knife-without-cut-yourself.html</a:t>
            </a:r>
            <a:endParaRPr lang="th-TH" sz="1600">
              <a:solidFill>
                <a:schemeClr val="bg1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EC5DC4D3-7C39-4B83-B42A-567D8AA07837}"/>
              </a:ext>
            </a:extLst>
          </p:cNvPr>
          <p:cNvSpPr txBox="1"/>
          <p:nvPr/>
        </p:nvSpPr>
        <p:spPr>
          <a:xfrm>
            <a:off x="428912" y="1221848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1. ใช้มือข้างที่ถนัดในการจับมีด</a:t>
            </a:r>
            <a:endParaRPr lang="en-US" sz="36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387A938-2281-45A6-A461-D712F40C409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99" y="2180808"/>
            <a:ext cx="5880203" cy="312556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2392494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วิธีการใช้มีดเพื่อความปลอดภัย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3046146" y="5408801"/>
            <a:ext cx="6673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https://buildsweethome.blogspot.com/2015/02/how-to-use-knife-without-cut-yourself.html</a:t>
            </a:r>
            <a:endParaRPr lang="th-TH" sz="1600">
              <a:solidFill>
                <a:schemeClr val="bg1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EC5DC4D3-7C39-4B83-B42A-567D8AA07837}"/>
              </a:ext>
            </a:extLst>
          </p:cNvPr>
          <p:cNvSpPr txBox="1"/>
          <p:nvPr/>
        </p:nvSpPr>
        <p:spPr>
          <a:xfrm>
            <a:off x="428912" y="1221848"/>
            <a:ext cx="6414340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2. งอนิ้วเข้า เพื่อป้องกันให้มีดมาโดนนิ้ว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BE616AA-1C62-460D-A0DA-3130F5EFDD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1" y="2404785"/>
            <a:ext cx="5270048" cy="277062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24B086D-A2C1-423B-A6A3-9323E76525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252" y="2418301"/>
            <a:ext cx="5261938" cy="274359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2934581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วิธีการใช้มีดเพื่อความปลอดภัย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032438E-54C2-4F63-B16D-A093E5BADBC3}"/>
              </a:ext>
            </a:extLst>
          </p:cNvPr>
          <p:cNvSpPr txBox="1"/>
          <p:nvPr/>
        </p:nvSpPr>
        <p:spPr>
          <a:xfrm>
            <a:off x="3046146" y="5585777"/>
            <a:ext cx="6673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https://buildsweethome.blogspot.com/2015/02/how-to-use-knife-without-cut-yourself.html</a:t>
            </a:r>
            <a:endParaRPr lang="th-TH" sz="1600">
              <a:solidFill>
                <a:schemeClr val="bg1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EC5DC4D3-7C39-4B83-B42A-567D8AA07837}"/>
              </a:ext>
            </a:extLst>
          </p:cNvPr>
          <p:cNvSpPr txBox="1"/>
          <p:nvPr/>
        </p:nvSpPr>
        <p:spPr>
          <a:xfrm>
            <a:off x="428912" y="1221848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3. ไม่ควรยกมีดสูงเกินไป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5F1B190-4E73-4BA5-92DC-0A24FCD7832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99" y="2226710"/>
            <a:ext cx="5880203" cy="312556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5832972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602226" y="1008000"/>
            <a:ext cx="10987548" cy="4686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อุปกรณ์ เครื่องมือเครื่องใช้ประเภทเครื่องใช้ไฟฟ้า จำเป็นต้องศึกษาวิธีการใช้งานให้เข้าใจก่อนที่จะนำมาใช้ และควรปฏิบัติตามคำแนะนำอย่างเคร่งครัด เมื่อใช้งานเรียบร้อยแล้วก่อนจะถอดชิ้นส่วนต่าง ๆ หรือทำความสะอาดควรถอดปลั๊กไฟก่อนทุกครั้ง</a:t>
            </a:r>
          </a:p>
          <a:p>
            <a:pPr marL="457200" indent="-457200" algn="thaiDist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เมื่อยกหม้อหรือกระทะลงจากเตาไฟไม่ควรใช้มือเปล่า ควรใช้ผ้าที่มีความหนาเหมาะสมเพื่อไม่ความร้อนโดนมือของเรา</a:t>
            </a:r>
            <a:endParaRPr lang="en-US" sz="3600">
              <a:solidFill>
                <a:schemeClr val="bg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457200" indent="-457200" algn="thaiDist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อย่าหยิบอาหารด้วยมือใส่ภาชนะที่ตั้งไฟในระยะสูงเพราะอาจทำให้น้ำมันหรือนำกระเด็นลวกมือได้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115923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คู่มือการใช้เตาไฟฟ้า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CE5927B-F879-4AAE-849C-A64744D18B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8516" y="1357331"/>
            <a:ext cx="9514968" cy="47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74086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คู่มือการใช้เตาไฟฟ้า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85E80C4-3CF7-46E0-9A5D-F02B777DBF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6313" y="2009038"/>
            <a:ext cx="10679374" cy="34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45976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คู่มือการใช้เตาไฟฟ้า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8CEEC21-42AC-4CC1-BFE8-00F027CE47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2990" y="1166490"/>
            <a:ext cx="7326019" cy="3232067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8E8CBCB-3A27-4AAC-A39C-6C05577A9F42}"/>
              </a:ext>
            </a:extLst>
          </p:cNvPr>
          <p:cNvSpPr txBox="1"/>
          <p:nvPr/>
        </p:nvSpPr>
        <p:spPr>
          <a:xfrm>
            <a:off x="3417939" y="4305297"/>
            <a:ext cx="6098458" cy="2049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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   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เปิด/ปิดเตาไฟฟ้า (กดค้างไว้จนมีเสียง)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</a:t>
            </a: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เลือกหัวเตาทำอาหารที่ต้องการ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anose="05000000000000000000" pitchFamily="2" charset="2"/>
              </a:rPr>
              <a:t></a:t>
            </a: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เพิ่ม/ลด ระดับความร้อน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061207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คู่มือการใช้เตาไฟฟ้า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07B515A-B275-463F-87A5-E2BEAC6C0D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995" y="2051392"/>
            <a:ext cx="10205030" cy="312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2104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คู่มือการใช้เตาไฟฟ้า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13EC65C-73D5-4650-B6AF-5C94B551ED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3978" y="945264"/>
            <a:ext cx="9775518" cy="54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44247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คู่มือการใช้เตาอบ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B50DE871-845C-456C-8B46-4590BEC5FE3B}"/>
              </a:ext>
            </a:extLst>
          </p:cNvPr>
          <p:cNvSpPr txBox="1"/>
          <p:nvPr/>
        </p:nvSpPr>
        <p:spPr>
          <a:xfrm>
            <a:off x="699924" y="1341763"/>
            <a:ext cx="10792151" cy="4629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ก่อนเริ่มใช้งานเตาอบ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1. แกะบรรจุภัณฑ์ต่าง ๆที่ห่อหุ้มออก แล้วทำความสะอาดภายในเตาอบ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2. ล้างทำความสะอาดชิ้นส่วนต่าง ๆ ใช้ผ้าชุบน้ำอุ่นผสมน้ำยาล้างจานบิดให้หมาดแล้ว</a:t>
            </a:r>
            <a:b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     เช็ดเตาอบ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3. เปิดพัดลมระบายอากาศหรือหน้าต่างในห้อง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4. เปิดเตาอบให้ร้อนขึ้น จนถึงอุณหภูมิ 250 องศาเซลเซียส ประมาณ 30 นาที จากนั้น</a:t>
            </a:r>
            <a:b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     ให้เช็ดคราบสกปรกออก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959673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คู่มือการใช้เตาอบ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17080A7-DA31-4738-AF63-9161092D65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1387" y="690328"/>
            <a:ext cx="9549226" cy="547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5085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คู่มือการใช้เตาอบ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BF3234F-1B05-49DD-80A6-767949055A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6284" y="1428948"/>
            <a:ext cx="7713407" cy="400010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C2E0381-5CE9-4868-B7C5-B877C983F6F6}"/>
              </a:ext>
            </a:extLst>
          </p:cNvPr>
          <p:cNvSpPr txBox="1"/>
          <p:nvPr/>
        </p:nvSpPr>
        <p:spPr>
          <a:xfrm>
            <a:off x="573333" y="5674029"/>
            <a:ext cx="11045333" cy="599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การตั้งเวลาเตาอบให้เป็นปัจจุบัน</a:t>
            </a:r>
            <a:r>
              <a:rPr lang="th-TH" sz="320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</a:t>
            </a: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กดปุ่มตั้งเวลาค้างไว้ 2-3 วินาที แล้วหมุดปุ่มเพิ่มลดเพื่อเปลี่ยนเวลา</a:t>
            </a:r>
            <a:endParaRPr lang="en-US" sz="32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8462646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274374"/>
            <a:ext cx="11334175" cy="6309253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428911" y="567412"/>
            <a:ext cx="2923089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คู่มือการใช้เตาอบ</a:t>
            </a:r>
            <a:endParaRPr lang="en-US" sz="3600" b="1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93B16F9-F4FD-4731-A167-ACB1F7DE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271" y="365797"/>
            <a:ext cx="4527457" cy="61264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9090812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274374"/>
            <a:ext cx="11334175" cy="6309253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266679" y="503616"/>
            <a:ext cx="4703527" cy="662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คู่มือการใช้เตาอบ</a:t>
            </a:r>
            <a:endParaRPr lang="en-US" sz="3600" b="1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AF84F484-76FE-43C5-B576-9F868EEFD7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19" y="372780"/>
            <a:ext cx="5093700" cy="6112440"/>
          </a:xfrm>
          <a:prstGeom prst="rect">
            <a:avLst/>
          </a:prstGeom>
        </p:spPr>
      </p:pic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9EDF0FEF-58B3-491B-98C1-197533FD2A9D}"/>
              </a:ext>
            </a:extLst>
          </p:cNvPr>
          <p:cNvSpPr txBox="1"/>
          <p:nvPr/>
        </p:nvSpPr>
        <p:spPr>
          <a:xfrm>
            <a:off x="524606" y="4893947"/>
            <a:ext cx="3632724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18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** ค่าต่าง ๆที่แสดงในตารางเป็นค่าประมาณการเท่านั้น สามารถปรับเปลี่ยนตามความเหมาะสมได้</a:t>
            </a:r>
            <a:endParaRPr lang="en-US" sz="12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** </a:t>
            </a:r>
            <a:r>
              <a:rPr lang="th-TH" sz="18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ในการเลือกฟังก์ชันของเตาอบตัวเครื่องจะเซตเวลาและอุณหภูมิให้อัตโนมัติ ถ้าต้องการปรับเวลาและอุณหภูมิให้กดปุ่มเวลาและอุณหภูมิที่จอแสดงโปรแกรมการทำงาน **</a:t>
            </a:r>
            <a:endParaRPr lang="en-US" sz="1200" dirty="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6345682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EE1A941-E941-407F-B340-C25E43BA1772}"/>
              </a:ext>
            </a:extLst>
          </p:cNvPr>
          <p:cNvSpPr txBox="1"/>
          <p:nvPr/>
        </p:nvSpPr>
        <p:spPr>
          <a:xfrm>
            <a:off x="803700" y="518947"/>
            <a:ext cx="108155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3. หลักการดูแลรักษาอุปกรณ์ เครื่องมือเครื่องใช้ในการประกอบอาหาร</a:t>
            </a:r>
            <a:endParaRPr lang="th-TH" sz="40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59425" y="1184460"/>
            <a:ext cx="9765890" cy="462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อุปกรณ์ เครื่องมือเครื่องใช้ในการประกอบอาหารมีหลายชนิด ซึ่งแต่ละชนิดผลิตจากวัสดุที่แตกต่างกัน ดังนั้นเพื่อให้อุปกรณ์ เครื่องมือเครื่องใช้มีอายุการใช้งานได้นาน ควรทำความสะอาดและดูแลรักษาหลักการใช้งานทุกครั้ง ดังนี้</a:t>
            </a:r>
          </a:p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- อุปกรณ์ เครื่องมือเครื่องใช้ประเภทสแตนเลส ควรรระวังอย่าให้โดนความร้อนสูงมากเกินไปเพราะจะทำให้เกิดสีดำ หรือสีน้ำตาล แต่สามารถทำความสำอาดได้โดยการนำผงซักฟอกละลายน้ำและเติมน้ำส้มสายชูลงไปใช้ฟองน้ำชุปน้ำที่ผสมไว้แล้วนำมาขัดที่อุปกรณ์ล้างออกด้วยน้ำสะอาด และเมื่อทำความสะอาดเรียบร้อยแล้วควรเช็ดให้แห้ง</a:t>
            </a:r>
            <a:endParaRPr lang="en-US" sz="3600">
              <a:solidFill>
                <a:schemeClr val="bg1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A6509C7-5D4F-468E-A878-1ECD677756B1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072579"/>
            <a:ext cx="2438400" cy="139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2556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15180" y="594526"/>
            <a:ext cx="9765890" cy="3621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เครื่องมือเครื่องใช้ประเภทเหล็ก ให้ใช้น้ำยาทำความสะอาดแล้วล้างน้ำและเช็ดให้แห้งด้วยผ้าสะอาด เพื่อป้องกันไม่ให้เกิดสนิม</a:t>
            </a:r>
          </a:p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เครื่องมือเครื่องใช้ที่ทำจากอลูมิเนียม ไม่ควรให้มีเศษอาหารตกค้าติดที่ภาชนะแพราะกรดและด่างในอาหารจะทำให้ภาชนะกร่อน เป็นรู</a:t>
            </a:r>
          </a:p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เครื่องมือเครื่องใช้ประเภทเครื่องเคลือบ ต้องระมัดระวังไม่ให้ตกกระแทกเพราะจะทำให้กะเทาะและส่วนที่กะเทาะอาจเกิดสนิมได้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583BE23-910D-4466-81D5-C859C656CD7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471" y="4304518"/>
            <a:ext cx="2848232" cy="171721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C66AB6E9-C4EA-4010-A4BD-BFD134419238}"/>
              </a:ext>
            </a:extLst>
          </p:cNvPr>
          <p:cNvSpPr txBox="1"/>
          <p:nvPr/>
        </p:nvSpPr>
        <p:spPr>
          <a:xfrm>
            <a:off x="4241690" y="6043283"/>
            <a:ext cx="4209143" cy="34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 https://mgronline.com/smes/detail/9540000061744</a:t>
            </a:r>
            <a:endParaRPr lang="en-US" sz="1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47997755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15180" y="594526"/>
            <a:ext cx="9765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เครื่องมือเครื่องใช้ประเภทแก้ว เครื่องแก้ค่อนข้างแตกหักง่ายเพราะฉะนั้นควรระมัดระวังไม่ให้ตกหรือกระแทก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698D443E-332D-48E1-9AF2-3B86B76B5249}"/>
              </a:ext>
            </a:extLst>
          </p:cNvPr>
          <p:cNvSpPr txBox="1"/>
          <p:nvPr/>
        </p:nvSpPr>
        <p:spPr>
          <a:xfrm>
            <a:off x="4241690" y="5364861"/>
            <a:ext cx="4209143" cy="34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 https://mgronline.com/smes/detail/9540000061744</a:t>
            </a:r>
            <a:endParaRPr lang="en-US" sz="1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FAA9A82-5B7F-4F9C-ADE6-9BB643D1A8C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419" y="2240949"/>
            <a:ext cx="5165161" cy="298351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63969109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15180" y="594526"/>
            <a:ext cx="97658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อุปกรณ์ เครื่องมือเครื่องใช้ที่ทำจากพลาสติก ไม่ควรใส่ของร้อนเพราะสีของพลาสติกมีความผสมของสารเคมีซึ่งอาจละลายเจือปนในอาหาร หรืออาจจะเบี้ยวผิดรูปได้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698D443E-332D-48E1-9AF2-3B86B76B5249}"/>
              </a:ext>
            </a:extLst>
          </p:cNvPr>
          <p:cNvSpPr txBox="1"/>
          <p:nvPr/>
        </p:nvSpPr>
        <p:spPr>
          <a:xfrm>
            <a:off x="3386287" y="5804442"/>
            <a:ext cx="5698720" cy="34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ที่มารูปภาพ </a:t>
            </a:r>
            <a:r>
              <a:rPr lang="en-US" sz="1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 baanlaesuan.com/145468/diy/easy-tips/care-of-equipment-and-utensils</a:t>
            </a:r>
            <a:endParaRPr lang="en-US" sz="1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A8A1FF3F-C50C-4C04-BE5A-6CF3438938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775" y="2532976"/>
            <a:ext cx="4630450" cy="308734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12376379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015180" y="594526"/>
            <a:ext cx="9765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6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- เตาอบ ควรทำความสะอาดทุกครั้งหลังการใช้งาน เมื่อทำความสะอาดเรียบร้อยควรเช็ดให้แห้งสนิท 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9406BAC-73D0-4F61-B58F-F352F496F8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25" y="2215875"/>
            <a:ext cx="3594151" cy="352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36945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8202</TotalTime>
  <Words>1297</Words>
  <Application>Microsoft Office PowerPoint</Application>
  <PresentationFormat>แบบจอกว้าง</PresentationFormat>
  <Paragraphs>71</Paragraphs>
  <Slides>29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29</vt:i4>
      </vt:variant>
    </vt:vector>
  </HeadingPairs>
  <TitlesOfParts>
    <vt:vector size="36" baseType="lpstr">
      <vt:lpstr>Arial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2373</cp:revision>
  <dcterms:created xsi:type="dcterms:W3CDTF">2020-12-22T03:05:05Z</dcterms:created>
  <dcterms:modified xsi:type="dcterms:W3CDTF">2021-10-08T03:35:20Z</dcterms:modified>
</cp:coreProperties>
</file>