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9" r:id="rId3"/>
    <p:sldId id="326" r:id="rId4"/>
    <p:sldId id="327" r:id="rId5"/>
    <p:sldId id="328" r:id="rId6"/>
    <p:sldId id="329" r:id="rId7"/>
    <p:sldId id="330" r:id="rId8"/>
    <p:sldId id="331" r:id="rId9"/>
    <p:sldId id="332" r:id="rId10"/>
    <p:sldId id="333" r:id="rId11"/>
    <p:sldId id="334" r:id="rId12"/>
    <p:sldId id="342" r:id="rId13"/>
    <p:sldId id="335" r:id="rId14"/>
    <p:sldId id="302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7" r:id="rId27"/>
    <p:sldId id="316" r:id="rId28"/>
    <p:sldId id="318" r:id="rId29"/>
    <p:sldId id="343" r:id="rId30"/>
    <p:sldId id="344" r:id="rId31"/>
    <p:sldId id="336" r:id="rId32"/>
    <p:sldId id="337" r:id="rId33"/>
    <p:sldId id="338" r:id="rId34"/>
    <p:sldId id="339" r:id="rId35"/>
    <p:sldId id="340" r:id="rId36"/>
    <p:sldId id="341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CC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82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07/01/64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07/01/64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07/01/64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07/01/64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07/01/64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17.xml"/><Relationship Id="rId7" Type="http://schemas.openxmlformats.org/officeDocument/2006/relationships/slide" Target="slide22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0.xml"/><Relationship Id="rId5" Type="http://schemas.openxmlformats.org/officeDocument/2006/relationships/slide" Target="slide19.xml"/><Relationship Id="rId10" Type="http://schemas.openxmlformats.org/officeDocument/2006/relationships/slide" Target="slide26.xml"/><Relationship Id="rId4" Type="http://schemas.openxmlformats.org/officeDocument/2006/relationships/slide" Target="slide18.xml"/><Relationship Id="rId9" Type="http://schemas.openxmlformats.org/officeDocument/2006/relationships/slide" Target="slide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2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13" Type="http://schemas.openxmlformats.org/officeDocument/2006/relationships/slide" Target="slide27.xml"/><Relationship Id="rId3" Type="http://schemas.openxmlformats.org/officeDocument/2006/relationships/slide" Target="slide17.xml"/><Relationship Id="rId7" Type="http://schemas.openxmlformats.org/officeDocument/2006/relationships/slide" Target="slide22.xml"/><Relationship Id="rId12" Type="http://schemas.openxmlformats.org/officeDocument/2006/relationships/slide" Target="slide26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0.xml"/><Relationship Id="rId11" Type="http://schemas.openxmlformats.org/officeDocument/2006/relationships/slide" Target="slide21.xml"/><Relationship Id="rId5" Type="http://schemas.openxmlformats.org/officeDocument/2006/relationships/slide" Target="slide19.xml"/><Relationship Id="rId10" Type="http://schemas.openxmlformats.org/officeDocument/2006/relationships/slide" Target="slide16.xml"/><Relationship Id="rId4" Type="http://schemas.openxmlformats.org/officeDocument/2006/relationships/slide" Target="slide18.xml"/><Relationship Id="rId9" Type="http://schemas.openxmlformats.org/officeDocument/2006/relationships/slide" Target="slide25.xml"/><Relationship Id="rId14" Type="http://schemas.openxmlformats.org/officeDocument/2006/relationships/slide" Target="slide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39530" y="646772"/>
            <a:ext cx="10762594" cy="5754030"/>
          </a:xfrm>
          <a:prstGeom prst="roundRect">
            <a:avLst>
              <a:gd name="adj" fmla="val 4967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163" y="1005971"/>
            <a:ext cx="7030722" cy="523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68351" y="312233"/>
            <a:ext cx="11262732" cy="6244683"/>
          </a:xfrm>
          <a:prstGeom prst="roundRect">
            <a:avLst>
              <a:gd name="adj" fmla="val 3823"/>
            </a:avLst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201" y="556434"/>
            <a:ext cx="3615028" cy="2693619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295" y="4322258"/>
            <a:ext cx="5193295" cy="949137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8821629" y="6069818"/>
            <a:ext cx="41116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[8] </a:t>
            </a:r>
            <a:r>
              <a:rPr lang="th-TH" sz="24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23/12/63</a:t>
            </a:r>
            <a:endParaRPr lang="th-TH" sz="2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42" y="2397512"/>
            <a:ext cx="3260273" cy="4195526"/>
          </a:xfrm>
          <a:prstGeom prst="rect">
            <a:avLst/>
          </a:prstGeom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729" y="3374714"/>
            <a:ext cx="6653968" cy="711111"/>
          </a:xfrm>
          <a:prstGeom prst="rect">
            <a:avLst/>
          </a:prstGeom>
        </p:spPr>
      </p:pic>
      <p:sp>
        <p:nvSpPr>
          <p:cNvPr id="2" name="ม้วนกระดาษแนวนอน 1"/>
          <p:cNvSpPr/>
          <p:nvPr/>
        </p:nvSpPr>
        <p:spPr>
          <a:xfrm>
            <a:off x="680223" y="5932449"/>
            <a:ext cx="2832411" cy="621891"/>
          </a:xfrm>
          <a:prstGeom prst="horizontalScroll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เชฟบอล สุ</a:t>
            </a:r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ชาติ ใจฉ่ำ</a:t>
            </a:r>
          </a:p>
        </p:txBody>
      </p:sp>
    </p:spTree>
    <p:extLst>
      <p:ext uri="{BB962C8B-B14F-4D97-AF65-F5344CB8AC3E}">
        <p14:creationId xmlns:p14="http://schemas.microsoft.com/office/powerpoint/2010/main" val="233521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00310" y="1365810"/>
            <a:ext cx="11092493" cy="5118410"/>
          </a:xfrm>
          <a:prstGeom prst="roundRect">
            <a:avLst>
              <a:gd name="adj" fmla="val 3646"/>
            </a:avLst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500312" y="276301"/>
            <a:ext cx="2211358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894041" y="273396"/>
            <a:ext cx="14812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อุปกรณ์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2028035" y="2137332"/>
            <a:ext cx="4583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</a:t>
            </a:r>
          </a:p>
        </p:txBody>
      </p:sp>
      <p:sp>
        <p:nvSpPr>
          <p:cNvPr id="13" name="กล่องข้อความ 12">
            <a:hlinkClick r:id="rId3" action="ppaction://hlinksldjump"/>
          </p:cNvPr>
          <p:cNvSpPr txBox="1"/>
          <p:nvPr/>
        </p:nvSpPr>
        <p:spPr>
          <a:xfrm>
            <a:off x="2028035" y="3543107"/>
            <a:ext cx="2880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</a:t>
            </a:r>
          </a:p>
        </p:txBody>
      </p:sp>
      <p:sp>
        <p:nvSpPr>
          <p:cNvPr id="14" name="กล่องข้อความ 13">
            <a:hlinkClick r:id="rId4" action="ppaction://hlinksldjump"/>
          </p:cNvPr>
          <p:cNvSpPr txBox="1"/>
          <p:nvPr/>
        </p:nvSpPr>
        <p:spPr>
          <a:xfrm>
            <a:off x="2028034" y="4227328"/>
            <a:ext cx="2670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เขียง</a:t>
            </a:r>
          </a:p>
        </p:txBody>
      </p:sp>
      <p:sp>
        <p:nvSpPr>
          <p:cNvPr id="17" name="กล่องข้อความ 16">
            <a:hlinkClick r:id="rId5" action="ppaction://hlinksldjump"/>
          </p:cNvPr>
          <p:cNvSpPr txBox="1"/>
          <p:nvPr/>
        </p:nvSpPr>
        <p:spPr>
          <a:xfrm>
            <a:off x="2028035" y="4862043"/>
            <a:ext cx="2586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จาน</a:t>
            </a:r>
          </a:p>
        </p:txBody>
      </p:sp>
      <p:sp>
        <p:nvSpPr>
          <p:cNvPr id="20" name="กล่องข้อความ 19">
            <a:hlinkClick r:id="rId6" action="ppaction://hlinksldjump"/>
          </p:cNvPr>
          <p:cNvSpPr txBox="1"/>
          <p:nvPr/>
        </p:nvSpPr>
        <p:spPr>
          <a:xfrm>
            <a:off x="6899505" y="2164132"/>
            <a:ext cx="2191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</a:t>
            </a:r>
          </a:p>
        </p:txBody>
      </p:sp>
      <p:sp>
        <p:nvSpPr>
          <p:cNvPr id="21" name="กล่องข้อความ 20">
            <a:hlinkClick r:id="rId7" action="ppaction://hlinksldjump"/>
          </p:cNvPr>
          <p:cNvSpPr txBox="1"/>
          <p:nvPr/>
        </p:nvSpPr>
        <p:spPr>
          <a:xfrm>
            <a:off x="6956153" y="3585037"/>
            <a:ext cx="2776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000" b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r>
              <a:rPr lang="th-TH" sz="3600" dirty="0"/>
              <a:t>ครก</a:t>
            </a:r>
          </a:p>
        </p:txBody>
      </p:sp>
      <p:sp>
        <p:nvSpPr>
          <p:cNvPr id="24" name="กล่องข้อความ 23">
            <a:hlinkClick r:id="rId8" action="ppaction://hlinksldjump"/>
          </p:cNvPr>
          <p:cNvSpPr txBox="1"/>
          <p:nvPr/>
        </p:nvSpPr>
        <p:spPr>
          <a:xfrm>
            <a:off x="2028034" y="2854484"/>
            <a:ext cx="2076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ตะหลิว</a:t>
            </a:r>
          </a:p>
        </p:txBody>
      </p:sp>
      <p:sp>
        <p:nvSpPr>
          <p:cNvPr id="25" name="กล่องข้อความ 24">
            <a:hlinkClick r:id="rId9" action="ppaction://hlinksldjump"/>
          </p:cNvPr>
          <p:cNvSpPr txBox="1"/>
          <p:nvPr/>
        </p:nvSpPr>
        <p:spPr>
          <a:xfrm>
            <a:off x="6939008" y="2850127"/>
            <a:ext cx="350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เครื่องดูดควัน</a:t>
            </a:r>
          </a:p>
        </p:txBody>
      </p:sp>
      <p:sp>
        <p:nvSpPr>
          <p:cNvPr id="26" name="กล่องข้อความ 25">
            <a:hlinkClick r:id="rId10" action="ppaction://hlinksldjump"/>
          </p:cNvPr>
          <p:cNvSpPr txBox="1"/>
          <p:nvPr/>
        </p:nvSpPr>
        <p:spPr>
          <a:xfrm>
            <a:off x="2028034" y="5540055"/>
            <a:ext cx="2964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</a:t>
            </a:r>
          </a:p>
        </p:txBody>
      </p:sp>
      <p:sp>
        <p:nvSpPr>
          <p:cNvPr id="15" name="กล่องข้อความ 14">
            <a:hlinkClick r:id="rId7" action="ppaction://hlinksldjump"/>
          </p:cNvPr>
          <p:cNvSpPr txBox="1"/>
          <p:nvPr/>
        </p:nvSpPr>
        <p:spPr>
          <a:xfrm>
            <a:off x="6939008" y="4294780"/>
            <a:ext cx="2776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000" b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r>
              <a:rPr lang="th-TH" sz="3600" dirty="0" smtClean="0"/>
              <a:t>ถ้วย</a:t>
            </a:r>
            <a:endParaRPr lang="th-TH" sz="3600" dirty="0"/>
          </a:p>
        </p:txBody>
      </p:sp>
    </p:spTree>
    <p:extLst>
      <p:ext uri="{BB962C8B-B14F-4D97-AF65-F5344CB8AC3E}">
        <p14:creationId xmlns:p14="http://schemas.microsoft.com/office/powerpoint/2010/main" val="134882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00310" y="1365810"/>
            <a:ext cx="11092493" cy="5118410"/>
          </a:xfrm>
          <a:prstGeom prst="roundRect">
            <a:avLst>
              <a:gd name="adj" fmla="val 3646"/>
            </a:avLst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500312" y="276301"/>
            <a:ext cx="2211358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894041" y="273396"/>
            <a:ext cx="14812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อุปกรณ์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6421360" y="5043410"/>
            <a:ext cx="116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</a:t>
            </a:r>
          </a:p>
        </p:txBody>
      </p:sp>
      <p:pic>
        <p:nvPicPr>
          <p:cNvPr id="1026" name="Picture 2" descr="http://118.174.134.188/virtualschoolchef/course2/lesson3/content5/image/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422" y="2155326"/>
            <a:ext cx="3810000" cy="2857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96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00310" y="1365810"/>
            <a:ext cx="11092493" cy="5118410"/>
          </a:xfrm>
          <a:prstGeom prst="roundRect">
            <a:avLst>
              <a:gd name="adj" fmla="val 3646"/>
            </a:avLst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500312" y="276301"/>
            <a:ext cx="2211358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894041" y="273396"/>
            <a:ext cx="14812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อุปกรณ์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24" name="กล่องข้อความ 23">
            <a:hlinkClick r:id="rId2" action="ppaction://hlinksldjump"/>
          </p:cNvPr>
          <p:cNvSpPr txBox="1"/>
          <p:nvPr/>
        </p:nvSpPr>
        <p:spPr>
          <a:xfrm>
            <a:off x="6337276" y="4956553"/>
            <a:ext cx="2076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ตะหลิว</a:t>
            </a:r>
          </a:p>
        </p:txBody>
      </p:sp>
      <p:pic>
        <p:nvPicPr>
          <p:cNvPr id="2050" name="Picture 2" descr="http://118.174.134.188/virtualschoolchef/course2/lesson3/content5/image/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628" y="2108578"/>
            <a:ext cx="3810000" cy="284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91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00310" y="1365810"/>
            <a:ext cx="11092493" cy="5118410"/>
          </a:xfrm>
          <a:prstGeom prst="roundRect">
            <a:avLst>
              <a:gd name="adj" fmla="val 3646"/>
            </a:avLst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500312" y="276301"/>
            <a:ext cx="2211358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894041" y="273396"/>
            <a:ext cx="14812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อุปกรณ์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13" name="กล่องข้อความ 12">
            <a:hlinkClick r:id="rId2" action="ppaction://hlinksldjump"/>
          </p:cNvPr>
          <p:cNvSpPr txBox="1"/>
          <p:nvPr/>
        </p:nvSpPr>
        <p:spPr>
          <a:xfrm>
            <a:off x="6432046" y="4930472"/>
            <a:ext cx="599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</a:t>
            </a:r>
          </a:p>
        </p:txBody>
      </p:sp>
      <p:pic>
        <p:nvPicPr>
          <p:cNvPr id="3074" name="Picture 2" descr="http://118.174.134.188/virtualschoolchef/course2/lesson3/content5/image/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822" y="2082497"/>
            <a:ext cx="3810000" cy="284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53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00310" y="1365810"/>
            <a:ext cx="11092493" cy="5118410"/>
          </a:xfrm>
          <a:prstGeom prst="roundRect">
            <a:avLst>
              <a:gd name="adj" fmla="val 3646"/>
            </a:avLst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500312" y="276301"/>
            <a:ext cx="2211358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894041" y="273396"/>
            <a:ext cx="14812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อุปกรณ์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6484421" y="4984073"/>
            <a:ext cx="2670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เขียง</a:t>
            </a:r>
          </a:p>
        </p:txBody>
      </p:sp>
      <p:pic>
        <p:nvPicPr>
          <p:cNvPr id="4098" name="Picture 2" descr="http://118.174.134.188/virtualschoolchef/course2/lesson3/content5/image/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770" y="2126572"/>
            <a:ext cx="3810000" cy="2857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18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00310" y="1365810"/>
            <a:ext cx="11092493" cy="5118410"/>
          </a:xfrm>
          <a:prstGeom prst="roundRect">
            <a:avLst>
              <a:gd name="adj" fmla="val 3646"/>
            </a:avLst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500312" y="276301"/>
            <a:ext cx="2211358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894041" y="273396"/>
            <a:ext cx="14812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อุปกรณ์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17" name="กล่องข้อความ 16">
            <a:hlinkClick r:id="rId2" action="ppaction://hlinksldjump"/>
          </p:cNvPr>
          <p:cNvSpPr txBox="1"/>
          <p:nvPr/>
        </p:nvSpPr>
        <p:spPr>
          <a:xfrm>
            <a:off x="6389829" y="4943504"/>
            <a:ext cx="757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จาน</a:t>
            </a:r>
          </a:p>
        </p:txBody>
      </p:sp>
      <p:pic>
        <p:nvPicPr>
          <p:cNvPr id="5122" name="Picture 2" descr="http://118.174.134.188/virtualschoolchef/course2/lesson3/content5/image/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031" y="2117565"/>
            <a:ext cx="3810000" cy="284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64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00310" y="1365810"/>
            <a:ext cx="11092493" cy="5118410"/>
          </a:xfrm>
          <a:prstGeom prst="roundRect">
            <a:avLst>
              <a:gd name="adj" fmla="val 3646"/>
            </a:avLst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500312" y="276301"/>
            <a:ext cx="2211358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894041" y="273396"/>
            <a:ext cx="14812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อุปกรณ์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26" name="กล่องข้อความ 25">
            <a:hlinkClick r:id="rId2" action="ppaction://hlinksldjump"/>
          </p:cNvPr>
          <p:cNvSpPr txBox="1"/>
          <p:nvPr/>
        </p:nvSpPr>
        <p:spPr>
          <a:xfrm>
            <a:off x="6246252" y="4902131"/>
            <a:ext cx="2964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</a:t>
            </a:r>
          </a:p>
        </p:txBody>
      </p:sp>
      <p:pic>
        <p:nvPicPr>
          <p:cNvPr id="6146" name="Picture 2" descr="http://118.174.134.188/virtualschoolchef/course2/lesson3/content5/image/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239" y="2070307"/>
            <a:ext cx="3810000" cy="2857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26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00310" y="1365810"/>
            <a:ext cx="11092493" cy="5118410"/>
          </a:xfrm>
          <a:prstGeom prst="roundRect">
            <a:avLst>
              <a:gd name="adj" fmla="val 3646"/>
            </a:avLst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500312" y="276301"/>
            <a:ext cx="2211358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894041" y="273396"/>
            <a:ext cx="14812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อุปกรณ์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20" name="กล่องข้อความ 19">
            <a:hlinkClick r:id="rId2" action="ppaction://hlinksldjump"/>
          </p:cNvPr>
          <p:cNvSpPr txBox="1"/>
          <p:nvPr/>
        </p:nvSpPr>
        <p:spPr>
          <a:xfrm>
            <a:off x="6046556" y="4963853"/>
            <a:ext cx="2191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</a:t>
            </a:r>
          </a:p>
        </p:txBody>
      </p:sp>
      <p:pic>
        <p:nvPicPr>
          <p:cNvPr id="7170" name="Picture 2" descr="http://118.174.134.188/virtualschoolchef/course2/lesson3/content5/image/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499" y="2115878"/>
            <a:ext cx="3810000" cy="284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26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00310" y="1365810"/>
            <a:ext cx="11092493" cy="5118410"/>
          </a:xfrm>
          <a:prstGeom prst="roundRect">
            <a:avLst>
              <a:gd name="adj" fmla="val 3646"/>
            </a:avLst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500312" y="276301"/>
            <a:ext cx="2211358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894041" y="273396"/>
            <a:ext cx="14812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อุปกรณ์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25" name="กล่องข้อความ 24">
            <a:hlinkClick r:id="rId2" action="ppaction://hlinksldjump"/>
          </p:cNvPr>
          <p:cNvSpPr txBox="1"/>
          <p:nvPr/>
        </p:nvSpPr>
        <p:spPr>
          <a:xfrm>
            <a:off x="5604195" y="4951007"/>
            <a:ext cx="350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เครื่องดูดควัน</a:t>
            </a:r>
          </a:p>
        </p:txBody>
      </p:sp>
      <p:pic>
        <p:nvPicPr>
          <p:cNvPr id="8194" name="Picture 2" descr="http://118.174.134.188/virtualschoolchef/course2/lesson3/content5/image/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637" y="2103032"/>
            <a:ext cx="3810000" cy="284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848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00310" y="1365810"/>
            <a:ext cx="11092493" cy="5118410"/>
          </a:xfrm>
          <a:prstGeom prst="roundRect">
            <a:avLst>
              <a:gd name="adj" fmla="val 3646"/>
            </a:avLst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500312" y="276301"/>
            <a:ext cx="2211358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894041" y="273396"/>
            <a:ext cx="14812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อุปกรณ์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21" name="กล่องข้อความ 20">
            <a:hlinkClick r:id="rId2" action="ppaction://hlinksldjump"/>
          </p:cNvPr>
          <p:cNvSpPr txBox="1"/>
          <p:nvPr/>
        </p:nvSpPr>
        <p:spPr>
          <a:xfrm>
            <a:off x="6409615" y="5175811"/>
            <a:ext cx="2776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000" b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r>
              <a:rPr lang="th-TH" sz="3600" dirty="0" smtClean="0"/>
              <a:t>ถ้วย</a:t>
            </a:r>
            <a:endParaRPr lang="th-TH" sz="3600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911" y="1776810"/>
            <a:ext cx="4547159" cy="339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38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00310" y="1365810"/>
            <a:ext cx="11092493" cy="5118410"/>
          </a:xfrm>
          <a:prstGeom prst="roundRect">
            <a:avLst>
              <a:gd name="adj" fmla="val 3646"/>
            </a:avLst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500312" y="276301"/>
            <a:ext cx="2211358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894041" y="273396"/>
            <a:ext cx="14812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อุปกรณ์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21" name="กล่องข้อความ 20">
            <a:hlinkClick r:id="rId2" action="ppaction://hlinksldjump"/>
          </p:cNvPr>
          <p:cNvSpPr txBox="1"/>
          <p:nvPr/>
        </p:nvSpPr>
        <p:spPr>
          <a:xfrm>
            <a:off x="6409615" y="5175811"/>
            <a:ext cx="2776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000" b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r>
              <a:rPr lang="th-TH" sz="3600" dirty="0"/>
              <a:t>ครก</a:t>
            </a:r>
          </a:p>
        </p:txBody>
      </p:sp>
      <p:pic>
        <p:nvPicPr>
          <p:cNvPr id="9218" name="Picture 2" descr="http://118.174.134.188/virtualschoolchef/course2/lesson3/content5/image/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547" y="1504878"/>
            <a:ext cx="2857500" cy="381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0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00310" y="1365810"/>
            <a:ext cx="11092493" cy="5118410"/>
          </a:xfrm>
          <a:prstGeom prst="roundRect">
            <a:avLst>
              <a:gd name="adj" fmla="val 3646"/>
            </a:avLst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500311" y="276301"/>
            <a:ext cx="2011661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894040" y="273396"/>
            <a:ext cx="15023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วัตถุดิบ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061189" y="2086483"/>
            <a:ext cx="4583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ไก่บ้านพร้อมเครื่อง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 1 กิโลกรัม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กล่องข้อความ 12">
            <a:hlinkClick r:id="rId3" action="ppaction://hlinksldjump"/>
          </p:cNvPr>
          <p:cNvSpPr txBox="1"/>
          <p:nvPr/>
        </p:nvSpPr>
        <p:spPr>
          <a:xfrm>
            <a:off x="1061189" y="3492258"/>
            <a:ext cx="2880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สวน 50 กรัม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กล่องข้อความ 13">
            <a:hlinkClick r:id="rId4" action="ppaction://hlinksldjump"/>
          </p:cNvPr>
          <p:cNvSpPr txBox="1"/>
          <p:nvPr/>
        </p:nvSpPr>
        <p:spPr>
          <a:xfrm>
            <a:off x="1061188" y="4176479"/>
            <a:ext cx="2670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พริกจินดา 50 กรัม </a:t>
            </a:r>
          </a:p>
        </p:txBody>
      </p:sp>
      <p:sp>
        <p:nvSpPr>
          <p:cNvPr id="17" name="กล่องข้อความ 16">
            <a:hlinkClick r:id="rId5" action="ppaction://hlinksldjump"/>
          </p:cNvPr>
          <p:cNvSpPr txBox="1"/>
          <p:nvPr/>
        </p:nvSpPr>
        <p:spPr>
          <a:xfrm>
            <a:off x="1061189" y="4811194"/>
            <a:ext cx="2586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ตะไคร้ 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20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กรัม</a:t>
            </a:r>
          </a:p>
        </p:txBody>
      </p:sp>
      <p:sp>
        <p:nvSpPr>
          <p:cNvPr id="20" name="กล่องข้อความ 19">
            <a:hlinkClick r:id="rId6" action="ppaction://hlinksldjump"/>
          </p:cNvPr>
          <p:cNvSpPr txBox="1"/>
          <p:nvPr/>
        </p:nvSpPr>
        <p:spPr>
          <a:xfrm>
            <a:off x="5932659" y="2113283"/>
            <a:ext cx="2191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ข่า 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20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กรัม</a:t>
            </a:r>
          </a:p>
        </p:txBody>
      </p:sp>
      <p:sp>
        <p:nvSpPr>
          <p:cNvPr id="21" name="กล่องข้อความ 20">
            <a:hlinkClick r:id="rId7" action="ppaction://hlinksldjump"/>
          </p:cNvPr>
          <p:cNvSpPr txBox="1"/>
          <p:nvPr/>
        </p:nvSpPr>
        <p:spPr>
          <a:xfrm>
            <a:off x="5989307" y="3534188"/>
            <a:ext cx="2776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000" b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r>
              <a:rPr lang="th-TH" sz="3600" dirty="0"/>
              <a:t>เม็ด</a:t>
            </a:r>
            <a:r>
              <a:rPr lang="th-TH" sz="3600" dirty="0" smtClean="0"/>
              <a:t>ยี่หร่า 1 ช้อนชา</a:t>
            </a:r>
            <a:endParaRPr lang="th-TH" sz="3600" dirty="0"/>
          </a:p>
        </p:txBody>
      </p:sp>
      <p:sp>
        <p:nvSpPr>
          <p:cNvPr id="22" name="กล่องข้อความ 21">
            <a:hlinkClick r:id="rId8" action="ppaction://hlinksldjump"/>
          </p:cNvPr>
          <p:cNvSpPr txBox="1"/>
          <p:nvPr/>
        </p:nvSpPr>
        <p:spPr>
          <a:xfrm>
            <a:off x="6026582" y="4205766"/>
            <a:ext cx="4221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เม็ดผักชี 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ช้อนชา</a:t>
            </a:r>
          </a:p>
        </p:txBody>
      </p:sp>
      <p:sp>
        <p:nvSpPr>
          <p:cNvPr id="23" name="กล่องข้อความ 22">
            <a:hlinkClick r:id="rId9" action="ppaction://hlinksldjump"/>
          </p:cNvPr>
          <p:cNvSpPr txBox="1"/>
          <p:nvPr/>
        </p:nvSpPr>
        <p:spPr>
          <a:xfrm>
            <a:off x="6026582" y="4929926"/>
            <a:ext cx="3107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พริกไทยดำ 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20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กรัม</a:t>
            </a:r>
          </a:p>
        </p:txBody>
      </p:sp>
      <p:sp>
        <p:nvSpPr>
          <p:cNvPr id="24" name="กล่องข้อความ 23">
            <a:hlinkClick r:id="rId10" action="ppaction://hlinksldjump"/>
          </p:cNvPr>
          <p:cNvSpPr txBox="1"/>
          <p:nvPr/>
        </p:nvSpPr>
        <p:spPr>
          <a:xfrm>
            <a:off x="1061188" y="2803635"/>
            <a:ext cx="2076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เป็ด 1 ฟอง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5" name="กล่องข้อความ 24">
            <a:hlinkClick r:id="rId11" action="ppaction://hlinksldjump"/>
          </p:cNvPr>
          <p:cNvSpPr txBox="1"/>
          <p:nvPr/>
        </p:nvSpPr>
        <p:spPr>
          <a:xfrm>
            <a:off x="5972162" y="2799278"/>
            <a:ext cx="350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 3 กลีบ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กล่องข้อความ 25">
            <a:hlinkClick r:id="rId12" action="ppaction://hlinksldjump"/>
          </p:cNvPr>
          <p:cNvSpPr txBox="1"/>
          <p:nvPr/>
        </p:nvSpPr>
        <p:spPr>
          <a:xfrm>
            <a:off x="1061188" y="5489206"/>
            <a:ext cx="2964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ใบกะเพราแดง-เขียว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ลูกศรขวา 2">
            <a:hlinkClick r:id="rId6" action="ppaction://hlinksldjump"/>
          </p:cNvPr>
          <p:cNvSpPr/>
          <p:nvPr/>
        </p:nvSpPr>
        <p:spPr>
          <a:xfrm>
            <a:off x="10625958" y="5936792"/>
            <a:ext cx="1177159" cy="82506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7" name="กล่องข้อความ 26">
            <a:hlinkClick r:id="rId13" action="ppaction://hlinksldjump"/>
          </p:cNvPr>
          <p:cNvSpPr txBox="1"/>
          <p:nvPr/>
        </p:nvSpPr>
        <p:spPr>
          <a:xfrm>
            <a:off x="6026582" y="5576257"/>
            <a:ext cx="143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น้ำมันพืช</a:t>
            </a:r>
          </a:p>
        </p:txBody>
      </p:sp>
      <p:sp>
        <p:nvSpPr>
          <p:cNvPr id="28" name="กล่องข้อความ 27">
            <a:hlinkClick r:id="rId14" action="ppaction://hlinksldjump"/>
          </p:cNvPr>
          <p:cNvSpPr txBox="1"/>
          <p:nvPr/>
        </p:nvSpPr>
        <p:spPr>
          <a:xfrm>
            <a:off x="9480437" y="2113283"/>
            <a:ext cx="1109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น้ำปลา	</a:t>
            </a:r>
          </a:p>
        </p:txBody>
      </p:sp>
      <p:sp>
        <p:nvSpPr>
          <p:cNvPr id="29" name="กล่องข้อความ 28">
            <a:hlinkClick r:id="rId14" action="ppaction://hlinksldjump"/>
          </p:cNvPr>
          <p:cNvSpPr txBox="1"/>
          <p:nvPr/>
        </p:nvSpPr>
        <p:spPr>
          <a:xfrm>
            <a:off x="9480436" y="2873440"/>
            <a:ext cx="1429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ข้าวสวย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" name="กล่องข้อความ 29">
            <a:hlinkClick r:id="rId14" action="ppaction://hlinksldjump"/>
          </p:cNvPr>
          <p:cNvSpPr txBox="1"/>
          <p:nvPr/>
        </p:nvSpPr>
        <p:spPr>
          <a:xfrm>
            <a:off x="9490946" y="3632402"/>
            <a:ext cx="1429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ผักชีลาว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1" name="กล่องข้อความ 30">
            <a:hlinkClick r:id="rId14" action="ppaction://hlinksldjump"/>
          </p:cNvPr>
          <p:cNvSpPr txBox="1"/>
          <p:nvPr/>
        </p:nvSpPr>
        <p:spPr>
          <a:xfrm>
            <a:off x="9499285" y="4392559"/>
            <a:ext cx="20935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ดอกไม้แต่งจาน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4588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8" b="10211"/>
          <a:stretch/>
        </p:blipFill>
        <p:spPr>
          <a:xfrm>
            <a:off x="6140130" y="1172225"/>
            <a:ext cx="3833180" cy="4366727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51"/>
          <a:stretch/>
        </p:blipFill>
        <p:spPr>
          <a:xfrm>
            <a:off x="1996025" y="1172226"/>
            <a:ext cx="3579639" cy="4366727"/>
          </a:xfrm>
          <a:prstGeom prst="rect">
            <a:avLst/>
          </a:prstGeom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500312" y="276301"/>
            <a:ext cx="2043192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894040" y="273396"/>
            <a:ext cx="15233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วัตถุดิบ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3161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686" y="951893"/>
            <a:ext cx="3506957" cy="4678053"/>
          </a:xfrm>
          <a:prstGeom prst="rect">
            <a:avLst/>
          </a:prstGeom>
        </p:spPr>
      </p:pic>
      <p:sp>
        <p:nvSpPr>
          <p:cNvPr id="5" name="แผนผังลําดับงาน: กระบวนการ 4"/>
          <p:cNvSpPr/>
          <p:nvPr/>
        </p:nvSpPr>
        <p:spPr>
          <a:xfrm>
            <a:off x="570931" y="273396"/>
            <a:ext cx="1993593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894041" y="273396"/>
            <a:ext cx="13761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วัตถุดิบ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1540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627" y="974196"/>
            <a:ext cx="3506957" cy="4678052"/>
          </a:xfrm>
          <a:prstGeom prst="rect">
            <a:avLst/>
          </a:prstGeom>
        </p:spPr>
      </p:pic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2001152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894041" y="273396"/>
            <a:ext cx="16074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วัตถุดิบ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0185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00311" y="535875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686" y="951893"/>
            <a:ext cx="3506957" cy="4678052"/>
          </a:xfrm>
          <a:prstGeom prst="rect">
            <a:avLst/>
          </a:prstGeom>
        </p:spPr>
      </p:pic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1959110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894041" y="273396"/>
            <a:ext cx="14287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วัตถุดิบ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3414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686" y="951893"/>
            <a:ext cx="3506956" cy="4678052"/>
          </a:xfrm>
          <a:prstGeom prst="rect">
            <a:avLst/>
          </a:prstGeom>
        </p:spPr>
      </p:pic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2032682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894040" y="273396"/>
            <a:ext cx="13972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วัตถุดิบ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8891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779" y="951894"/>
            <a:ext cx="3340829" cy="4456448"/>
          </a:xfrm>
          <a:prstGeom prst="rect">
            <a:avLst/>
          </a:prstGeom>
        </p:spPr>
      </p:pic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2032682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894041" y="273396"/>
            <a:ext cx="12921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วัตถุดิบ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8895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779" y="951894"/>
            <a:ext cx="3340828" cy="4456448"/>
          </a:xfrm>
          <a:prstGeom prst="rect">
            <a:avLst/>
          </a:prstGeom>
        </p:spPr>
      </p:pic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1959110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894041" y="273396"/>
            <a:ext cx="14182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วัตถุดิบ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9354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819" y="996499"/>
            <a:ext cx="3340828" cy="4456447"/>
          </a:xfrm>
          <a:prstGeom prst="rect">
            <a:avLst/>
          </a:prstGeom>
        </p:spPr>
      </p:pic>
      <p:sp>
        <p:nvSpPr>
          <p:cNvPr id="5" name="แผนผังลําดับงาน: กระบวนการ 4"/>
          <p:cNvSpPr/>
          <p:nvPr/>
        </p:nvSpPr>
        <p:spPr>
          <a:xfrm>
            <a:off x="500311" y="276301"/>
            <a:ext cx="2064213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894041" y="273396"/>
            <a:ext cx="14182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วัตถุดิบ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7722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819" y="996499"/>
            <a:ext cx="3340827" cy="4456447"/>
          </a:xfrm>
          <a:prstGeom prst="rect">
            <a:avLst/>
          </a:prstGeom>
        </p:spPr>
      </p:pic>
      <p:sp>
        <p:nvSpPr>
          <p:cNvPr id="4" name="สี่เหลี่ยมผืนผ้ามุมมน 3">
            <a:hlinkClick r:id="rId3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500311" y="276301"/>
            <a:ext cx="2074723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894041" y="273396"/>
            <a:ext cx="13026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วัตถุดิบ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9932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819" y="996499"/>
            <a:ext cx="3340827" cy="4456447"/>
          </a:xfrm>
          <a:prstGeom prst="rect">
            <a:avLst/>
          </a:prstGeom>
        </p:spPr>
      </p:pic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1980130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894040" y="273396"/>
            <a:ext cx="15864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วัตถุดิบ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1477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819" y="996499"/>
            <a:ext cx="3340827" cy="4456446"/>
          </a:xfrm>
          <a:prstGeom prst="rect">
            <a:avLst/>
          </a:prstGeom>
        </p:spPr>
      </p:pic>
      <p:sp>
        <p:nvSpPr>
          <p:cNvPr id="5" name="แผนผังลําดับงาน: กระบวนการ 4"/>
          <p:cNvSpPr/>
          <p:nvPr/>
        </p:nvSpPr>
        <p:spPr>
          <a:xfrm>
            <a:off x="500311" y="276301"/>
            <a:ext cx="2053703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894041" y="273396"/>
            <a:ext cx="13656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วัตถุดิบ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8605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819" y="996499"/>
            <a:ext cx="3340826" cy="4456446"/>
          </a:xfrm>
          <a:prstGeom prst="rect">
            <a:avLst/>
          </a:prstGeom>
        </p:spPr>
      </p:pic>
      <p:sp>
        <p:nvSpPr>
          <p:cNvPr id="5" name="แผนผังลําดับงาน: กระบวนการ 4"/>
          <p:cNvSpPr/>
          <p:nvPr/>
        </p:nvSpPr>
        <p:spPr>
          <a:xfrm>
            <a:off x="500311" y="276301"/>
            <a:ext cx="1990641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894040" y="273396"/>
            <a:ext cx="13867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วัตถุดิบ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2509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820" y="1189624"/>
            <a:ext cx="3340826" cy="4456446"/>
          </a:xfrm>
          <a:prstGeom prst="rect">
            <a:avLst/>
          </a:prstGeom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500311" y="276301"/>
            <a:ext cx="4640401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894040" y="273396"/>
            <a:ext cx="55275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ส่วนประกอบและวัตถุดิบ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287656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49"/>
          <a:stretch/>
        </p:blipFill>
        <p:spPr>
          <a:xfrm>
            <a:off x="4390820" y="1368045"/>
            <a:ext cx="3340826" cy="3527341"/>
          </a:xfrm>
          <a:prstGeom prst="rect">
            <a:avLst/>
          </a:prstGeom>
        </p:spPr>
      </p:pic>
      <p:sp>
        <p:nvSpPr>
          <p:cNvPr id="5" name="แผนผังลําดับงาน: กระบวนการ 4"/>
          <p:cNvSpPr/>
          <p:nvPr/>
        </p:nvSpPr>
        <p:spPr>
          <a:xfrm>
            <a:off x="500311" y="276301"/>
            <a:ext cx="4640401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894040" y="273396"/>
            <a:ext cx="55275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ส่วนประกอบและวัตถุดิบ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59528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500311" y="276301"/>
            <a:ext cx="4640401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894040" y="273396"/>
            <a:ext cx="55275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ส่วนประกอบและวัตถุดิบ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611" y="1728747"/>
            <a:ext cx="5080000" cy="3378200"/>
          </a:xfrm>
          <a:prstGeom prst="rect">
            <a:avLst/>
          </a:prstGeom>
        </p:spPr>
      </p:pic>
      <p:sp>
        <p:nvSpPr>
          <p:cNvPr id="7" name="กล่องข้อความ 6">
            <a:hlinkClick r:id="rId3" action="ppaction://hlinksldjump"/>
          </p:cNvPr>
          <p:cNvSpPr txBox="1"/>
          <p:nvPr/>
        </p:nvSpPr>
        <p:spPr>
          <a:xfrm>
            <a:off x="5780689" y="5072817"/>
            <a:ext cx="1566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000" b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pPr algn="ctr"/>
            <a:r>
              <a:rPr lang="th-TH" sz="3600" dirty="0" smtClean="0"/>
              <a:t>ข้าวสวย</a:t>
            </a:r>
            <a:endParaRPr lang="th-TH" sz="3600" dirty="0"/>
          </a:p>
        </p:txBody>
      </p:sp>
    </p:spTree>
    <p:extLst>
      <p:ext uri="{BB962C8B-B14F-4D97-AF65-F5344CB8AC3E}">
        <p14:creationId xmlns:p14="http://schemas.microsoft.com/office/powerpoint/2010/main" val="197306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500311" y="276301"/>
            <a:ext cx="4640401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894040" y="273396"/>
            <a:ext cx="55275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ส่วนประกอบและวัตถุดิบ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0" y="1739900"/>
            <a:ext cx="5080000" cy="3378200"/>
          </a:xfrm>
          <a:prstGeom prst="rect">
            <a:avLst/>
          </a:prstGeom>
        </p:spPr>
      </p:pic>
      <p:sp>
        <p:nvSpPr>
          <p:cNvPr id="7" name="กล่องข้อความ 6">
            <a:hlinkClick r:id="rId3" action="ppaction://hlinksldjump"/>
          </p:cNvPr>
          <p:cNvSpPr txBox="1"/>
          <p:nvPr/>
        </p:nvSpPr>
        <p:spPr>
          <a:xfrm>
            <a:off x="5784887" y="5136108"/>
            <a:ext cx="1273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000" b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r>
              <a:rPr lang="th-TH" sz="3600" dirty="0" smtClean="0"/>
              <a:t>ผักชีลาว</a:t>
            </a:r>
            <a:endParaRPr lang="th-TH" sz="3600" dirty="0"/>
          </a:p>
        </p:txBody>
      </p:sp>
    </p:spTree>
    <p:extLst>
      <p:ext uri="{BB962C8B-B14F-4D97-AF65-F5344CB8AC3E}">
        <p14:creationId xmlns:p14="http://schemas.microsoft.com/office/powerpoint/2010/main" val="254342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89907" y="1349297"/>
            <a:ext cx="11229278" cy="5118410"/>
          </a:xfrm>
          <a:prstGeom prst="roundRect">
            <a:avLst>
              <a:gd name="adj" fmla="val 5825"/>
            </a:avLst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แผนผังลําดับงาน: กระบวนการ 16"/>
          <p:cNvSpPr/>
          <p:nvPr/>
        </p:nvSpPr>
        <p:spPr>
          <a:xfrm>
            <a:off x="10415239" y="0"/>
            <a:ext cx="735981" cy="1193180"/>
          </a:xfrm>
          <a:prstGeom prst="flowChartProcess">
            <a:avLst/>
          </a:prstGeom>
          <a:solidFill>
            <a:srgbClr val="133E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500312" y="276301"/>
            <a:ext cx="3424918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500312" y="273396"/>
            <a:ext cx="34249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การเตรียมวัตถุดิบ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1039006" y="1804331"/>
            <a:ext cx="1011221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dirty="0" smtClean="0">
                <a:solidFill>
                  <a:schemeClr val="bg1"/>
                </a:solidFill>
                <a:cs typeface="+mj-cs"/>
              </a:rPr>
              <a:t>1. ซอย</a:t>
            </a:r>
            <a:r>
              <a:rPr lang="th-TH" sz="4200" dirty="0">
                <a:solidFill>
                  <a:schemeClr val="bg1"/>
                </a:solidFill>
                <a:cs typeface="+mj-cs"/>
              </a:rPr>
              <a:t>ตะไคร้ให้เป็นชิ้น</a:t>
            </a:r>
            <a:r>
              <a:rPr lang="th-TH" sz="4200" dirty="0" err="1" smtClean="0">
                <a:solidFill>
                  <a:schemeClr val="bg1"/>
                </a:solidFill>
                <a:cs typeface="+mj-cs"/>
              </a:rPr>
              <a:t>บางๆ</a:t>
            </a:r>
            <a:endParaRPr lang="th-TH" sz="4200" dirty="0" smtClean="0">
              <a:solidFill>
                <a:schemeClr val="bg1"/>
              </a:solidFill>
              <a:cs typeface="+mj-cs"/>
            </a:endParaRPr>
          </a:p>
          <a:p>
            <a:r>
              <a:rPr lang="th-TH" sz="4200" dirty="0">
                <a:solidFill>
                  <a:schemeClr val="bg1"/>
                </a:solidFill>
                <a:cs typeface="+mj-cs"/>
              </a:rPr>
              <a:t>2. หั่นกระเทียม 4 กลีบให้เป็นชิ้น</a:t>
            </a:r>
            <a:r>
              <a:rPr lang="th-TH" sz="4200" dirty="0" err="1" smtClean="0">
                <a:solidFill>
                  <a:schemeClr val="bg1"/>
                </a:solidFill>
                <a:cs typeface="+mj-cs"/>
              </a:rPr>
              <a:t>เล็กๆ</a:t>
            </a:r>
            <a:endParaRPr lang="th-TH" sz="4200" dirty="0" smtClean="0">
              <a:solidFill>
                <a:schemeClr val="bg1"/>
              </a:solidFill>
              <a:cs typeface="+mj-cs"/>
            </a:endParaRPr>
          </a:p>
          <a:p>
            <a:r>
              <a:rPr lang="th-TH" sz="4200" dirty="0">
                <a:solidFill>
                  <a:schemeClr val="bg1"/>
                </a:solidFill>
                <a:cs typeface="+mj-cs"/>
              </a:rPr>
              <a:t>3. หั่นพริกจินดาและพริกสวนเป็นชิ้น</a:t>
            </a:r>
            <a:r>
              <a:rPr lang="th-TH" sz="4200" dirty="0" err="1" smtClean="0">
                <a:solidFill>
                  <a:schemeClr val="bg1"/>
                </a:solidFill>
                <a:cs typeface="+mj-cs"/>
              </a:rPr>
              <a:t>เล็กๆ</a:t>
            </a:r>
            <a:endParaRPr lang="th-TH" sz="4200" dirty="0" smtClean="0">
              <a:solidFill>
                <a:schemeClr val="bg1"/>
              </a:solidFill>
              <a:cs typeface="+mj-cs"/>
            </a:endParaRPr>
          </a:p>
          <a:p>
            <a:r>
              <a:rPr lang="th-TH" sz="4200" dirty="0">
                <a:solidFill>
                  <a:schemeClr val="bg1"/>
                </a:solidFill>
                <a:cs typeface="+mj-cs"/>
              </a:rPr>
              <a:t>4. ใส่เม็ดยี่หร่า เม็ดผักชี และพริกไทยดำลงไปในครก จากนั้นค่อยๆ โขลกจน</a:t>
            </a:r>
            <a:r>
              <a:rPr lang="th-TH" sz="4200" dirty="0" smtClean="0">
                <a:solidFill>
                  <a:schemeClr val="bg1"/>
                </a:solidFill>
                <a:cs typeface="+mj-cs"/>
              </a:rPr>
              <a:t>แหลก</a:t>
            </a:r>
          </a:p>
          <a:p>
            <a:r>
              <a:rPr lang="th-TH" sz="4200" dirty="0">
                <a:solidFill>
                  <a:schemeClr val="bg1"/>
                </a:solidFill>
                <a:cs typeface="+mj-cs"/>
              </a:rPr>
              <a:t>5. ใส่ตะไคร้ซอย กระเทียม พริกจินดาลงไปในครก ใช้มืออีกข้างป้องกันไม่ให้พริกกระเด็นเข้าตา จากนั้นค่อยๆ โขลกจนแหลก</a:t>
            </a:r>
          </a:p>
        </p:txBody>
      </p:sp>
    </p:spTree>
    <p:extLst>
      <p:ext uri="{BB962C8B-B14F-4D97-AF65-F5344CB8AC3E}">
        <p14:creationId xmlns:p14="http://schemas.microsoft.com/office/powerpoint/2010/main" val="94546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89907" y="1349297"/>
            <a:ext cx="11229278" cy="5118410"/>
          </a:xfrm>
          <a:prstGeom prst="roundRect">
            <a:avLst>
              <a:gd name="adj" fmla="val 5825"/>
            </a:avLst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แผนผังลําดับงาน: กระบวนการ 16"/>
          <p:cNvSpPr/>
          <p:nvPr/>
        </p:nvSpPr>
        <p:spPr>
          <a:xfrm>
            <a:off x="10415239" y="0"/>
            <a:ext cx="735981" cy="1193180"/>
          </a:xfrm>
          <a:prstGeom prst="flowChartProcess">
            <a:avLst/>
          </a:prstGeom>
          <a:solidFill>
            <a:srgbClr val="133E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500312" y="276301"/>
            <a:ext cx="3424918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500312" y="273396"/>
            <a:ext cx="34249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การเตรียมวัตถุดิบ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1039006" y="1804331"/>
            <a:ext cx="1011221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dirty="0">
                <a:solidFill>
                  <a:schemeClr val="bg1"/>
                </a:solidFill>
                <a:cs typeface="+mj-cs"/>
              </a:rPr>
              <a:t>6. หั่นข่าอ่อนเป็นแว่น</a:t>
            </a:r>
            <a:r>
              <a:rPr lang="th-TH" sz="4200" dirty="0" err="1">
                <a:solidFill>
                  <a:schemeClr val="bg1"/>
                </a:solidFill>
                <a:cs typeface="+mj-cs"/>
              </a:rPr>
              <a:t>บางๆ</a:t>
            </a:r>
            <a:r>
              <a:rPr lang="th-TH" sz="4200" dirty="0">
                <a:solidFill>
                  <a:schemeClr val="bg1"/>
                </a:solidFill>
                <a:cs typeface="+mj-cs"/>
              </a:rPr>
              <a:t> จากนั้นค่อยๆ สับให้เป็นชิ้น</a:t>
            </a:r>
            <a:r>
              <a:rPr lang="th-TH" sz="4200" dirty="0" err="1">
                <a:solidFill>
                  <a:schemeClr val="bg1"/>
                </a:solidFill>
                <a:cs typeface="+mj-cs"/>
              </a:rPr>
              <a:t>เล็กๆ</a:t>
            </a:r>
            <a:r>
              <a:rPr lang="th-TH" sz="4200" dirty="0">
                <a:solidFill>
                  <a:schemeClr val="bg1"/>
                </a:solidFill>
                <a:cs typeface="+mj-cs"/>
              </a:rPr>
              <a:t> ใส่ถ้วยพักเอาไว้</a:t>
            </a:r>
            <a:r>
              <a:rPr lang="th-TH" sz="4200" dirty="0" smtClean="0">
                <a:solidFill>
                  <a:schemeClr val="bg1"/>
                </a:solidFill>
                <a:cs typeface="+mj-cs"/>
              </a:rPr>
              <a:t>ก่อน</a:t>
            </a:r>
          </a:p>
          <a:p>
            <a:r>
              <a:rPr lang="th-TH" sz="4200" dirty="0">
                <a:solidFill>
                  <a:schemeClr val="bg1"/>
                </a:solidFill>
                <a:cs typeface="+mj-cs"/>
              </a:rPr>
              <a:t>7. หั่นเนื้อไก่ โดยค่อยๆ ขูดเอาพังผืดที่หนังไก่</a:t>
            </a:r>
            <a:r>
              <a:rPr lang="th-TH" sz="4200" dirty="0" smtClean="0">
                <a:solidFill>
                  <a:schemeClr val="bg1"/>
                </a:solidFill>
                <a:cs typeface="+mj-cs"/>
              </a:rPr>
              <a:t>ออก</a:t>
            </a:r>
          </a:p>
          <a:p>
            <a:r>
              <a:rPr lang="th-TH" sz="4200" dirty="0">
                <a:solidFill>
                  <a:schemeClr val="bg1"/>
                </a:solidFill>
                <a:cs typeface="+mj-cs"/>
              </a:rPr>
              <a:t>8. ลอกเนื้อไก่ออกจาก</a:t>
            </a:r>
            <a:r>
              <a:rPr lang="th-TH" sz="4200" dirty="0" smtClean="0">
                <a:solidFill>
                  <a:schemeClr val="bg1"/>
                </a:solidFill>
                <a:cs typeface="+mj-cs"/>
              </a:rPr>
              <a:t>หนัง</a:t>
            </a:r>
          </a:p>
          <a:p>
            <a:r>
              <a:rPr lang="th-TH" sz="4200" dirty="0">
                <a:solidFill>
                  <a:schemeClr val="bg1"/>
                </a:solidFill>
                <a:cs typeface="+mj-cs"/>
              </a:rPr>
              <a:t>9. หั่นเนื้อไก่ให้เป็นชิ้นพอดี</a:t>
            </a:r>
            <a:r>
              <a:rPr lang="th-TH" sz="4200" dirty="0" smtClean="0">
                <a:solidFill>
                  <a:schemeClr val="bg1"/>
                </a:solidFill>
                <a:cs typeface="+mj-cs"/>
              </a:rPr>
              <a:t>คำ</a:t>
            </a:r>
          </a:p>
          <a:p>
            <a:r>
              <a:rPr lang="th-TH" sz="4200" dirty="0">
                <a:solidFill>
                  <a:schemeClr val="bg1"/>
                </a:solidFill>
                <a:cs typeface="+mj-cs"/>
              </a:rPr>
              <a:t>10. หั่นหนังไก่เป็นชิ้นๆ พอดีคำ</a:t>
            </a:r>
          </a:p>
        </p:txBody>
      </p:sp>
    </p:spTree>
    <p:extLst>
      <p:ext uri="{BB962C8B-B14F-4D97-AF65-F5344CB8AC3E}">
        <p14:creationId xmlns:p14="http://schemas.microsoft.com/office/powerpoint/2010/main" val="219919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89907" y="1349297"/>
            <a:ext cx="11229278" cy="5118410"/>
          </a:xfrm>
          <a:prstGeom prst="roundRect">
            <a:avLst>
              <a:gd name="adj" fmla="val 5825"/>
            </a:avLst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แผนผังลําดับงาน: กระบวนการ 16"/>
          <p:cNvSpPr/>
          <p:nvPr/>
        </p:nvSpPr>
        <p:spPr>
          <a:xfrm>
            <a:off x="10415239" y="0"/>
            <a:ext cx="735981" cy="1193180"/>
          </a:xfrm>
          <a:prstGeom prst="flowChartProcess">
            <a:avLst/>
          </a:prstGeom>
          <a:solidFill>
            <a:srgbClr val="133E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500312" y="276301"/>
            <a:ext cx="3424918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500312" y="273396"/>
            <a:ext cx="34249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การเตรียมวัตถุดิบ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1039006" y="1804331"/>
            <a:ext cx="101122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dirty="0">
                <a:solidFill>
                  <a:schemeClr val="bg1"/>
                </a:solidFill>
                <a:cs typeface="+mj-cs"/>
              </a:rPr>
              <a:t>11. หั่นเครื่องในไก่ หากมีกึ๋นจะต้องขูดเอาพังผืดออกให้หมด</a:t>
            </a:r>
            <a:r>
              <a:rPr lang="th-TH" sz="4200" dirty="0" smtClean="0">
                <a:solidFill>
                  <a:schemeClr val="bg1"/>
                </a:solidFill>
                <a:cs typeface="+mj-cs"/>
              </a:rPr>
              <a:t>ก่อน</a:t>
            </a:r>
          </a:p>
          <a:p>
            <a:r>
              <a:rPr lang="th-TH" sz="4200" dirty="0">
                <a:solidFill>
                  <a:schemeClr val="bg1"/>
                </a:solidFill>
                <a:cs typeface="+mj-cs"/>
              </a:rPr>
              <a:t>12. หั่นเครื่องในไก่เป็นชิ้นๆ พอดีคำ จากนั้นนำไปล้างให้สะอาด</a:t>
            </a:r>
          </a:p>
        </p:txBody>
      </p:sp>
    </p:spTree>
    <p:extLst>
      <p:ext uri="{BB962C8B-B14F-4D97-AF65-F5344CB8AC3E}">
        <p14:creationId xmlns:p14="http://schemas.microsoft.com/office/powerpoint/2010/main" val="171261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89907" y="1349297"/>
            <a:ext cx="11229278" cy="5118410"/>
          </a:xfrm>
          <a:prstGeom prst="roundRect">
            <a:avLst>
              <a:gd name="adj" fmla="val 5825"/>
            </a:avLst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แผนผังลําดับงาน: กระบวนการ 16"/>
          <p:cNvSpPr/>
          <p:nvPr/>
        </p:nvSpPr>
        <p:spPr>
          <a:xfrm>
            <a:off x="10415239" y="0"/>
            <a:ext cx="735981" cy="1193180"/>
          </a:xfrm>
          <a:prstGeom prst="flowChartProcess">
            <a:avLst/>
          </a:prstGeom>
          <a:solidFill>
            <a:srgbClr val="133E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500311" y="276301"/>
            <a:ext cx="4103219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547607" y="276301"/>
            <a:ext cx="4008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การไข่ดาวและหนังไก่ทอด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1039006" y="1804331"/>
            <a:ext cx="1011221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dirty="0" smtClean="0">
                <a:solidFill>
                  <a:schemeClr val="bg1"/>
                </a:solidFill>
                <a:cs typeface="+mj-cs"/>
              </a:rPr>
              <a:t>1. ตั้ง</a:t>
            </a:r>
            <a:r>
              <a:rPr lang="th-TH" sz="4200" dirty="0">
                <a:solidFill>
                  <a:schemeClr val="bg1"/>
                </a:solidFill>
                <a:cs typeface="+mj-cs"/>
              </a:rPr>
              <a:t>กระทะสำหรับทอดไข่ดาว โดยแยกไข่ขาวและไข่แดงออกจากกันก่อน จากนั้นเทไข่ขาวลงในน้ำมันที่เดือด ทอดจนขอบเริ่มเหลืองนิดๆ จากนั้นเทไข่แดงลงไปตรงกลางไข่</a:t>
            </a:r>
            <a:r>
              <a:rPr lang="th-TH" sz="4200" dirty="0" smtClean="0">
                <a:solidFill>
                  <a:schemeClr val="bg1"/>
                </a:solidFill>
                <a:cs typeface="+mj-cs"/>
              </a:rPr>
              <a:t>ขาว</a:t>
            </a:r>
          </a:p>
          <a:p>
            <a:r>
              <a:rPr lang="th-TH" sz="4200" dirty="0">
                <a:solidFill>
                  <a:schemeClr val="bg1"/>
                </a:solidFill>
                <a:cs typeface="+mj-cs"/>
              </a:rPr>
              <a:t>2. ค่อยๆ ตักน้ำมันราดไข่แดงไป</a:t>
            </a:r>
            <a:r>
              <a:rPr lang="th-TH" sz="4200" dirty="0" err="1">
                <a:solidFill>
                  <a:schemeClr val="bg1"/>
                </a:solidFill>
                <a:cs typeface="+mj-cs"/>
              </a:rPr>
              <a:t>เรื่อยๆ</a:t>
            </a:r>
            <a:r>
              <a:rPr lang="th-TH" sz="4200" dirty="0">
                <a:solidFill>
                  <a:schemeClr val="bg1"/>
                </a:solidFill>
                <a:cs typeface="+mj-cs"/>
              </a:rPr>
              <a:t> จนขอบไข่ขาวเริ่มเหลืองกรอบ จากนั้นตักไข่ดาวขึ้นพักไว้</a:t>
            </a:r>
            <a:r>
              <a:rPr lang="th-TH" sz="4200" dirty="0" smtClean="0">
                <a:solidFill>
                  <a:schemeClr val="bg1"/>
                </a:solidFill>
                <a:cs typeface="+mj-cs"/>
              </a:rPr>
              <a:t>ก่อน</a:t>
            </a:r>
          </a:p>
          <a:p>
            <a:r>
              <a:rPr lang="th-TH" sz="4200" dirty="0">
                <a:solidFill>
                  <a:schemeClr val="bg1"/>
                </a:solidFill>
                <a:cs typeface="+mj-cs"/>
              </a:rPr>
              <a:t>3. ตั้งกระทะโดยไม่ต้องใส่น้ำมัน จากนั้นใส่หนังไก่ลงไปผัดสักพัก แล้วใส่น้ำมันลงไปนิดหน่อย ผัดต่อจนหนังไก่กรอบ แล้วตักพักไว้</a:t>
            </a:r>
          </a:p>
        </p:txBody>
      </p:sp>
    </p:spTree>
    <p:extLst>
      <p:ext uri="{BB962C8B-B14F-4D97-AF65-F5344CB8AC3E}">
        <p14:creationId xmlns:p14="http://schemas.microsoft.com/office/powerpoint/2010/main" val="220411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89907" y="1349297"/>
            <a:ext cx="11229278" cy="5118410"/>
          </a:xfrm>
          <a:prstGeom prst="roundRect">
            <a:avLst>
              <a:gd name="adj" fmla="val 5825"/>
            </a:avLst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แผนผังลําดับงาน: กระบวนการ 16"/>
          <p:cNvSpPr/>
          <p:nvPr/>
        </p:nvSpPr>
        <p:spPr>
          <a:xfrm>
            <a:off x="10415239" y="0"/>
            <a:ext cx="735981" cy="1193180"/>
          </a:xfrm>
          <a:prstGeom prst="flowChartProcess">
            <a:avLst/>
          </a:prstGeom>
          <a:solidFill>
            <a:srgbClr val="133E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500311" y="276301"/>
            <a:ext cx="4103219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547607" y="276301"/>
            <a:ext cx="4008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2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การทำ</a:t>
            </a:r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ผัดกะเพราโบราณ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1039006" y="1804331"/>
            <a:ext cx="1011221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dirty="0" smtClean="0">
                <a:solidFill>
                  <a:schemeClr val="bg1"/>
                </a:solidFill>
                <a:cs typeface="+mj-cs"/>
              </a:rPr>
              <a:t>1. เท</a:t>
            </a:r>
            <a:r>
              <a:rPr lang="th-TH" sz="4200" dirty="0">
                <a:solidFill>
                  <a:schemeClr val="bg1"/>
                </a:solidFill>
                <a:cs typeface="+mj-cs"/>
              </a:rPr>
              <a:t>น้ำมันในกระทะให้เหลือเล็กน้อย จากนั้นใช้ไฟอ่อนๆ นำเครื่องแกงมาผัดจน</a:t>
            </a:r>
            <a:r>
              <a:rPr lang="th-TH" sz="4200" dirty="0" smtClean="0">
                <a:solidFill>
                  <a:schemeClr val="bg1"/>
                </a:solidFill>
                <a:cs typeface="+mj-cs"/>
              </a:rPr>
              <a:t>หอม</a:t>
            </a:r>
          </a:p>
          <a:p>
            <a:r>
              <a:rPr lang="th-TH" sz="4200" dirty="0">
                <a:solidFill>
                  <a:schemeClr val="bg1"/>
                </a:solidFill>
                <a:cs typeface="+mj-cs"/>
              </a:rPr>
              <a:t>2. ใส่น้ำเปล่าลงในเครื่องแกงเล็กน้อย ประมาณ 2 ช้อน</a:t>
            </a:r>
            <a:r>
              <a:rPr lang="th-TH" sz="4200" dirty="0" smtClean="0">
                <a:solidFill>
                  <a:schemeClr val="bg1"/>
                </a:solidFill>
                <a:cs typeface="+mj-cs"/>
              </a:rPr>
              <a:t>โต๊ะ</a:t>
            </a:r>
          </a:p>
          <a:p>
            <a:r>
              <a:rPr lang="th-TH" sz="4200" dirty="0">
                <a:solidFill>
                  <a:schemeClr val="bg1"/>
                </a:solidFill>
                <a:cs typeface="+mj-cs"/>
              </a:rPr>
              <a:t>3. นำเนื้อไก่ไปผัดในเครื่องแกงให้เข้า</a:t>
            </a:r>
            <a:r>
              <a:rPr lang="th-TH" sz="4200" dirty="0" smtClean="0">
                <a:solidFill>
                  <a:schemeClr val="bg1"/>
                </a:solidFill>
                <a:cs typeface="+mj-cs"/>
              </a:rPr>
              <a:t>กัน</a:t>
            </a:r>
          </a:p>
          <a:p>
            <a:r>
              <a:rPr lang="th-TH" sz="4200" dirty="0">
                <a:solidFill>
                  <a:schemeClr val="bg1"/>
                </a:solidFill>
                <a:cs typeface="+mj-cs"/>
              </a:rPr>
              <a:t>4. ปรุงรสด้วยน้ำปลา 2 ช้อนโต๊ะ จากนั้นใช้ไฟแรง ผัดจนเนื้อไก่</a:t>
            </a:r>
            <a:r>
              <a:rPr lang="th-TH" sz="4200" dirty="0" smtClean="0">
                <a:solidFill>
                  <a:schemeClr val="bg1"/>
                </a:solidFill>
                <a:cs typeface="+mj-cs"/>
              </a:rPr>
              <a:t>สุก</a:t>
            </a:r>
          </a:p>
          <a:p>
            <a:r>
              <a:rPr lang="th-TH" sz="4200" dirty="0">
                <a:solidFill>
                  <a:schemeClr val="bg1"/>
                </a:solidFill>
                <a:cs typeface="+mj-cs"/>
              </a:rPr>
              <a:t>5. นำเครื่องในลงไปผัดจนสุก ชิมรสชาติตามชอบ</a:t>
            </a:r>
          </a:p>
        </p:txBody>
      </p:sp>
    </p:spTree>
    <p:extLst>
      <p:ext uri="{BB962C8B-B14F-4D97-AF65-F5344CB8AC3E}">
        <p14:creationId xmlns:p14="http://schemas.microsoft.com/office/powerpoint/2010/main" val="414894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89907" y="1349297"/>
            <a:ext cx="11229278" cy="5118410"/>
          </a:xfrm>
          <a:prstGeom prst="roundRect">
            <a:avLst>
              <a:gd name="adj" fmla="val 5825"/>
            </a:avLst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แผนผังลําดับงาน: กระบวนการ 16"/>
          <p:cNvSpPr/>
          <p:nvPr/>
        </p:nvSpPr>
        <p:spPr>
          <a:xfrm>
            <a:off x="10415239" y="0"/>
            <a:ext cx="735981" cy="1193180"/>
          </a:xfrm>
          <a:prstGeom prst="flowChartProcess">
            <a:avLst/>
          </a:prstGeom>
          <a:solidFill>
            <a:srgbClr val="133E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500311" y="276301"/>
            <a:ext cx="4103219" cy="735760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547607" y="276301"/>
            <a:ext cx="4008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2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การทำ</a:t>
            </a:r>
            <a:r>
              <a:rPr lang="th-TH" sz="4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ผัดกะเพราโบราณ</a:t>
            </a:r>
            <a:endParaRPr lang="th-TH" sz="4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1039006" y="1804331"/>
            <a:ext cx="101122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dirty="0">
                <a:solidFill>
                  <a:schemeClr val="bg1"/>
                </a:solidFill>
                <a:cs typeface="+mj-cs"/>
              </a:rPr>
              <a:t>6. นำข่าซอยลงไปผัดจนทุกอย่าง</a:t>
            </a:r>
            <a:r>
              <a:rPr lang="th-TH" sz="4200" dirty="0" smtClean="0">
                <a:solidFill>
                  <a:schemeClr val="bg1"/>
                </a:solidFill>
                <a:cs typeface="+mj-cs"/>
              </a:rPr>
              <a:t>สุก</a:t>
            </a:r>
          </a:p>
          <a:p>
            <a:r>
              <a:rPr lang="th-TH" sz="4200" dirty="0">
                <a:solidFill>
                  <a:schemeClr val="bg1"/>
                </a:solidFill>
                <a:cs typeface="+mj-cs"/>
              </a:rPr>
              <a:t>7. ใส่ใบกะเพรา ผัดจนเข้า</a:t>
            </a:r>
            <a:r>
              <a:rPr lang="th-TH" sz="4200" dirty="0" smtClean="0">
                <a:solidFill>
                  <a:schemeClr val="bg1"/>
                </a:solidFill>
                <a:cs typeface="+mj-cs"/>
              </a:rPr>
              <a:t>กัน</a:t>
            </a:r>
          </a:p>
          <a:p>
            <a:r>
              <a:rPr lang="th-TH" sz="4200" dirty="0">
                <a:solidFill>
                  <a:schemeClr val="bg1"/>
                </a:solidFill>
                <a:cs typeface="+mj-cs"/>
              </a:rPr>
              <a:t>8. จัดจาน เสิร์ฟพร้อมข้าวสวยและไข่ดาว</a:t>
            </a:r>
          </a:p>
        </p:txBody>
      </p:sp>
    </p:spTree>
    <p:extLst>
      <p:ext uri="{BB962C8B-B14F-4D97-AF65-F5344CB8AC3E}">
        <p14:creationId xmlns:p14="http://schemas.microsoft.com/office/powerpoint/2010/main" val="92723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609</TotalTime>
  <Words>539</Words>
  <Application>Microsoft Office PowerPoint</Application>
  <PresentationFormat>แบบจอกว้าง</PresentationFormat>
  <Paragraphs>99</Paragraphs>
  <Slides>36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36</vt:i4>
      </vt:variant>
    </vt:vector>
  </HeadingPairs>
  <TitlesOfParts>
    <vt:vector size="43" baseType="lpstr">
      <vt:lpstr>Angsana New</vt:lpstr>
      <vt:lpstr>Arial</vt:lpstr>
      <vt:lpstr>Century Gothic</vt:lpstr>
      <vt:lpstr>Cordia New</vt:lpstr>
      <vt:lpstr>TH SarabunPSK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Vilawan</cp:lastModifiedBy>
  <cp:revision>194</cp:revision>
  <dcterms:created xsi:type="dcterms:W3CDTF">2020-12-22T03:05:05Z</dcterms:created>
  <dcterms:modified xsi:type="dcterms:W3CDTF">2021-01-07T09:53:43Z</dcterms:modified>
</cp:coreProperties>
</file>