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302" r:id="rId4"/>
    <p:sldId id="305" r:id="rId5"/>
    <p:sldId id="306" r:id="rId6"/>
    <p:sldId id="321" r:id="rId7"/>
    <p:sldId id="320" r:id="rId8"/>
    <p:sldId id="323" r:id="rId9"/>
    <p:sldId id="322" r:id="rId10"/>
    <p:sldId id="325" r:id="rId11"/>
    <p:sldId id="326" r:id="rId12"/>
    <p:sldId id="327" r:id="rId13"/>
    <p:sldId id="328" r:id="rId14"/>
    <p:sldId id="329" r:id="rId15"/>
    <p:sldId id="341" r:id="rId16"/>
    <p:sldId id="330" r:id="rId17"/>
    <p:sldId id="332" r:id="rId18"/>
    <p:sldId id="333" r:id="rId19"/>
    <p:sldId id="334" r:id="rId20"/>
    <p:sldId id="335" r:id="rId21"/>
    <p:sldId id="336" r:id="rId22"/>
    <p:sldId id="337" r:id="rId23"/>
    <p:sldId id="339" r:id="rId24"/>
    <p:sldId id="340" r:id="rId25"/>
    <p:sldId id="344" r:id="rId26"/>
    <p:sldId id="342" r:id="rId27"/>
    <p:sldId id="345" r:id="rId28"/>
    <p:sldId id="347" r:id="rId29"/>
    <p:sldId id="346" r:id="rId30"/>
    <p:sldId id="354" r:id="rId31"/>
    <p:sldId id="331" r:id="rId32"/>
    <p:sldId id="348" r:id="rId33"/>
    <p:sldId id="349" r:id="rId34"/>
    <p:sldId id="350" r:id="rId35"/>
    <p:sldId id="351" r:id="rId36"/>
    <p:sldId id="352" r:id="rId37"/>
    <p:sldId id="353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A8E7"/>
    <a:srgbClr val="000099"/>
    <a:srgbClr val="0000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82" autoAdjust="0"/>
    <p:restoredTop sz="94660"/>
  </p:normalViewPr>
  <p:slideViewPr>
    <p:cSldViewPr snapToGrid="0">
      <p:cViewPr varScale="1">
        <p:scale>
          <a:sx n="87" d="100"/>
          <a:sy n="87" d="100"/>
        </p:scale>
        <p:origin x="6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3" Type="http://schemas.openxmlformats.org/officeDocument/2006/relationships/slide" Target="slide7.xml"/><Relationship Id="rId7" Type="http://schemas.openxmlformats.org/officeDocument/2006/relationships/slide" Target="slide16.xml"/><Relationship Id="rId12" Type="http://schemas.openxmlformats.org/officeDocument/2006/relationships/slide" Target="slide14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3.xml"/><Relationship Id="rId1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slide" Target="slide29.xml"/><Relationship Id="rId3" Type="http://schemas.openxmlformats.org/officeDocument/2006/relationships/slide" Target="slide24.xml"/><Relationship Id="rId7" Type="http://schemas.openxmlformats.org/officeDocument/2006/relationships/slide" Target="slide20.xml"/><Relationship Id="rId12" Type="http://schemas.openxmlformats.org/officeDocument/2006/relationships/slide" Target="slide26.xml"/><Relationship Id="rId2" Type="http://schemas.openxmlformats.org/officeDocument/2006/relationships/slide" Target="slide31.xml"/><Relationship Id="rId16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11" Type="http://schemas.openxmlformats.org/officeDocument/2006/relationships/slide" Target="slide22.xml"/><Relationship Id="rId5" Type="http://schemas.openxmlformats.org/officeDocument/2006/relationships/slide" Target="slide18.xml"/><Relationship Id="rId15" Type="http://schemas.openxmlformats.org/officeDocument/2006/relationships/slide" Target="slide27.xml"/><Relationship Id="rId10" Type="http://schemas.openxmlformats.org/officeDocument/2006/relationships/slide" Target="slide23.xml"/><Relationship Id="rId4" Type="http://schemas.openxmlformats.org/officeDocument/2006/relationships/slide" Target="slide17.xml"/><Relationship Id="rId9" Type="http://schemas.openxmlformats.org/officeDocument/2006/relationships/slide" Target="slide25.xml"/><Relationship Id="rId14" Type="http://schemas.openxmlformats.org/officeDocument/2006/relationships/slide" Target="slide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39530" y="646772"/>
            <a:ext cx="10762594" cy="5754030"/>
          </a:xfrm>
          <a:prstGeom prst="roundRect">
            <a:avLst>
              <a:gd name="adj" fmla="val 4967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63" y="1005971"/>
            <a:ext cx="7030722" cy="52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85074" y="373711"/>
            <a:ext cx="11229278" cy="6067905"/>
          </a:xfrm>
          <a:prstGeom prst="roundRect">
            <a:avLst>
              <a:gd name="adj" fmla="val 3823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97" y="552238"/>
            <a:ext cx="3669772" cy="2734410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435" y="4107227"/>
            <a:ext cx="4294553" cy="946981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835344" y="5926673"/>
            <a:ext cx="4111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[9] </a:t>
            </a:r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23/12/63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5" y="2386360"/>
            <a:ext cx="3151271" cy="4055255"/>
          </a:xfrm>
          <a:prstGeom prst="rect">
            <a:avLst/>
          </a:prstGeom>
        </p:spPr>
      </p:pic>
      <p:sp>
        <p:nvSpPr>
          <p:cNvPr id="5" name="รูปห้าเหลี่ยม 4"/>
          <p:cNvSpPr/>
          <p:nvPr/>
        </p:nvSpPr>
        <p:spPr>
          <a:xfrm>
            <a:off x="485074" y="5682647"/>
            <a:ext cx="2413493" cy="4880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เชฟบอล สุชาติ ใจฉ่ำ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252" y="3286648"/>
            <a:ext cx="6800889" cy="77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0" y="1365810"/>
            <a:ext cx="11092493" cy="5023839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500312" y="276301"/>
            <a:ext cx="397132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88" y="276301"/>
            <a:ext cx="462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205228" y="1760052"/>
            <a:ext cx="42811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ปู</a:t>
            </a: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นิ่ม 1 ตัว 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3" action="ppaction://hlinksldjump"/>
          </p:cNvPr>
          <p:cNvSpPr txBox="1"/>
          <p:nvPr/>
        </p:nvSpPr>
        <p:spPr>
          <a:xfrm>
            <a:off x="1205228" y="4044617"/>
            <a:ext cx="45498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</a:t>
            </a: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เม็ด 2 ช้อนโต๊ะ 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1205228" y="2520880"/>
            <a:ext cx="3165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4 กลีบ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5" action="ppaction://hlinksldjump"/>
          </p:cNvPr>
          <p:cNvSpPr txBox="1"/>
          <p:nvPr/>
        </p:nvSpPr>
        <p:spPr>
          <a:xfrm>
            <a:off x="1205228" y="3281708"/>
            <a:ext cx="4833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พริกระฆังสาม</a:t>
            </a: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สี สีละ 1 ลูก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กล่องข้อความ 28">
            <a:hlinkClick r:id="rId6" action="ppaction://hlinksldjump"/>
          </p:cNvPr>
          <p:cNvSpPr txBox="1"/>
          <p:nvPr/>
        </p:nvSpPr>
        <p:spPr>
          <a:xfrm>
            <a:off x="1205229" y="4787235"/>
            <a:ext cx="45498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แป้งทอดกรอบ 100 กรัม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ลูกศรขวา 11">
            <a:hlinkClick r:id="rId7" action="ppaction://hlinksldjump"/>
          </p:cNvPr>
          <p:cNvSpPr/>
          <p:nvPr/>
        </p:nvSpPr>
        <p:spPr>
          <a:xfrm>
            <a:off x="10625958" y="5936792"/>
            <a:ext cx="1177159" cy="82506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6935329" y="1698497"/>
            <a:ext cx="39868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น้ำมันงา 1 ช้อนชา</a:t>
            </a:r>
            <a:endParaRPr lang="th-TH" sz="4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9" action="ppaction://hlinksldjump"/>
          </p:cNvPr>
          <p:cNvSpPr txBox="1"/>
          <p:nvPr/>
        </p:nvSpPr>
        <p:spPr>
          <a:xfrm>
            <a:off x="6883337" y="3983062"/>
            <a:ext cx="40908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</a:t>
            </a:r>
            <a:r>
              <a:rPr lang="th-TH" sz="4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หอย </a:t>
            </a:r>
            <a:r>
              <a:rPr lang="th-TH" sz="4400" b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ช้อนโต๊ะ</a:t>
            </a:r>
            <a:endParaRPr lang="th-TH" sz="4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10" action="ppaction://hlinksldjump"/>
          </p:cNvPr>
          <p:cNvSpPr txBox="1"/>
          <p:nvPr/>
        </p:nvSpPr>
        <p:spPr>
          <a:xfrm>
            <a:off x="6936046" y="2459325"/>
            <a:ext cx="43232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ซอสปรุง</a:t>
            </a:r>
            <a:r>
              <a:rPr lang="th-TH" sz="4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รส </a:t>
            </a:r>
            <a:r>
              <a:rPr lang="th-TH" sz="4400" b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ช้อนโต๊ะ</a:t>
            </a:r>
            <a:endParaRPr lang="th-TH" sz="4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11" action="ppaction://hlinksldjump"/>
          </p:cNvPr>
          <p:cNvSpPr txBox="1"/>
          <p:nvPr/>
        </p:nvSpPr>
        <p:spPr>
          <a:xfrm>
            <a:off x="6891325" y="3220153"/>
            <a:ext cx="43232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400" b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</a:t>
            </a:r>
            <a:r>
              <a:rPr lang="th-TH" sz="4400" b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ทราย 2 หยิบมือ</a:t>
            </a:r>
            <a:endParaRPr lang="th-TH" sz="4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12" action="ppaction://hlinksldjump"/>
          </p:cNvPr>
          <p:cNvSpPr txBox="1"/>
          <p:nvPr/>
        </p:nvSpPr>
        <p:spPr>
          <a:xfrm>
            <a:off x="6883337" y="4787235"/>
            <a:ext cx="40908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400" b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 50 กรัม</a:t>
            </a:r>
            <a:endParaRPr lang="th-TH" sz="4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13" action="ppaction://hlinksldjump"/>
          </p:cNvPr>
          <p:cNvSpPr txBox="1"/>
          <p:nvPr/>
        </p:nvSpPr>
        <p:spPr>
          <a:xfrm>
            <a:off x="6883337" y="5588442"/>
            <a:ext cx="32962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400" b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2 หยิบมือ</a:t>
            </a:r>
            <a:endParaRPr lang="th-TH" sz="4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14" action="ppaction://hlinksldjump"/>
          </p:cNvPr>
          <p:cNvSpPr txBox="1"/>
          <p:nvPr/>
        </p:nvSpPr>
        <p:spPr>
          <a:xfrm>
            <a:off x="1205228" y="5581600"/>
            <a:ext cx="2878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 5 ต้น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67" y="1293541"/>
            <a:ext cx="4934619" cy="3699295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มุมมน 7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61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290" y="1163766"/>
            <a:ext cx="3290671" cy="4389541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40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290" y="1270004"/>
            <a:ext cx="3290670" cy="4177065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00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290" y="1163766"/>
            <a:ext cx="3290670" cy="4389541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มุมมน 7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25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330" y="934149"/>
            <a:ext cx="3421006" cy="4563402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65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729" y="1435955"/>
            <a:ext cx="4269020" cy="3425977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7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" b="14472"/>
          <a:stretch/>
        </p:blipFill>
        <p:spPr>
          <a:xfrm>
            <a:off x="4004912" y="1059365"/>
            <a:ext cx="4121026" cy="4549699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50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9"/>
          <a:stretch/>
        </p:blipFill>
        <p:spPr>
          <a:xfrm>
            <a:off x="4222050" y="1152963"/>
            <a:ext cx="3673013" cy="4311133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29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99"/>
          <a:stretch/>
        </p:blipFill>
        <p:spPr>
          <a:xfrm>
            <a:off x="4300321" y="1175268"/>
            <a:ext cx="3478594" cy="4088108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26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3" b="13009"/>
          <a:stretch/>
        </p:blipFill>
        <p:spPr>
          <a:xfrm>
            <a:off x="3754530" y="825189"/>
            <a:ext cx="4196290" cy="4578182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9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1" b="13983"/>
          <a:stretch/>
        </p:blipFill>
        <p:spPr>
          <a:xfrm>
            <a:off x="3826493" y="970155"/>
            <a:ext cx="4250179" cy="4627757"/>
          </a:xfrm>
          <a:prstGeom prst="rect">
            <a:avLst/>
          </a:prstGeom>
        </p:spPr>
      </p:pic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7540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101" y="1170572"/>
            <a:ext cx="3272010" cy="436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9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00311" y="1405055"/>
            <a:ext cx="10840352" cy="4683512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592687" y="992524"/>
            <a:ext cx="1963361" cy="64677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615448" y="5676036"/>
            <a:ext cx="1177159" cy="82506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5">
            <a:hlinkClick r:id="rId3" action="ppaction://hlinksldjump"/>
          </p:cNvPr>
          <p:cNvSpPr txBox="1"/>
          <p:nvPr/>
        </p:nvSpPr>
        <p:spPr>
          <a:xfrm>
            <a:off x="4749766" y="3491852"/>
            <a:ext cx="256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ท"/>
                <a:cs typeface="+mj-cs"/>
              </a:rPr>
              <a:t>ตะแกรง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ท"/>
              <a:cs typeface="+mj-cs"/>
            </a:endParaRPr>
          </a:p>
        </p:txBody>
      </p:sp>
      <p:sp>
        <p:nvSpPr>
          <p:cNvPr id="7" name="กล่องข้อความ 6">
            <a:hlinkClick r:id="rId4" action="ppaction://hlinksldjump"/>
          </p:cNvPr>
          <p:cNvSpPr txBox="1"/>
          <p:nvPr/>
        </p:nvSpPr>
        <p:spPr>
          <a:xfrm>
            <a:off x="1720127" y="1796614"/>
            <a:ext cx="2572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กระทะ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8" name="กล่องข้อความ 7">
            <a:hlinkClick r:id="rId5" action="ppaction://hlinksldjump"/>
          </p:cNvPr>
          <p:cNvSpPr txBox="1"/>
          <p:nvPr/>
        </p:nvSpPr>
        <p:spPr>
          <a:xfrm>
            <a:off x="1720128" y="2626280"/>
            <a:ext cx="2463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ตะหลิว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9" name="กล่องข้อความ 8">
            <a:hlinkClick r:id="rId6" action="ppaction://hlinksldjump"/>
          </p:cNvPr>
          <p:cNvSpPr txBox="1"/>
          <p:nvPr/>
        </p:nvSpPr>
        <p:spPr>
          <a:xfrm>
            <a:off x="1720127" y="3491852"/>
            <a:ext cx="2463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มีด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10" name="กล่องข้อความ 9">
            <a:hlinkClick r:id="rId7" action="ppaction://hlinksldjump"/>
          </p:cNvPr>
          <p:cNvSpPr txBox="1"/>
          <p:nvPr/>
        </p:nvSpPr>
        <p:spPr>
          <a:xfrm>
            <a:off x="1720128" y="4344186"/>
            <a:ext cx="2254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เขียง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13" name="กล่องข้อความ 12">
            <a:hlinkClick r:id="rId8" action="ppaction://hlinksldjump"/>
          </p:cNvPr>
          <p:cNvSpPr txBox="1"/>
          <p:nvPr/>
        </p:nvSpPr>
        <p:spPr>
          <a:xfrm>
            <a:off x="1720127" y="5223361"/>
            <a:ext cx="22540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จาน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14" name="กล่องข้อความ 13">
            <a:hlinkClick r:id="rId9" action="ppaction://hlinksldjump"/>
          </p:cNvPr>
          <p:cNvSpPr txBox="1"/>
          <p:nvPr/>
        </p:nvSpPr>
        <p:spPr>
          <a:xfrm>
            <a:off x="4744242" y="4344186"/>
            <a:ext cx="256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ชาม</a:t>
            </a: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ผสม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4744242" y="2626280"/>
            <a:ext cx="256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ท"/>
                <a:cs typeface="+mj-cs"/>
              </a:rPr>
              <a:t>ที่คีบ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ท"/>
              <a:cs typeface="+mj-cs"/>
            </a:endParaRPr>
          </a:p>
        </p:txBody>
      </p:sp>
      <p:sp>
        <p:nvSpPr>
          <p:cNvPr id="16" name="กล่องข้อความ 15">
            <a:hlinkClick r:id="rId11" action="ppaction://hlinksldjump"/>
          </p:cNvPr>
          <p:cNvSpPr txBox="1"/>
          <p:nvPr/>
        </p:nvSpPr>
        <p:spPr>
          <a:xfrm>
            <a:off x="4744241" y="1796614"/>
            <a:ext cx="256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ท"/>
                <a:cs typeface="+mj-cs"/>
              </a:rPr>
              <a:t>ช้อน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ท"/>
              <a:cs typeface="+mj-cs"/>
            </a:endParaRPr>
          </a:p>
        </p:txBody>
      </p:sp>
      <p:sp>
        <p:nvSpPr>
          <p:cNvPr id="17" name="กล่องข้อความ 16">
            <a:hlinkClick r:id="rId12" action="ppaction://hlinksldjump"/>
          </p:cNvPr>
          <p:cNvSpPr txBox="1"/>
          <p:nvPr/>
        </p:nvSpPr>
        <p:spPr>
          <a:xfrm>
            <a:off x="4744242" y="5223361"/>
            <a:ext cx="256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+mj-cs"/>
              </a:rPr>
              <a:t>ตะกร้อมือ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+mj-cs"/>
            </a:endParaRPr>
          </a:p>
        </p:txBody>
      </p:sp>
      <p:sp>
        <p:nvSpPr>
          <p:cNvPr id="18" name="กล่องข้อความ 17">
            <a:hlinkClick r:id="rId13" action="ppaction://hlinksldjump"/>
          </p:cNvPr>
          <p:cNvSpPr txBox="1"/>
          <p:nvPr/>
        </p:nvSpPr>
        <p:spPr>
          <a:xfrm>
            <a:off x="8042452" y="3491852"/>
            <a:ext cx="256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ท"/>
                <a:cs typeface="+mj-cs"/>
              </a:rPr>
              <a:t>ครก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ท"/>
              <a:cs typeface="+mj-cs"/>
            </a:endParaRPr>
          </a:p>
        </p:txBody>
      </p:sp>
      <p:sp>
        <p:nvSpPr>
          <p:cNvPr id="19" name="กล่องข้อความ 18">
            <a:hlinkClick r:id="rId14" action="ppaction://hlinksldjump"/>
          </p:cNvPr>
          <p:cNvSpPr txBox="1"/>
          <p:nvPr/>
        </p:nvSpPr>
        <p:spPr>
          <a:xfrm>
            <a:off x="8036927" y="2626280"/>
            <a:ext cx="31318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ท"/>
                <a:cs typeface="+mj-cs"/>
              </a:rPr>
              <a:t>เครื่องดูดควัน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ท"/>
              <a:cs typeface="+mj-cs"/>
            </a:endParaRPr>
          </a:p>
        </p:txBody>
      </p:sp>
      <p:sp>
        <p:nvSpPr>
          <p:cNvPr id="20" name="กล่องข้อความ 19">
            <a:hlinkClick r:id="rId15" action="ppaction://hlinksldjump"/>
          </p:cNvPr>
          <p:cNvSpPr txBox="1"/>
          <p:nvPr/>
        </p:nvSpPr>
        <p:spPr>
          <a:xfrm>
            <a:off x="8036927" y="1796614"/>
            <a:ext cx="256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ท"/>
                <a:cs typeface="+mj-cs"/>
              </a:rPr>
              <a:t>เตา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ท"/>
              <a:cs typeface="+mj-cs"/>
            </a:endParaRPr>
          </a:p>
        </p:txBody>
      </p:sp>
      <p:sp>
        <p:nvSpPr>
          <p:cNvPr id="21" name="กล่องข้อความ 20">
            <a:hlinkClick r:id="rId16" action="ppaction://hlinksldjump"/>
          </p:cNvPr>
          <p:cNvSpPr txBox="1"/>
          <p:nvPr/>
        </p:nvSpPr>
        <p:spPr>
          <a:xfrm>
            <a:off x="8042452" y="4344186"/>
            <a:ext cx="256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ท"/>
                <a:cs typeface="+mj-cs"/>
              </a:rPr>
              <a:t>หม้อ</a:t>
            </a:r>
            <a:endParaRPr lang="th-TH" sz="4000" b="1" dirty="0" smtClean="0">
              <a:solidFill>
                <a:schemeClr val="bg1">
                  <a:lumMod val="95000"/>
                  <a:lumOff val="5000"/>
                </a:schemeClr>
              </a:solidFill>
              <a:latin typeface="ท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5780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139" y="1656072"/>
            <a:ext cx="4700187" cy="352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66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94" y="1660011"/>
            <a:ext cx="4689677" cy="3515671"/>
          </a:xfrm>
          <a:prstGeom prst="rect">
            <a:avLst/>
          </a:prstGeom>
        </p:spPr>
      </p:pic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8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946" y="1699407"/>
            <a:ext cx="4584573" cy="3436879"/>
          </a:xfrm>
          <a:prstGeom prst="rect">
            <a:avLst/>
          </a:prstGeom>
        </p:spPr>
      </p:pic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03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56" y="1593038"/>
            <a:ext cx="4868353" cy="3649618"/>
          </a:xfrm>
          <a:prstGeom prst="rect">
            <a:avLst/>
          </a:prstGeom>
        </p:spPr>
      </p:pic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52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374" y="1644253"/>
            <a:ext cx="4731718" cy="3547188"/>
          </a:xfrm>
          <a:prstGeom prst="rect">
            <a:avLst/>
          </a:prstGeom>
        </p:spPr>
      </p:pic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79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029" y="1762441"/>
            <a:ext cx="4416408" cy="3310812"/>
          </a:xfrm>
          <a:prstGeom prst="rect">
            <a:avLst/>
          </a:prstGeom>
        </p:spPr>
      </p:pic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68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210" y="1243811"/>
            <a:ext cx="5800045" cy="4348072"/>
          </a:xfrm>
          <a:prstGeom prst="rect">
            <a:avLst/>
          </a:prstGeom>
        </p:spPr>
      </p:pic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66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003" y="1347859"/>
            <a:ext cx="5522459" cy="4139976"/>
          </a:xfrm>
          <a:prstGeom prst="rect">
            <a:avLst/>
          </a:prstGeom>
        </p:spPr>
      </p:pic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41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761" y="1315413"/>
            <a:ext cx="5609020" cy="4204867"/>
          </a:xfrm>
          <a:prstGeom prst="rect">
            <a:avLst/>
          </a:prstGeom>
        </p:spPr>
      </p:pic>
      <p:sp>
        <p:nvSpPr>
          <p:cNvPr id="8" name="สี่เหลี่ยมผืนผ้ามุมมน 7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4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512" y="785812"/>
            <a:ext cx="7038975" cy="5286375"/>
          </a:xfrm>
          <a:prstGeom prst="rect">
            <a:avLst/>
          </a:prstGeom>
        </p:spPr>
      </p:pic>
      <p:sp>
        <p:nvSpPr>
          <p:cNvPr id="8" name="สี่เหลี่ยมผืนผ้ามุมมน 7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64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512" y="790575"/>
            <a:ext cx="7038975" cy="5276850"/>
          </a:xfrm>
          <a:prstGeom prst="rect">
            <a:avLst/>
          </a:prstGeom>
        </p:spPr>
      </p:pic>
      <p:sp>
        <p:nvSpPr>
          <p:cNvPr id="8" name="สี่เหลี่ยมผืนผ้ามุมมน 7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7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457" y="1122135"/>
            <a:ext cx="6122455" cy="4576535"/>
          </a:xfrm>
          <a:prstGeom prst="rect">
            <a:avLst/>
          </a:prstGeom>
        </p:spPr>
      </p:pic>
      <p:sp>
        <p:nvSpPr>
          <p:cNvPr id="8" name="สี่เหลี่ยมผืนผ้ามุมมน 7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24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185400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185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897" y="922631"/>
            <a:ext cx="3577518" cy="4772177"/>
          </a:xfrm>
          <a:prstGeom prst="rect">
            <a:avLst/>
          </a:prstGeom>
        </p:spPr>
      </p:pic>
      <p:sp>
        <p:nvSpPr>
          <p:cNvPr id="8" name="สี่เหลี่ยมผืนผ้ามุมมน 7">
            <a:hlinkClick r:id="rId3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71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มุมมน 3">
            <a:hlinkClick r:id="rId2" action="ppaction://hlinksldjump"/>
          </p:cNvPr>
          <p:cNvSpPr/>
          <p:nvPr/>
        </p:nvSpPr>
        <p:spPr>
          <a:xfrm>
            <a:off x="10703572" y="6054332"/>
            <a:ext cx="1183629" cy="5540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MENU</a:t>
            </a:r>
            <a:endParaRPr lang="th-TH" sz="2000" b="1" dirty="0">
              <a:solidFill>
                <a:schemeClr val="bg1"/>
              </a:solidFill>
            </a:endParaRPr>
          </a:p>
        </p:txBody>
      </p:sp>
      <p:sp>
        <p:nvSpPr>
          <p:cNvPr id="5" name="แผนผังลําดับงาน: กระบวนการ 4"/>
          <p:cNvSpPr/>
          <p:nvPr/>
        </p:nvSpPr>
        <p:spPr>
          <a:xfrm>
            <a:off x="500312" y="276301"/>
            <a:ext cx="34602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0310" y="276300"/>
            <a:ext cx="34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744" y="1466163"/>
            <a:ext cx="5764805" cy="432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0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622605" y="1130825"/>
            <a:ext cx="1092893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8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r>
              <a:rPr lang="th-TH" sz="38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</a:t>
            </a:r>
            <a:r>
              <a:rPr lang="th-TH" sz="38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ปอกหัวหอมใหญ่</a:t>
            </a:r>
            <a:r>
              <a:rPr lang="th-TH" sz="38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หั่น</a:t>
            </a:r>
            <a:r>
              <a:rPr lang="th-TH" sz="38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หัวหอม ให้เป็นลูกเต๋า โดยการหั่นตามแนวเส้นของหัว</a:t>
            </a:r>
            <a:r>
              <a:rPr lang="th-TH" sz="38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หอม</a:t>
            </a:r>
            <a:r>
              <a:rPr lang="th-TH" sz="38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ก่อน  </a:t>
            </a:r>
            <a:r>
              <a:rPr lang="th-TH" sz="38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จากนั้นค่อยหั่นหัวหอมตามแนวขวางอีกที  จนได้ในปริมาณ</a:t>
            </a:r>
            <a:r>
              <a:rPr lang="th-TH" sz="38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</a:t>
            </a:r>
            <a:r>
              <a:rPr lang="th-TH" sz="38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ต้องการ</a:t>
            </a:r>
          </a:p>
          <a:p>
            <a:pPr algn="thaiDist"/>
            <a:r>
              <a:rPr lang="th-TH" sz="38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 พริกหวาน หั่นตามแนวช่องล็อกของพริก ทั้ง 2 ล็อก เมื่อได้ทั้ง 2 ช่องล็อกแล้วให้หั่นตามแนวล็อกลงมา ให้หั่นจนครบทั้งลูก </a:t>
            </a:r>
          </a:p>
          <a:p>
            <a:pPr algn="thaiDist"/>
            <a:r>
              <a:rPr lang="th-TH" sz="38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 ควานเอาเม็ดกับส่วนสีขาวด้านในออก แล้วหั่นพริกหวานให้เป็นชิ้น</a:t>
            </a:r>
            <a:r>
              <a:rPr lang="th-TH" sz="38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ขนาด </a:t>
            </a:r>
            <a:endParaRPr lang="th-TH" sz="3800" b="1" smtClean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38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 </a:t>
            </a:r>
            <a:r>
              <a:rPr lang="en-US" sz="38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x1 </a:t>
            </a:r>
            <a:r>
              <a:rPr lang="th-TH" sz="38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นิ้ว</a:t>
            </a:r>
          </a:p>
          <a:p>
            <a:pPr algn="thaiDist"/>
            <a:r>
              <a:rPr lang="th-TH" sz="38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ต้นหอมล้างให้สะอาดล้างที่รากเอาเศษดินออก</a:t>
            </a:r>
            <a:r>
              <a:rPr lang="th-TH" sz="38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ให้</a:t>
            </a:r>
            <a:r>
              <a:rPr lang="th-TH" sz="38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หมด</a:t>
            </a:r>
          </a:p>
          <a:p>
            <a:pPr algn="thaiDist"/>
            <a:r>
              <a:rPr lang="th-TH" sz="38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5. ต้นหอมตัวหัวทิ้งหั่นเป็นท่อนให้เท่าๆ กัน โดยใช้มีดทาบแล้วหั่น จะได้ท่อนที่มี</a:t>
            </a:r>
            <a:r>
              <a:rPr lang="th-TH" sz="38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ขนาด</a:t>
            </a:r>
            <a:r>
              <a:rPr lang="th-TH" sz="38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เท่ากัน</a:t>
            </a:r>
            <a:endParaRPr lang="th-TH" sz="3800" b="1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238122" y="349558"/>
            <a:ext cx="3727950" cy="64677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ขั้นตอนการเตรียมวัตถุดิบ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6098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993975" y="1217244"/>
            <a:ext cx="1013451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6. ปลอกกระเทียมแล้วนำกระเทียมมาหั่นให้เป็น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ลูกเต๋า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เล็ก</a:t>
            </a:r>
          </a:p>
          <a:p>
            <a:pPr algn="thaiDist"/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ผสมแป้งโดยจะใช้อยู่ 2 แบบ คือ กับแบบแป้งแห้ง แบบ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แป้ง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เปียก</a:t>
            </a:r>
            <a:endParaRPr lang="th-TH" sz="4000" b="1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8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ทำแป้งแบบเปียกโดยให้แบ่งแป้งครึ่งหนึ่งใส่ถ้วย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ผสม 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ตีแป้ง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สักพักให้แป้ง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คลาย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ตัวจากนั้นใส่เกลือลงไป 2 หยิบมือ แล้วคนให้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เข้า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กัน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9. ค่อยๆ แบ่งเทน้ำใส่ลงไปในแป้งคนให้เข้ากัน จนแป้งไม่จับตัว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ก้อน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 นำปูนิ่มมาซับน้ำโดยกระดาษทิชชูค่อยๆ ซับ พยายามเอาน้ำออกมาให้ได้มากที่สุดอย่าซับแรงระวังตัว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ปู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แตก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 งายท้องปูขึ้นแล้วใช้มีดค่อยๆ เฉือนครึ่งกลางตัวปู</a:t>
            </a:r>
            <a:endParaRPr lang="th-TH" sz="40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238122" y="349558"/>
            <a:ext cx="3727950" cy="64677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ขั้นตอนการเตรียมวัตถุดิบ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3403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993975" y="1217244"/>
            <a:ext cx="101345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 นำ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แป้งแห้งที่เราแบ่งครึ่งไว้เทลงบนจานแบน เกลี่ยแป้งให้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กระจาย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ออก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 นำตัวปูนิ่มที่ได้หั่นไว้นำมาคลุกแป้งแห้ง นำปูไปวางบนแป้ง โดยใช้ที่หนีบ หนีบพลิกตัวปูให้แป้งติดตัวปูให้ทั่ว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ทุก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ชิ้น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 นำหม้อใส่น้ำมัน เปิดเตาตั้งน้ำมันให้ได้อุณหภูมิ 190 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องศา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เซลเซียส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เมื่อได้อุณหภูมิ 190 องศาเซีลเซียสแล้วใช้ที่มือหยิบชิ้นปูที่คลุกแป้งแห้ง นำมาคลุกที่แป้งเปียกให้แล้วนำลงทอดใน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หม้อ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ทอด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5. ใช้ที่คีบ พลิกกลับตัวปูในหม้อทอดเพื่อให้สุกอย่างทั่วถึง </a:t>
            </a:r>
            <a:endParaRPr lang="th-TH" sz="40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238122" y="349558"/>
            <a:ext cx="3727950" cy="64677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ขั้นตอนการทำ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1331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993975" y="1217244"/>
            <a:ext cx="101345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6. เมื่อปูสุกจนเหลืองแล้วให้ใช้ที่คีบ คีบปูออกจากหม้อนำมาวางไว้บน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ตะแกรง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พัก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 ทอดให้ครบทั้งหมดที่เรา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เตรียม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8. เมื่อเราทอดปูเสร็จเรียบร้อยให้เราหั่นปูชิ้นที่ใหญ่ก่อนนำลง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ผัด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9. นำพริกไทยดำใส่ลงไปในครก ตำหรือ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บด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พริกไทย แบบไม่ต้องละเอียดมากแค่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พอ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บุบๆ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10. ตั้งกะทะให้ร้อน ใส่น้ำมันเล็กน้อย ประมาณ 1 ช้อนโต๊ะ ใช้ไฟเบา</a:t>
            </a:r>
            <a:endParaRPr lang="th-TH" sz="40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238122" y="349558"/>
            <a:ext cx="3727950" cy="64677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ขั้นตอนการทำ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2333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993975" y="1217244"/>
            <a:ext cx="101345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 เมื่อร้อนได้ที่ให้ใส่กระเทียม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ลง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12. ผัดกระเทียมไปเรื่อยๆ จนกว่ากระเทียมจะมีกลิ่นหอมๆ สีเหลือง</a:t>
            </a:r>
            <a:endParaRPr lang="th-TH" sz="4000" b="1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13. เมื่อกระเทียมสุกใส่หัวหอมลงไปพัดต่อจนหอมใหญ่สุก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14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สังเกต 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เมื่อหอมใหญ่สุก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ผิว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ของชิ้นหัวหอมจะอ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อก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ใส่ๆ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15. จากนั้นใส่พริกระฆังลงไปให้ครบทุกสี ผัดต่อ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จน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สุก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16. ใส่น้ำเปล่าลงไปใน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กระทะ 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พอประมาณ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17. ทำการปรุงรส ใส่น้ำมันหอย 1 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ช้อน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โต๊ะ</a:t>
            </a:r>
            <a:endParaRPr lang="th-TH" sz="40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238122" y="349558"/>
            <a:ext cx="3727950" cy="64677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ขั้นตอนการทำ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683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993975" y="1217244"/>
            <a:ext cx="1013451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18. ใส่ซอสปรุงรส 1 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ช้อน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โต๊ะ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19. ใส่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น้ำมันงา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เล็กน้อย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20. ใส่น้ำตาลทราย 2 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หยิบ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มือ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21. ใส่พริกไทยดำลงไป แล้วผัดให้เครื่องปรุงเข้ากัน 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แล้ว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ชิม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22. นำปูที่ทอดไว้มาใส่กระทะ ค่อยๆ คลุกให้เข้า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กับ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เครื่องปรุง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23. ต้นหอมที่เป็นสีขาวให้ทุบให้แตก แล้วนำไปใส่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กระทะ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24. นำต้นหอมที่เหลือมาใส่ในกระทะ ผัดต่อจนน้ำแห้งแล้วโรยพริกไทยดำอีกครั้ง นำขึ้นจัดจาน</a:t>
            </a:r>
            <a:endParaRPr lang="th-TH" sz="40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238122" y="349558"/>
            <a:ext cx="3727950" cy="64677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ขั้นตอนการทำ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5138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570931" y="504344"/>
            <a:ext cx="10980604" cy="5827007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993975" y="915831"/>
            <a:ext cx="1013451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 เลือก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ภาชนะ ในการจัดจาน วันนี้จะจัด 2 แบบ แบบแรกออกแนวอาหารเหลา นำปูมาวางให้ตั้งสูงๆ ไว้มุมใดมุมหนึ่ง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ของ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จาน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 ลักษณะ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วางปู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วางชิ้นปูเป็น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กลุ่ม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ไม่ให้กระจายเต็มจาน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 แบบที่ 2 สไตล์โมเดิร์น นำดอกไม้มาตกแต่งบน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จาก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ก่อน</a:t>
            </a:r>
          </a:p>
          <a:p>
            <a:pPr algn="thaiDist"/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ต่อจากนั้นให้ตักพริกวางรองไว้ด้านล่างบน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ใบไม้</a:t>
            </a:r>
            <a:r>
              <a:rPr lang="th-TH" sz="4000" b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ตกแต่ง</a:t>
            </a:r>
          </a:p>
          <a:p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5. เลือกชิ้นปูที่คิดว่าสวยที่สุด นำไปวางลงบนจานประมาณ 3 ชิ้น แล้วเลือกพริกมาวางลงข้างๆ ปู ไม่ต้องมาก ให้ดูเหมือนไม่ได้ตั้งใจวาง</a:t>
            </a:r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จนเกินไป </a:t>
            </a:r>
            <a:endParaRPr lang="th-TH" sz="4000" b="1" smtClean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4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6. เติมดอกไม้ที่ทานได้ลงในจาน เพื่อเพิ่มสีสันให้กับจาน</a:t>
            </a:r>
            <a:endParaRPr lang="th-TH" sz="40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221794" y="214024"/>
            <a:ext cx="3727950" cy="64677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ขั้นตอนการจัดจาน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8828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1345</TotalTime>
  <Words>678</Words>
  <Application>Microsoft Office PowerPoint</Application>
  <PresentationFormat>แบบจอกว้าง</PresentationFormat>
  <Paragraphs>133</Paragraphs>
  <Slides>37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37</vt:i4>
      </vt:variant>
    </vt:vector>
  </HeadingPairs>
  <TitlesOfParts>
    <vt:vector size="47" baseType="lpstr">
      <vt:lpstr>Angsana New</vt:lpstr>
      <vt:lpstr>Arial</vt:lpstr>
      <vt:lpstr>Century Gothic</vt:lpstr>
      <vt:lpstr>Cordia New</vt:lpstr>
      <vt:lpstr>TH Sarabun New</vt:lpstr>
      <vt:lpstr>TH SarabunPSK</vt:lpstr>
      <vt:lpstr>Wingdings</vt:lpstr>
      <vt:lpstr>Wingdings 3</vt:lpstr>
      <vt:lpstr>ท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Windows User</cp:lastModifiedBy>
  <cp:revision>238</cp:revision>
  <dcterms:created xsi:type="dcterms:W3CDTF">2020-12-22T03:05:05Z</dcterms:created>
  <dcterms:modified xsi:type="dcterms:W3CDTF">2021-01-13T07:57:56Z</dcterms:modified>
</cp:coreProperties>
</file>