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99" r:id="rId2"/>
    <p:sldId id="409" r:id="rId3"/>
    <p:sldId id="302" r:id="rId4"/>
    <p:sldId id="453" r:id="rId5"/>
    <p:sldId id="385" r:id="rId6"/>
    <p:sldId id="455" r:id="rId7"/>
    <p:sldId id="456" r:id="rId8"/>
    <p:sldId id="457" r:id="rId9"/>
    <p:sldId id="458" r:id="rId10"/>
    <p:sldId id="460" r:id="rId11"/>
    <p:sldId id="461" r:id="rId12"/>
    <p:sldId id="462" r:id="rId13"/>
    <p:sldId id="463" r:id="rId14"/>
    <p:sldId id="464" r:id="rId15"/>
    <p:sldId id="466" r:id="rId16"/>
    <p:sldId id="467" r:id="rId17"/>
    <p:sldId id="468" r:id="rId18"/>
    <p:sldId id="470" r:id="rId19"/>
    <p:sldId id="471" r:id="rId20"/>
    <p:sldId id="472" r:id="rId21"/>
    <p:sldId id="473" r:id="rId22"/>
    <p:sldId id="475" r:id="rId23"/>
    <p:sldId id="491" r:id="rId24"/>
    <p:sldId id="492" r:id="rId25"/>
    <p:sldId id="479" r:id="rId26"/>
    <p:sldId id="480" r:id="rId27"/>
    <p:sldId id="481" r:id="rId28"/>
    <p:sldId id="482" r:id="rId29"/>
    <p:sldId id="386" r:id="rId30"/>
    <p:sldId id="426" r:id="rId31"/>
    <p:sldId id="429" r:id="rId32"/>
    <p:sldId id="398" r:id="rId33"/>
    <p:sldId id="404" r:id="rId34"/>
    <p:sldId id="427" r:id="rId35"/>
    <p:sldId id="430" r:id="rId36"/>
    <p:sldId id="428" r:id="rId37"/>
    <p:sldId id="431" r:id="rId38"/>
    <p:sldId id="449" r:id="rId39"/>
    <p:sldId id="495" r:id="rId40"/>
    <p:sldId id="340" r:id="rId41"/>
    <p:sldId id="493" r:id="rId42"/>
    <p:sldId id="494" r:id="rId4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90033"/>
    <a:srgbClr val="000099"/>
    <a:srgbClr val="0000CC"/>
    <a:srgbClr val="660033"/>
    <a:srgbClr val="00008A"/>
    <a:srgbClr val="5BA8E7"/>
    <a:srgbClr val="8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4853" autoAdjust="0"/>
    <p:restoredTop sz="94660"/>
  </p:normalViewPr>
  <p:slideViewPr>
    <p:cSldViewPr snapToGrid="0">
      <p:cViewPr varScale="1">
        <p:scale>
          <a:sx n="90" d="100"/>
          <a:sy n="90" d="100"/>
        </p:scale>
        <p:origin x="66" y="6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heme" Target="theme/theme1.xml"/><Relationship Id="rId20" Type="http://schemas.openxmlformats.org/officeDocument/2006/relationships/slide" Target="slides/slide19.xml"/><Relationship Id="rId41" Type="http://schemas.openxmlformats.org/officeDocument/2006/relationships/slide" Target="slides/slide40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สไลด์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h-TH"/>
              <a:t>คลิกเพื่อแก้ไขสไตล์ชื่อเรื่องรองต้นแบบ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29/09/64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42605186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ชื่อเรื่อง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h-TH"/>
              <a:t>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29/09/64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8511226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ส่วนหัวของ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29/09/64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6071105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เนื้อหา 2 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29/09/64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2548492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การเปรียบเทียบ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29/09/64</a:t>
            </a:fld>
            <a:endParaRPr lang="th-TH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8560206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เฉพาะ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29/09/64</a:t>
            </a:fld>
            <a:endParaRPr lang="th-TH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7221715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ว่างเปล่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29/09/64</a:t>
            </a:fld>
            <a:endParaRPr lang="th-TH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6641684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เนื้อหา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29/09/64</a:t>
            </a:fld>
            <a:endParaRPr lang="th-TH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40071607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รูปภาพ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th-TH"/>
              <a:t>คลิกไอคอนเพื่อเพิ่มรูปภาพ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29/09/64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7753841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รูปภาพพาโนรามา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th-TH"/>
              <a:t>คลิกไอคอนเพื่อเพิ่มรูปภาพ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29/09/64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9811670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ชื่อและคำอธิบาย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29/09/64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03603307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คำอ้างอิงพร้อมคำอธิบาย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29/09/64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29037597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นามบัตร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29/09/64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413127372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3 คอลัมน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29/09/64</a:t>
            </a:fld>
            <a:endParaRPr lang="th-TH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69155855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คอลัมน์รูปภาพ 3 รูป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th-TH"/>
              <a:t>คลิกไอคอนเพื่อเพิ่มรูปภาพ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th-TH"/>
              <a:t>คลิกไอคอนเพื่อเพิ่มรูปภาพ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th-TH"/>
              <a:t>คลิกไอคอนเพื่อเพิ่มรูปภาพ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29/09/64</a:t>
            </a:fld>
            <a:endParaRPr lang="th-TH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34579226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ชื่อเรื่องและข้อความ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th-TH"/>
              <a:t>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29/09/64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241253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ข้อความและชื่อเรื่อง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th-TH"/>
              <a:t>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29/09/64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2765042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image" Target="../media/image6.png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9">
            <a:alphaModFix amt="5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h-TH"/>
              <a:t>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34CE6341-0B14-463A-9B62-771DBF861BD5}" type="datetimeFigureOut">
              <a:rPr lang="th-TH" smtClean="0"/>
              <a:t>29/09/64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414481354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slide" Target="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slide" Target="slide12.xml"/><Relationship Id="rId13" Type="http://schemas.openxmlformats.org/officeDocument/2006/relationships/slide" Target="slide15.xml"/><Relationship Id="rId3" Type="http://schemas.openxmlformats.org/officeDocument/2006/relationships/slide" Target="slide4.xml"/><Relationship Id="rId7" Type="http://schemas.openxmlformats.org/officeDocument/2006/relationships/slide" Target="slide8.xml"/><Relationship Id="rId12" Type="http://schemas.openxmlformats.org/officeDocument/2006/relationships/slide" Target="slide14.xml"/><Relationship Id="rId2" Type="http://schemas.openxmlformats.org/officeDocument/2006/relationships/slide" Target="slide5.xml"/><Relationship Id="rId1" Type="http://schemas.openxmlformats.org/officeDocument/2006/relationships/slideLayout" Target="../slideLayouts/slideLayout1.xml"/><Relationship Id="rId6" Type="http://schemas.openxmlformats.org/officeDocument/2006/relationships/slide" Target="slide11.xml"/><Relationship Id="rId11" Type="http://schemas.openxmlformats.org/officeDocument/2006/relationships/slide" Target="slide9.xml"/><Relationship Id="rId5" Type="http://schemas.openxmlformats.org/officeDocument/2006/relationships/slide" Target="slide7.xml"/><Relationship Id="rId10" Type="http://schemas.openxmlformats.org/officeDocument/2006/relationships/slide" Target="slide10.xml"/><Relationship Id="rId4" Type="http://schemas.openxmlformats.org/officeDocument/2006/relationships/slide" Target="slide6.xml"/><Relationship Id="rId9" Type="http://schemas.openxmlformats.org/officeDocument/2006/relationships/slide" Target="slide13.xml"/><Relationship Id="rId14" Type="http://schemas.openxmlformats.org/officeDocument/2006/relationships/slide" Target="slide16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slide" Target="slide23.xml"/><Relationship Id="rId13" Type="http://schemas.openxmlformats.org/officeDocument/2006/relationships/slide" Target="slide26.xml"/><Relationship Id="rId3" Type="http://schemas.openxmlformats.org/officeDocument/2006/relationships/slide" Target="slide18.xml"/><Relationship Id="rId7" Type="http://schemas.openxmlformats.org/officeDocument/2006/relationships/slide" Target="slide21.xml"/><Relationship Id="rId12" Type="http://schemas.openxmlformats.org/officeDocument/2006/relationships/slide" Target="slide29.xml"/><Relationship Id="rId2" Type="http://schemas.openxmlformats.org/officeDocument/2006/relationships/slide" Target="slide17.xml"/><Relationship Id="rId1" Type="http://schemas.openxmlformats.org/officeDocument/2006/relationships/slideLayout" Target="../slideLayouts/slideLayout1.xml"/><Relationship Id="rId6" Type="http://schemas.openxmlformats.org/officeDocument/2006/relationships/slide" Target="slide5.xml"/><Relationship Id="rId11" Type="http://schemas.openxmlformats.org/officeDocument/2006/relationships/slide" Target="slide25.xml"/><Relationship Id="rId5" Type="http://schemas.openxmlformats.org/officeDocument/2006/relationships/slide" Target="slide19.xml"/><Relationship Id="rId15" Type="http://schemas.openxmlformats.org/officeDocument/2006/relationships/slide" Target="slide28.xml"/><Relationship Id="rId10" Type="http://schemas.openxmlformats.org/officeDocument/2006/relationships/slide" Target="slide24.xml"/><Relationship Id="rId4" Type="http://schemas.openxmlformats.org/officeDocument/2006/relationships/slide" Target="slide20.xml"/><Relationship Id="rId9" Type="http://schemas.openxmlformats.org/officeDocument/2006/relationships/slide" Target="slide22.xml"/><Relationship Id="rId14" Type="http://schemas.openxmlformats.org/officeDocument/2006/relationships/slide" Target="slide2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slide" Target="slide3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slide" Target="slide3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slide" Target="slide3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slide" Target="slide3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slide" Target="slide3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slide" Target="slide3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slide" Target="slide3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slide" Target="slide3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slide" Target="slide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slide" Target="slide3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slide" Target="slide3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slide" Target="slide3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slide" Target="slide4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slide" Target="slide4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slide" Target="slide4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slide" Target="slide4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2" Type="http://schemas.openxmlformats.org/officeDocument/2006/relationships/slide" Target="slide4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2" Type="http://schemas.openxmlformats.org/officeDocument/2006/relationships/slide" Target="slide4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2" Type="http://schemas.openxmlformats.org/officeDocument/2006/relationships/slide" Target="slide4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g"/><Relationship Id="rId2" Type="http://schemas.openxmlformats.org/officeDocument/2006/relationships/slide" Target="slide4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g"/><Relationship Id="rId2" Type="http://schemas.openxmlformats.org/officeDocument/2006/relationships/slide" Target="slide4.xml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2" Type="http://schemas.openxmlformats.org/officeDocument/2006/relationships/slide" Target="slide4.xml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slide" Target="slide4.xml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slide" Target="slide4.xml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slide" Target="slide30.xml"/><Relationship Id="rId3" Type="http://schemas.openxmlformats.org/officeDocument/2006/relationships/slide" Target="slide34.xml"/><Relationship Id="rId7" Type="http://schemas.openxmlformats.org/officeDocument/2006/relationships/slide" Target="slide35.xml"/><Relationship Id="rId12" Type="http://schemas.openxmlformats.org/officeDocument/2006/relationships/slide" Target="slide39.xml"/><Relationship Id="rId2" Type="http://schemas.openxmlformats.org/officeDocument/2006/relationships/slide" Target="slide40.xml"/><Relationship Id="rId1" Type="http://schemas.openxmlformats.org/officeDocument/2006/relationships/slideLayout" Target="../slideLayouts/slideLayout1.xml"/><Relationship Id="rId6" Type="http://schemas.openxmlformats.org/officeDocument/2006/relationships/slide" Target="slide33.xml"/><Relationship Id="rId11" Type="http://schemas.openxmlformats.org/officeDocument/2006/relationships/slide" Target="slide38.xml"/><Relationship Id="rId5" Type="http://schemas.openxmlformats.org/officeDocument/2006/relationships/slide" Target="slide32.xml"/><Relationship Id="rId10" Type="http://schemas.openxmlformats.org/officeDocument/2006/relationships/slide" Target="slide36.xml"/><Relationship Id="rId4" Type="http://schemas.openxmlformats.org/officeDocument/2006/relationships/slide" Target="slide31.xml"/><Relationship Id="rId9" Type="http://schemas.openxmlformats.org/officeDocument/2006/relationships/slide" Target="slide3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slide" Target="slide29.xml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slide" Target="slide29.xml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slide" Target="slide2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5.jpe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g"/><Relationship Id="rId2" Type="http://schemas.openxmlformats.org/officeDocument/2006/relationships/slide" Target="slide2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7.jpe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slide" Target="slide29.xml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g"/><Relationship Id="rId2" Type="http://schemas.openxmlformats.org/officeDocument/2006/relationships/slide" Target="slide29.xml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g"/><Relationship Id="rId2" Type="http://schemas.openxmlformats.org/officeDocument/2006/relationships/slide" Target="slide29.xml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g"/><Relationship Id="rId2" Type="http://schemas.openxmlformats.org/officeDocument/2006/relationships/slide" Target="slide2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2.jpe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1.xml"/><Relationship Id="rId4" Type="http://schemas.openxmlformats.org/officeDocument/2006/relationships/slide" Target="slide29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g"/><Relationship Id="rId2" Type="http://schemas.openxmlformats.org/officeDocument/2006/relationships/slide" Target="slide29.xml"/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slide" Target="slide41.xml"/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slide" Target="slide42.xml"/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สี่เหลี่ยมผืนผ้ามุมมน 5"/>
          <p:cNvSpPr/>
          <p:nvPr/>
        </p:nvSpPr>
        <p:spPr>
          <a:xfrm>
            <a:off x="563464" y="454687"/>
            <a:ext cx="11082637" cy="5889378"/>
          </a:xfrm>
          <a:prstGeom prst="roundRect">
            <a:avLst>
              <a:gd name="adj" fmla="val 2701"/>
            </a:avLst>
          </a:prstGeom>
          <a:solidFill>
            <a:schemeClr val="tx1">
              <a:alpha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4000" dirty="0">
              <a:solidFill>
                <a:srgbClr val="000099"/>
              </a:solidFill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11" name="กล่องข้อความ 10"/>
          <p:cNvSpPr txBox="1"/>
          <p:nvPr/>
        </p:nvSpPr>
        <p:spPr>
          <a:xfrm>
            <a:off x="9055016" y="6346273"/>
            <a:ext cx="333668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chemeClr val="bg1"/>
                </a:solidFill>
                <a:latin typeface="TH SarabunPSK" pitchFamily="34" charset="-34"/>
                <a:cs typeface="TH SarabunPSK" pitchFamily="34" charset="-34"/>
              </a:rPr>
              <a:t>[41] </a:t>
            </a:r>
            <a:r>
              <a:rPr lang="th-TH" sz="2400" b="1" dirty="0">
                <a:solidFill>
                  <a:schemeClr val="bg1"/>
                </a:solidFill>
                <a:latin typeface="TH SarabunPSK" pitchFamily="34" charset="-34"/>
                <a:cs typeface="TH SarabunPSK" pitchFamily="34" charset="-34"/>
              </a:rPr>
              <a:t>บันทึกวิดีโอวันที่ 18/01/64</a:t>
            </a:r>
          </a:p>
        </p:txBody>
      </p:sp>
      <p:sp>
        <p:nvSpPr>
          <p:cNvPr id="8" name="กล่องข้อความ 7"/>
          <p:cNvSpPr txBox="1"/>
          <p:nvPr/>
        </p:nvSpPr>
        <p:spPr>
          <a:xfrm>
            <a:off x="4001676" y="4090540"/>
            <a:ext cx="4709697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4500" b="1" dirty="0">
                <a:solidFill>
                  <a:srgbClr val="000099"/>
                </a:solidFill>
                <a:latin typeface="TH SarabunPSK" pitchFamily="34" charset="-34"/>
                <a:cs typeface="TH SarabunPSK" pitchFamily="34" charset="-34"/>
              </a:rPr>
              <a:t>การประกอบอาหารไทย</a:t>
            </a:r>
          </a:p>
        </p:txBody>
      </p:sp>
      <p:pic>
        <p:nvPicPr>
          <p:cNvPr id="9" name="รูปภาพ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46598" y="1084826"/>
            <a:ext cx="4419851" cy="2816719"/>
          </a:xfrm>
          <a:prstGeom prst="rect">
            <a:avLst/>
          </a:prstGeom>
        </p:spPr>
      </p:pic>
      <p:pic>
        <p:nvPicPr>
          <p:cNvPr id="4" name="รูปภาพ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3489" y="2958353"/>
            <a:ext cx="2622813" cy="3375202"/>
          </a:xfrm>
          <a:prstGeom prst="rect">
            <a:avLst/>
          </a:prstGeom>
        </p:spPr>
      </p:pic>
      <p:sp>
        <p:nvSpPr>
          <p:cNvPr id="18" name="ม้วนกระดาษแนวนอน 17"/>
          <p:cNvSpPr/>
          <p:nvPr/>
        </p:nvSpPr>
        <p:spPr>
          <a:xfrm>
            <a:off x="563464" y="5651368"/>
            <a:ext cx="4137489" cy="956515"/>
          </a:xfrm>
          <a:prstGeom prst="horizontalScroll">
            <a:avLst>
              <a:gd name="adj" fmla="val 20165"/>
            </a:avLst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800" b="1" dirty="0">
                <a:solidFill>
                  <a:srgbClr val="000099"/>
                </a:solidFill>
                <a:latin typeface="TH SarabunPSK" pitchFamily="34" charset="-34"/>
                <a:cs typeface="TH SarabunPSK" pitchFamily="34" charset="-34"/>
              </a:rPr>
              <a:t>คุณ</a:t>
            </a:r>
            <a:r>
              <a:rPr lang="th-TH" sz="2800" b="1" dirty="0" err="1">
                <a:solidFill>
                  <a:srgbClr val="000099"/>
                </a:solidFill>
                <a:latin typeface="TH SarabunPSK" pitchFamily="34" charset="-34"/>
                <a:cs typeface="TH SarabunPSK" pitchFamily="34" charset="-34"/>
              </a:rPr>
              <a:t>เชฏฐ์</a:t>
            </a:r>
            <a:r>
              <a:rPr lang="th-TH" sz="2800" b="1" dirty="0">
                <a:solidFill>
                  <a:srgbClr val="000099"/>
                </a:solidFill>
                <a:latin typeface="TH SarabunPSK" pitchFamily="34" charset="-34"/>
                <a:cs typeface="TH SarabunPSK" pitchFamily="34" charset="-34"/>
              </a:rPr>
              <a:t>ภู</a:t>
            </a:r>
            <a:r>
              <a:rPr lang="th-TH" sz="2800" b="1" dirty="0" err="1">
                <a:solidFill>
                  <a:srgbClr val="000099"/>
                </a:solidFill>
                <a:latin typeface="TH SarabunPSK" pitchFamily="34" charset="-34"/>
                <a:cs typeface="TH SarabunPSK" pitchFamily="34" charset="-34"/>
              </a:rPr>
              <a:t>ชิชย์</a:t>
            </a:r>
            <a:r>
              <a:rPr lang="th-TH" sz="2800" b="1" dirty="0">
                <a:solidFill>
                  <a:srgbClr val="000099"/>
                </a:solidFill>
                <a:latin typeface="TH SarabunPSK" pitchFamily="34" charset="-34"/>
                <a:cs typeface="TH SarabunPSK" pitchFamily="34" charset="-34"/>
              </a:rPr>
              <a:t> เถกิงศักดิ์   (</a:t>
            </a:r>
            <a:r>
              <a:rPr lang="th-TH" sz="2800" b="1" dirty="0" err="1">
                <a:solidFill>
                  <a:srgbClr val="000099"/>
                </a:solidFill>
                <a:latin typeface="TH SarabunPSK" pitchFamily="34" charset="-34"/>
                <a:cs typeface="TH SarabunPSK" pitchFamily="34" charset="-34"/>
              </a:rPr>
              <a:t>เชฟฮูโต๋</a:t>
            </a:r>
            <a:r>
              <a:rPr lang="th-TH" sz="2800" b="1" dirty="0">
                <a:solidFill>
                  <a:srgbClr val="000099"/>
                </a:solidFill>
                <a:latin typeface="TH SarabunPSK" pitchFamily="34" charset="-34"/>
                <a:cs typeface="TH SarabunPSK" pitchFamily="34" charset="-34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23352142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สี่เหลี่ยมผืนผ้ามุมมน 5"/>
          <p:cNvSpPr/>
          <p:nvPr/>
        </p:nvSpPr>
        <p:spPr>
          <a:xfrm>
            <a:off x="563464" y="454687"/>
            <a:ext cx="11082637" cy="5889378"/>
          </a:xfrm>
          <a:prstGeom prst="roundRect">
            <a:avLst>
              <a:gd name="adj" fmla="val 2701"/>
            </a:avLst>
          </a:prstGeom>
          <a:solidFill>
            <a:schemeClr val="tx1">
              <a:alpha val="5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4000" dirty="0">
              <a:solidFill>
                <a:srgbClr val="000099"/>
              </a:solidFill>
              <a:cs typeface="+mj-cs"/>
            </a:endParaRPr>
          </a:p>
        </p:txBody>
      </p:sp>
      <p:sp>
        <p:nvSpPr>
          <p:cNvPr id="11" name="กล่องข้อความ 10"/>
          <p:cNvSpPr txBox="1"/>
          <p:nvPr/>
        </p:nvSpPr>
        <p:spPr>
          <a:xfrm>
            <a:off x="8991956" y="6367293"/>
            <a:ext cx="310029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2800" b="1" dirty="0">
                <a:solidFill>
                  <a:schemeClr val="bg1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[41] บันทึกวิดีโอวันที่ 18/01/64</a:t>
            </a:r>
          </a:p>
        </p:txBody>
      </p:sp>
      <p:sp>
        <p:nvSpPr>
          <p:cNvPr id="8" name="กล่องข้อความ 7"/>
          <p:cNvSpPr txBox="1"/>
          <p:nvPr/>
        </p:nvSpPr>
        <p:spPr>
          <a:xfrm>
            <a:off x="3906491" y="3686359"/>
            <a:ext cx="4709697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4500" b="1" dirty="0">
                <a:solidFill>
                  <a:srgbClr val="000099"/>
                </a:solidFill>
                <a:latin typeface="TH SarabunPSK" pitchFamily="34" charset="-34"/>
                <a:cs typeface="TH SarabunPSK" pitchFamily="34" charset="-34"/>
              </a:rPr>
              <a:t>การประกอบอาหารไทย</a:t>
            </a:r>
          </a:p>
        </p:txBody>
      </p:sp>
      <p:grpSp>
        <p:nvGrpSpPr>
          <p:cNvPr id="16" name="กลุ่ม 15"/>
          <p:cNvGrpSpPr/>
          <p:nvPr/>
        </p:nvGrpSpPr>
        <p:grpSpPr>
          <a:xfrm>
            <a:off x="4110949" y="4712833"/>
            <a:ext cx="4662247" cy="793214"/>
            <a:chOff x="3376797" y="4951100"/>
            <a:chExt cx="5071817" cy="793214"/>
          </a:xfrm>
        </p:grpSpPr>
        <p:sp>
          <p:nvSpPr>
            <p:cNvPr id="15" name="สี่เหลี่ยมผืนผ้ามุมมน 14"/>
            <p:cNvSpPr/>
            <p:nvPr/>
          </p:nvSpPr>
          <p:spPr>
            <a:xfrm>
              <a:off x="3376797" y="4951100"/>
              <a:ext cx="5071817" cy="793214"/>
            </a:xfrm>
            <a:prstGeom prst="roundRect">
              <a:avLst/>
            </a:prstGeom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 dirty="0">
                <a:latin typeface="TH SarabunPSK" pitchFamily="34" charset="-34"/>
                <a:cs typeface="TH SarabunPSK" pitchFamily="34" charset="-34"/>
              </a:endParaRPr>
            </a:p>
          </p:txBody>
        </p:sp>
        <p:sp>
          <p:nvSpPr>
            <p:cNvPr id="13" name="กล่องข้อความ 12">
              <a:hlinkClick r:id="rId2" action="ppaction://hlinksldjump"/>
            </p:cNvPr>
            <p:cNvSpPr txBox="1"/>
            <p:nvPr/>
          </p:nvSpPr>
          <p:spPr>
            <a:xfrm>
              <a:off x="4200954" y="4956279"/>
              <a:ext cx="3666746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h-TH" sz="4400" b="1" dirty="0">
                  <a:solidFill>
                    <a:srgbClr val="FFFF00"/>
                  </a:solidFill>
                  <a:latin typeface="TH SarabunPSK" pitchFamily="34" charset="-34"/>
                  <a:cs typeface="TH SarabunPSK" pitchFamily="34" charset="-34"/>
                </a:rPr>
                <a:t>หลนเนื้อปู ปลาดุกฟู</a:t>
              </a:r>
              <a:endParaRPr lang="en-US" sz="4400" dirty="0">
                <a:solidFill>
                  <a:srgbClr val="FFFF00"/>
                </a:solidFill>
                <a:latin typeface="TH SarabunPSK" pitchFamily="34" charset="-34"/>
                <a:cs typeface="TH SarabunPSK" pitchFamily="34" charset="-34"/>
              </a:endParaRPr>
            </a:p>
          </p:txBody>
        </p:sp>
      </p:grpSp>
      <p:pic>
        <p:nvPicPr>
          <p:cNvPr id="12" name="รูปภาพ 1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51413" y="846412"/>
            <a:ext cx="4419851" cy="2816719"/>
          </a:xfrm>
          <a:prstGeom prst="rect">
            <a:avLst/>
          </a:prstGeom>
        </p:spPr>
      </p:pic>
      <p:pic>
        <p:nvPicPr>
          <p:cNvPr id="14" name="รูปภาพ 1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3490" y="2786231"/>
            <a:ext cx="2756566" cy="3547324"/>
          </a:xfrm>
          <a:prstGeom prst="rect">
            <a:avLst/>
          </a:prstGeom>
        </p:spPr>
      </p:pic>
      <p:sp>
        <p:nvSpPr>
          <p:cNvPr id="18" name="ม้วนกระดาษแนวนอน 17"/>
          <p:cNvSpPr/>
          <p:nvPr/>
        </p:nvSpPr>
        <p:spPr>
          <a:xfrm>
            <a:off x="563464" y="5651368"/>
            <a:ext cx="4137489" cy="956515"/>
          </a:xfrm>
          <a:prstGeom prst="horizontalScroll">
            <a:avLst>
              <a:gd name="adj" fmla="val 20165"/>
            </a:avLst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800" b="1" dirty="0">
                <a:solidFill>
                  <a:srgbClr val="000099"/>
                </a:solidFill>
                <a:latin typeface="TH SarabunPSK" pitchFamily="34" charset="-34"/>
                <a:cs typeface="TH SarabunPSK" pitchFamily="34" charset="-34"/>
              </a:rPr>
              <a:t>คุณ</a:t>
            </a:r>
            <a:r>
              <a:rPr lang="th-TH" sz="2800" b="1" dirty="0" err="1">
                <a:solidFill>
                  <a:srgbClr val="000099"/>
                </a:solidFill>
                <a:latin typeface="TH SarabunPSK" pitchFamily="34" charset="-34"/>
                <a:cs typeface="TH SarabunPSK" pitchFamily="34" charset="-34"/>
              </a:rPr>
              <a:t>เชฏฐ์</a:t>
            </a:r>
            <a:r>
              <a:rPr lang="th-TH" sz="2800" b="1" dirty="0">
                <a:solidFill>
                  <a:srgbClr val="000099"/>
                </a:solidFill>
                <a:latin typeface="TH SarabunPSK" pitchFamily="34" charset="-34"/>
                <a:cs typeface="TH SarabunPSK" pitchFamily="34" charset="-34"/>
              </a:rPr>
              <a:t>ภู</a:t>
            </a:r>
            <a:r>
              <a:rPr lang="th-TH" sz="2800" b="1" dirty="0" err="1">
                <a:solidFill>
                  <a:srgbClr val="000099"/>
                </a:solidFill>
                <a:latin typeface="TH SarabunPSK" pitchFamily="34" charset="-34"/>
                <a:cs typeface="TH SarabunPSK" pitchFamily="34" charset="-34"/>
              </a:rPr>
              <a:t>ชิชย์</a:t>
            </a:r>
            <a:r>
              <a:rPr lang="th-TH" sz="2800" b="1" dirty="0">
                <a:solidFill>
                  <a:srgbClr val="000099"/>
                </a:solidFill>
                <a:latin typeface="TH SarabunPSK" pitchFamily="34" charset="-34"/>
                <a:cs typeface="TH SarabunPSK" pitchFamily="34" charset="-34"/>
              </a:rPr>
              <a:t> เถกิงศักดิ์   (</a:t>
            </a:r>
            <a:r>
              <a:rPr lang="th-TH" sz="2800" b="1" dirty="0" err="1">
                <a:solidFill>
                  <a:srgbClr val="000099"/>
                </a:solidFill>
                <a:latin typeface="TH SarabunPSK" pitchFamily="34" charset="-34"/>
                <a:cs typeface="TH SarabunPSK" pitchFamily="34" charset="-34"/>
              </a:rPr>
              <a:t>เชฟฮูโต๋</a:t>
            </a:r>
            <a:r>
              <a:rPr lang="th-TH" sz="2800" b="1" dirty="0">
                <a:solidFill>
                  <a:srgbClr val="000099"/>
                </a:solidFill>
                <a:latin typeface="TH SarabunPSK" pitchFamily="34" charset="-34"/>
                <a:cs typeface="TH SarabunPSK" pitchFamily="34" charset="-34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391523392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00342" y="1266940"/>
            <a:ext cx="10602115" cy="4990641"/>
          </a:xfrm>
          <a:prstGeom prst="roundRect">
            <a:avLst>
              <a:gd name="adj" fmla="val 3200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2" name="กล่องข้อความ 1">
            <a:hlinkClick r:id="rId2" action="ppaction://hlinksldjump"/>
          </p:cNvPr>
          <p:cNvSpPr txBox="1"/>
          <p:nvPr/>
        </p:nvSpPr>
        <p:spPr>
          <a:xfrm>
            <a:off x="2796019" y="1378002"/>
            <a:ext cx="1748319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3000" b="1" dirty="0">
                <a:solidFill>
                  <a:srgbClr val="990033"/>
                </a:solidFill>
                <a:latin typeface="TH SarabunPSK" panose="020B0500040200020003" pitchFamily="34" charset="-34"/>
                <a:cs typeface="+mj-cs"/>
              </a:rPr>
              <a:t>เครื่องหลน</a:t>
            </a:r>
          </a:p>
        </p:txBody>
      </p:sp>
      <p:sp>
        <p:nvSpPr>
          <p:cNvPr id="5" name="ลูกศรขวา 4">
            <a:hlinkClick r:id="rId3" action="ppaction://hlinksldjump"/>
          </p:cNvPr>
          <p:cNvSpPr/>
          <p:nvPr/>
        </p:nvSpPr>
        <p:spPr>
          <a:xfrm>
            <a:off x="881753" y="5685368"/>
            <a:ext cx="1496863" cy="815249"/>
          </a:xfrm>
          <a:prstGeom prst="rightArrow">
            <a:avLst>
              <a:gd name="adj1" fmla="val 50000"/>
              <a:gd name="adj2" fmla="val 37838"/>
            </a:avLst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cs typeface="+mj-cs"/>
              </a:rPr>
              <a:t>วัตถุดิบ (ต่อ)</a:t>
            </a:r>
          </a:p>
        </p:txBody>
      </p:sp>
      <p:sp>
        <p:nvSpPr>
          <p:cNvPr id="9" name="กล่องข้อความ 8">
            <a:hlinkClick r:id="rId2" action="ppaction://hlinksldjump"/>
          </p:cNvPr>
          <p:cNvSpPr txBox="1"/>
          <p:nvPr/>
        </p:nvSpPr>
        <p:spPr>
          <a:xfrm>
            <a:off x="2178429" y="1948083"/>
            <a:ext cx="3129697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000" b="1" dirty="0">
                <a:solidFill>
                  <a:srgbClr val="000099"/>
                </a:solidFill>
                <a:latin typeface="TH SarabunPSK" panose="020B0500040200020003" pitchFamily="34" charset="-34"/>
                <a:cs typeface="+mj-cs"/>
              </a:rPr>
              <a:t>เนื้อปูอก 150 กรัม</a:t>
            </a:r>
          </a:p>
        </p:txBody>
      </p:sp>
      <p:sp>
        <p:nvSpPr>
          <p:cNvPr id="10" name="กล่องข้อความ 9">
            <a:hlinkClick r:id="rId4" action="ppaction://hlinksldjump"/>
          </p:cNvPr>
          <p:cNvSpPr txBox="1"/>
          <p:nvPr/>
        </p:nvSpPr>
        <p:spPr>
          <a:xfrm>
            <a:off x="2178429" y="2495595"/>
            <a:ext cx="3407005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000" b="1" dirty="0">
                <a:solidFill>
                  <a:srgbClr val="000099"/>
                </a:solidFill>
                <a:latin typeface="TH SarabunPSK" panose="020B0500040200020003" pitchFamily="34" charset="-34"/>
                <a:cs typeface="+mj-cs"/>
              </a:rPr>
              <a:t>หัวกะทิ 2 ถ้วย</a:t>
            </a:r>
          </a:p>
        </p:txBody>
      </p:sp>
      <p:sp>
        <p:nvSpPr>
          <p:cNvPr id="13" name="กล่องข้อความ 12">
            <a:hlinkClick r:id="rId5" action="ppaction://hlinksldjump"/>
          </p:cNvPr>
          <p:cNvSpPr txBox="1"/>
          <p:nvPr/>
        </p:nvSpPr>
        <p:spPr>
          <a:xfrm>
            <a:off x="2178429" y="3005007"/>
            <a:ext cx="366375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000" b="1" dirty="0">
                <a:solidFill>
                  <a:srgbClr val="000099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หอมแดงซอย ¼  ถ้วย</a:t>
            </a:r>
          </a:p>
        </p:txBody>
      </p:sp>
      <p:sp>
        <p:nvSpPr>
          <p:cNvPr id="14" name="กล่องข้อความ 13">
            <a:hlinkClick r:id="rId6" action="ppaction://hlinksldjump"/>
          </p:cNvPr>
          <p:cNvSpPr txBox="1"/>
          <p:nvPr/>
        </p:nvSpPr>
        <p:spPr>
          <a:xfrm>
            <a:off x="2178429" y="5233155"/>
            <a:ext cx="3371904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000" b="1" dirty="0">
                <a:solidFill>
                  <a:srgbClr val="000099"/>
                </a:solidFill>
                <a:latin typeface="TH SarabunPSK" panose="020B0500040200020003" pitchFamily="34" charset="-34"/>
                <a:cs typeface="+mj-cs"/>
              </a:rPr>
              <a:t>ใบมะกรูดซอย</a:t>
            </a:r>
          </a:p>
        </p:txBody>
      </p:sp>
      <p:sp>
        <p:nvSpPr>
          <p:cNvPr id="15" name="กล่องข้อความ 14">
            <a:hlinkClick r:id="rId7" action="ppaction://hlinksldjump"/>
          </p:cNvPr>
          <p:cNvSpPr txBox="1"/>
          <p:nvPr/>
        </p:nvSpPr>
        <p:spPr>
          <a:xfrm>
            <a:off x="2178429" y="3552519"/>
            <a:ext cx="3099436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000" b="1" dirty="0">
                <a:solidFill>
                  <a:srgbClr val="000099"/>
                </a:solidFill>
                <a:latin typeface="Browallia New" panose="020B0604020202020204" pitchFamily="34" charset="-34"/>
                <a:cs typeface="+mj-cs"/>
              </a:rPr>
              <a:t>พริกชี้ฟ้าเหลือง 2 เม็ด</a:t>
            </a:r>
            <a:endParaRPr lang="th-TH" sz="3000" b="1" dirty="0">
              <a:solidFill>
                <a:srgbClr val="000099"/>
              </a:solidFill>
              <a:latin typeface="TH SarabunPSK" panose="020B0500040200020003" pitchFamily="34" charset="-34"/>
              <a:cs typeface="+mj-cs"/>
            </a:endParaRPr>
          </a:p>
        </p:txBody>
      </p:sp>
      <p:sp>
        <p:nvSpPr>
          <p:cNvPr id="16" name="กล่องข้อความ 15">
            <a:hlinkClick r:id="rId8" action="ppaction://hlinksldjump"/>
          </p:cNvPr>
          <p:cNvSpPr txBox="1"/>
          <p:nvPr/>
        </p:nvSpPr>
        <p:spPr>
          <a:xfrm>
            <a:off x="6790896" y="1930124"/>
            <a:ext cx="3855381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000" b="1" dirty="0">
                <a:solidFill>
                  <a:srgbClr val="000099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ดอกเกลือ 2 ช้อนชา</a:t>
            </a:r>
          </a:p>
        </p:txBody>
      </p:sp>
      <p:sp>
        <p:nvSpPr>
          <p:cNvPr id="17" name="กล่องข้อความ 16">
            <a:hlinkClick r:id="rId9" action="ppaction://hlinksldjump"/>
          </p:cNvPr>
          <p:cNvSpPr txBox="1"/>
          <p:nvPr/>
        </p:nvSpPr>
        <p:spPr>
          <a:xfrm>
            <a:off x="6790896" y="2576400"/>
            <a:ext cx="3855381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000" b="1" dirty="0">
                <a:solidFill>
                  <a:srgbClr val="000099"/>
                </a:solidFill>
                <a:latin typeface="TH SarabunPSK" panose="020B0500040200020003" pitchFamily="34" charset="-34"/>
                <a:cs typeface="+mj-cs"/>
              </a:rPr>
              <a:t>น้ำมะขามเปียก 3 ช้อนโต๊ะ</a:t>
            </a:r>
          </a:p>
        </p:txBody>
      </p:sp>
      <p:sp>
        <p:nvSpPr>
          <p:cNvPr id="23" name="กล่องข้อความ 22">
            <a:hlinkClick r:id="rId10" action="ppaction://hlinksldjump"/>
          </p:cNvPr>
          <p:cNvSpPr txBox="1"/>
          <p:nvPr/>
        </p:nvSpPr>
        <p:spPr>
          <a:xfrm>
            <a:off x="2178429" y="4723743"/>
            <a:ext cx="3371906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000" b="1" dirty="0">
                <a:solidFill>
                  <a:srgbClr val="000099"/>
                </a:solidFill>
                <a:latin typeface="TH SarabunPSK" panose="020B0500040200020003" pitchFamily="34" charset="-34"/>
                <a:cs typeface="+mj-cs"/>
              </a:rPr>
              <a:t>พริกชี้ฟ้าเขียว 1 เม็ด</a:t>
            </a:r>
          </a:p>
        </p:txBody>
      </p:sp>
      <p:sp>
        <p:nvSpPr>
          <p:cNvPr id="19" name="แผนผังลําดับงาน: กระบวนการ 5"/>
          <p:cNvSpPr/>
          <p:nvPr/>
        </p:nvSpPr>
        <p:spPr>
          <a:xfrm>
            <a:off x="800342" y="422131"/>
            <a:ext cx="4662612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5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itchFamily="34" charset="-34"/>
                <a:cs typeface="+mj-cs"/>
              </a:rPr>
              <a:t>วัตถุดิบ</a:t>
            </a:r>
            <a:r>
              <a:rPr lang="en-US" sz="3500" b="1" dirty="0">
                <a:solidFill>
                  <a:srgbClr val="660033"/>
                </a:solidFill>
                <a:latin typeface="TH SarabunPSK" pitchFamily="34" charset="-34"/>
                <a:cs typeface="+mj-cs"/>
              </a:rPr>
              <a:t> </a:t>
            </a:r>
            <a:r>
              <a:rPr lang="th-TH" sz="3500" b="1" dirty="0">
                <a:solidFill>
                  <a:srgbClr val="0000CC"/>
                </a:solidFill>
                <a:latin typeface="TH SarabunPSK" pitchFamily="34" charset="-34"/>
                <a:cs typeface="+mj-cs"/>
              </a:rPr>
              <a:t>หลนเนื้อปู ปลาดุกฟู</a:t>
            </a:r>
          </a:p>
        </p:txBody>
      </p:sp>
      <p:sp>
        <p:nvSpPr>
          <p:cNvPr id="21" name="กล่องข้อความ 9">
            <a:hlinkClick r:id="rId11" action="ppaction://hlinksldjump"/>
          </p:cNvPr>
          <p:cNvSpPr txBox="1"/>
          <p:nvPr/>
        </p:nvSpPr>
        <p:spPr>
          <a:xfrm>
            <a:off x="2178429" y="4138131"/>
            <a:ext cx="3743599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000" b="1" dirty="0">
                <a:solidFill>
                  <a:srgbClr val="000099"/>
                </a:solidFill>
                <a:latin typeface="TH SarabunPSK" panose="020B0500040200020003" pitchFamily="34" charset="-34"/>
                <a:cs typeface="+mj-cs"/>
              </a:rPr>
              <a:t>พริกชี้ฟ้าแดง 1 เม็ด</a:t>
            </a:r>
          </a:p>
        </p:txBody>
      </p:sp>
      <p:sp>
        <p:nvSpPr>
          <p:cNvPr id="24" name="กล่องข้อความ 16">
            <a:hlinkClick r:id="rId12" action="ppaction://hlinksldjump"/>
          </p:cNvPr>
          <p:cNvSpPr txBox="1"/>
          <p:nvPr/>
        </p:nvSpPr>
        <p:spPr>
          <a:xfrm>
            <a:off x="6790896" y="3197494"/>
            <a:ext cx="3855381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000" b="1" dirty="0">
                <a:solidFill>
                  <a:srgbClr val="000099"/>
                </a:solidFill>
                <a:latin typeface="TH SarabunPSK" panose="020B0500040200020003" pitchFamily="34" charset="-34"/>
                <a:cs typeface="+mj-cs"/>
              </a:rPr>
              <a:t>น้ำตาลมะพร้าว 1 ½  ช้อนโต๊ะ</a:t>
            </a:r>
          </a:p>
        </p:txBody>
      </p:sp>
      <p:sp>
        <p:nvSpPr>
          <p:cNvPr id="25" name="กล่องข้อความ 16">
            <a:hlinkClick r:id="rId13" action="ppaction://hlinksldjump"/>
          </p:cNvPr>
          <p:cNvSpPr txBox="1"/>
          <p:nvPr/>
        </p:nvSpPr>
        <p:spPr>
          <a:xfrm>
            <a:off x="6785062" y="4634571"/>
            <a:ext cx="3867806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000" b="1" dirty="0">
                <a:solidFill>
                  <a:srgbClr val="000099"/>
                </a:solidFill>
                <a:latin typeface="TH SarabunPSK" panose="020B0500040200020003" pitchFamily="34" charset="-34"/>
                <a:cs typeface="+mj-cs"/>
              </a:rPr>
              <a:t>รากผักชี 3-4 ราก</a:t>
            </a:r>
          </a:p>
        </p:txBody>
      </p:sp>
      <p:sp>
        <p:nvSpPr>
          <p:cNvPr id="26" name="กล่องข้อความ 16">
            <a:hlinkClick r:id="rId14" action="ppaction://hlinksldjump"/>
          </p:cNvPr>
          <p:cNvSpPr txBox="1"/>
          <p:nvPr/>
        </p:nvSpPr>
        <p:spPr>
          <a:xfrm>
            <a:off x="6785063" y="5322481"/>
            <a:ext cx="3078262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000" b="1" dirty="0">
                <a:solidFill>
                  <a:srgbClr val="000099"/>
                </a:solidFill>
                <a:latin typeface="TH SarabunPSK" panose="020B0500040200020003" pitchFamily="34" charset="-34"/>
                <a:cs typeface="+mj-cs"/>
              </a:rPr>
              <a:t>ตะไคร้ 1 ต้น</a:t>
            </a:r>
          </a:p>
        </p:txBody>
      </p:sp>
      <p:sp>
        <p:nvSpPr>
          <p:cNvPr id="20" name="กล่องข้อความ 1">
            <a:hlinkClick r:id="rId2" action="ppaction://hlinksldjump"/>
          </p:cNvPr>
          <p:cNvSpPr txBox="1"/>
          <p:nvPr/>
        </p:nvSpPr>
        <p:spPr>
          <a:xfrm>
            <a:off x="7338822" y="1279737"/>
            <a:ext cx="1701212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3000" b="1" dirty="0">
                <a:solidFill>
                  <a:srgbClr val="990033"/>
                </a:solidFill>
                <a:latin typeface="TH SarabunPSK" panose="020B0500040200020003" pitchFamily="34" charset="-34"/>
                <a:cs typeface="+mj-cs"/>
              </a:rPr>
              <a:t>เครื่องปรุง</a:t>
            </a:r>
          </a:p>
        </p:txBody>
      </p:sp>
      <p:sp>
        <p:nvSpPr>
          <p:cNvPr id="22" name="กล่องข้อความ 1">
            <a:hlinkClick r:id="rId2" action="ppaction://hlinksldjump"/>
          </p:cNvPr>
          <p:cNvSpPr txBox="1"/>
          <p:nvPr/>
        </p:nvSpPr>
        <p:spPr>
          <a:xfrm>
            <a:off x="7274011" y="4039927"/>
            <a:ext cx="1701212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3000" b="1" dirty="0">
                <a:solidFill>
                  <a:srgbClr val="990033"/>
                </a:solidFill>
                <a:latin typeface="TH SarabunPSK" panose="020B0500040200020003" pitchFamily="34" charset="-34"/>
                <a:cs typeface="+mj-cs"/>
              </a:rPr>
              <a:t>เครื่องตำ</a:t>
            </a:r>
          </a:p>
        </p:txBody>
      </p:sp>
    </p:spTree>
    <p:extLst>
      <p:ext uri="{BB962C8B-B14F-4D97-AF65-F5344CB8AC3E}">
        <p14:creationId xmlns:p14="http://schemas.microsoft.com/office/powerpoint/2010/main" val="194588430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สี่เหลี่ยมผืนผ้ามุมมน 39"/>
          <p:cNvSpPr/>
          <p:nvPr/>
        </p:nvSpPr>
        <p:spPr>
          <a:xfrm>
            <a:off x="800342" y="1266940"/>
            <a:ext cx="10602115" cy="4990641"/>
          </a:xfrm>
          <a:prstGeom prst="roundRect">
            <a:avLst>
              <a:gd name="adj" fmla="val 3200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dirty="0"/>
          </a:p>
        </p:txBody>
      </p:sp>
      <p:sp>
        <p:nvSpPr>
          <p:cNvPr id="9" name="กล่องข้อความ 8">
            <a:hlinkClick r:id="rId2" action="ppaction://hlinksldjump"/>
          </p:cNvPr>
          <p:cNvSpPr txBox="1"/>
          <p:nvPr/>
        </p:nvSpPr>
        <p:spPr>
          <a:xfrm>
            <a:off x="1012597" y="2252835"/>
            <a:ext cx="2309672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000" b="1" dirty="0">
                <a:solidFill>
                  <a:srgbClr val="000099"/>
                </a:solidFill>
                <a:latin typeface="TH SarabunPSK" panose="020B0500040200020003" pitchFamily="34" charset="-34"/>
                <a:cs typeface="+mj-cs"/>
              </a:rPr>
              <a:t>ไหลบัว</a:t>
            </a:r>
          </a:p>
        </p:txBody>
      </p:sp>
      <p:sp>
        <p:nvSpPr>
          <p:cNvPr id="13" name="กล่องข้อความ 12">
            <a:hlinkClick r:id="rId3" action="ppaction://hlinksldjump"/>
          </p:cNvPr>
          <p:cNvSpPr txBox="1"/>
          <p:nvPr/>
        </p:nvSpPr>
        <p:spPr>
          <a:xfrm>
            <a:off x="1012596" y="2982376"/>
            <a:ext cx="3129697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000" b="1" dirty="0">
                <a:solidFill>
                  <a:srgbClr val="000099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มะเขือเสวย</a:t>
            </a:r>
          </a:p>
        </p:txBody>
      </p:sp>
      <p:sp>
        <p:nvSpPr>
          <p:cNvPr id="14" name="กล่องข้อความ 13">
            <a:hlinkClick r:id="rId4" action="ppaction://hlinksldjump"/>
          </p:cNvPr>
          <p:cNvSpPr txBox="1"/>
          <p:nvPr/>
        </p:nvSpPr>
        <p:spPr>
          <a:xfrm>
            <a:off x="1040479" y="4356544"/>
            <a:ext cx="2960021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000" b="1" dirty="0">
                <a:solidFill>
                  <a:srgbClr val="000099"/>
                </a:solidFill>
                <a:latin typeface="TH SarabunPSK" panose="020B0500040200020003" pitchFamily="34" charset="-34"/>
                <a:cs typeface="+mj-cs"/>
              </a:rPr>
              <a:t>มะเขือเปราะสีม่วง</a:t>
            </a:r>
          </a:p>
        </p:txBody>
      </p:sp>
      <p:sp>
        <p:nvSpPr>
          <p:cNvPr id="23" name="กล่องข้อความ 22">
            <a:hlinkClick r:id="rId5" action="ppaction://hlinksldjump"/>
          </p:cNvPr>
          <p:cNvSpPr txBox="1"/>
          <p:nvPr/>
        </p:nvSpPr>
        <p:spPr>
          <a:xfrm>
            <a:off x="1012596" y="3711270"/>
            <a:ext cx="351384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000" b="1" dirty="0">
                <a:solidFill>
                  <a:srgbClr val="000099"/>
                </a:solidFill>
                <a:latin typeface="TH SarabunPSK" panose="020B0500040200020003" pitchFamily="34" charset="-34"/>
                <a:cs typeface="+mj-cs"/>
              </a:rPr>
              <a:t>มะเขือพญา</a:t>
            </a:r>
          </a:p>
        </p:txBody>
      </p:sp>
      <p:sp>
        <p:nvSpPr>
          <p:cNvPr id="19" name="แผนผังลําดับงาน: กระบวนการ 5"/>
          <p:cNvSpPr/>
          <p:nvPr/>
        </p:nvSpPr>
        <p:spPr>
          <a:xfrm>
            <a:off x="800342" y="422131"/>
            <a:ext cx="4662612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5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itchFamily="34" charset="-34"/>
                <a:cs typeface="+mj-cs"/>
              </a:rPr>
              <a:t>วัตถุดิบ</a:t>
            </a:r>
            <a:r>
              <a:rPr lang="en-US" sz="3500" b="1" dirty="0">
                <a:solidFill>
                  <a:srgbClr val="660033"/>
                </a:solidFill>
                <a:latin typeface="TH SarabunPSK" pitchFamily="34" charset="-34"/>
                <a:cs typeface="+mj-cs"/>
              </a:rPr>
              <a:t> </a:t>
            </a:r>
            <a:r>
              <a:rPr lang="th-TH" sz="3500" b="1" dirty="0">
                <a:solidFill>
                  <a:srgbClr val="0000CC"/>
                </a:solidFill>
                <a:latin typeface="TH SarabunPSK" pitchFamily="34" charset="-34"/>
                <a:cs typeface="+mj-cs"/>
              </a:rPr>
              <a:t>หลนเนื้อปู ปลาดุกฟู</a:t>
            </a:r>
          </a:p>
        </p:txBody>
      </p:sp>
      <p:sp>
        <p:nvSpPr>
          <p:cNvPr id="20" name="กล่องข้อความ 1">
            <a:hlinkClick r:id="rId6" action="ppaction://hlinksldjump"/>
          </p:cNvPr>
          <p:cNvSpPr txBox="1"/>
          <p:nvPr/>
        </p:nvSpPr>
        <p:spPr>
          <a:xfrm>
            <a:off x="9339072" y="1556307"/>
            <a:ext cx="1701212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3000" b="1" dirty="0">
                <a:solidFill>
                  <a:srgbClr val="990033"/>
                </a:solidFill>
                <a:latin typeface="TH SarabunPSK" panose="020B0500040200020003" pitchFamily="34" charset="-34"/>
                <a:cs typeface="+mj-cs"/>
              </a:rPr>
              <a:t>เครื่องฟู</a:t>
            </a:r>
          </a:p>
        </p:txBody>
      </p:sp>
      <p:sp>
        <p:nvSpPr>
          <p:cNvPr id="31" name="กล่องข้อความ 16">
            <a:hlinkClick r:id="rId7" action="ppaction://hlinksldjump"/>
          </p:cNvPr>
          <p:cNvSpPr txBox="1"/>
          <p:nvPr/>
        </p:nvSpPr>
        <p:spPr>
          <a:xfrm>
            <a:off x="4523947" y="2268136"/>
            <a:ext cx="3191304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000" b="1" dirty="0">
                <a:solidFill>
                  <a:srgbClr val="000099"/>
                </a:solidFill>
                <a:latin typeface="TH SarabunPSK" panose="020B0500040200020003" pitchFamily="34" charset="-34"/>
                <a:cs typeface="+mj-cs"/>
              </a:rPr>
              <a:t>พริกขี้หนูสดไม่เด็ดขั้ว</a:t>
            </a:r>
          </a:p>
        </p:txBody>
      </p:sp>
      <p:sp>
        <p:nvSpPr>
          <p:cNvPr id="32" name="กล่องข้อความ 16">
            <a:hlinkClick r:id="rId8" action="ppaction://hlinksldjump"/>
          </p:cNvPr>
          <p:cNvSpPr txBox="1"/>
          <p:nvPr/>
        </p:nvSpPr>
        <p:spPr>
          <a:xfrm>
            <a:off x="4548396" y="2920557"/>
            <a:ext cx="3191304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000" b="1" dirty="0">
                <a:solidFill>
                  <a:srgbClr val="000099"/>
                </a:solidFill>
                <a:latin typeface="TH SarabunPSK" panose="020B0500040200020003" pitchFamily="34" charset="-34"/>
                <a:cs typeface="+mj-cs"/>
              </a:rPr>
              <a:t>ใบอ่อนพริก</a:t>
            </a:r>
          </a:p>
        </p:txBody>
      </p:sp>
      <p:sp>
        <p:nvSpPr>
          <p:cNvPr id="33" name="กล่องข้อความ 16">
            <a:hlinkClick r:id="rId9" action="ppaction://hlinksldjump"/>
          </p:cNvPr>
          <p:cNvSpPr txBox="1"/>
          <p:nvPr/>
        </p:nvSpPr>
        <p:spPr>
          <a:xfrm>
            <a:off x="4523947" y="3572978"/>
            <a:ext cx="3191304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000" b="1" dirty="0">
                <a:solidFill>
                  <a:srgbClr val="000099"/>
                </a:solidFill>
                <a:latin typeface="TH SarabunPSK" panose="020B0500040200020003" pitchFamily="34" charset="-34"/>
                <a:cs typeface="+mj-cs"/>
              </a:rPr>
              <a:t>ขมิ้นขาวสด</a:t>
            </a:r>
          </a:p>
        </p:txBody>
      </p:sp>
      <p:sp>
        <p:nvSpPr>
          <p:cNvPr id="18" name="กล่องข้อความ 1">
            <a:hlinkClick r:id="rId6" action="ppaction://hlinksldjump"/>
          </p:cNvPr>
          <p:cNvSpPr txBox="1"/>
          <p:nvPr/>
        </p:nvSpPr>
        <p:spPr>
          <a:xfrm>
            <a:off x="2847184" y="1551372"/>
            <a:ext cx="1701212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3000" b="1" dirty="0">
                <a:solidFill>
                  <a:srgbClr val="990033"/>
                </a:solidFill>
                <a:latin typeface="TH SarabunPSK" panose="020B0500040200020003" pitchFamily="34" charset="-34"/>
                <a:cs typeface="+mj-cs"/>
              </a:rPr>
              <a:t>เครื่องเคียง</a:t>
            </a:r>
          </a:p>
        </p:txBody>
      </p:sp>
      <p:sp>
        <p:nvSpPr>
          <p:cNvPr id="21" name="กล่องข้อความ 13">
            <a:hlinkClick r:id="rId10" action="ppaction://hlinksldjump"/>
          </p:cNvPr>
          <p:cNvSpPr txBox="1"/>
          <p:nvPr/>
        </p:nvSpPr>
        <p:spPr>
          <a:xfrm>
            <a:off x="4560706" y="4877820"/>
            <a:ext cx="2897148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000" b="1" dirty="0">
                <a:solidFill>
                  <a:srgbClr val="000099"/>
                </a:solidFill>
                <a:latin typeface="TH SarabunPSK" panose="020B0500040200020003" pitchFamily="34" charset="-34"/>
                <a:cs typeface="+mj-cs"/>
              </a:rPr>
              <a:t>ผักกาดขาว</a:t>
            </a:r>
          </a:p>
        </p:txBody>
      </p:sp>
      <p:sp>
        <p:nvSpPr>
          <p:cNvPr id="22" name="กล่องข้อความ 22">
            <a:hlinkClick r:id="rId8" action="ppaction://hlinksldjump"/>
          </p:cNvPr>
          <p:cNvSpPr txBox="1"/>
          <p:nvPr/>
        </p:nvSpPr>
        <p:spPr>
          <a:xfrm>
            <a:off x="4523947" y="4225399"/>
            <a:ext cx="2296041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000" b="1" dirty="0">
                <a:solidFill>
                  <a:srgbClr val="000099"/>
                </a:solidFill>
                <a:latin typeface="TH SarabunPSK" panose="020B0500040200020003" pitchFamily="34" charset="-34"/>
                <a:cs typeface="+mj-cs"/>
              </a:rPr>
              <a:t>ถั่วพู</a:t>
            </a:r>
          </a:p>
        </p:txBody>
      </p:sp>
      <p:sp>
        <p:nvSpPr>
          <p:cNvPr id="24" name="กล่องข้อความ 13">
            <a:hlinkClick r:id="rId11" action="ppaction://hlinksldjump"/>
          </p:cNvPr>
          <p:cNvSpPr txBox="1"/>
          <p:nvPr/>
        </p:nvSpPr>
        <p:spPr>
          <a:xfrm>
            <a:off x="4560706" y="5530243"/>
            <a:ext cx="1878194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000" b="1" dirty="0">
                <a:solidFill>
                  <a:srgbClr val="000099"/>
                </a:solidFill>
                <a:latin typeface="TH SarabunPSK" panose="020B0500040200020003" pitchFamily="34" charset="-34"/>
                <a:cs typeface="+mj-cs"/>
              </a:rPr>
              <a:t>ผักชีไทย</a:t>
            </a:r>
          </a:p>
        </p:txBody>
      </p:sp>
      <p:sp>
        <p:nvSpPr>
          <p:cNvPr id="25" name="ลูกศรขวา 24">
            <a:hlinkClick r:id="rId12" action="ppaction://hlinksldjump"/>
          </p:cNvPr>
          <p:cNvSpPr/>
          <p:nvPr/>
        </p:nvSpPr>
        <p:spPr>
          <a:xfrm>
            <a:off x="781292" y="5577849"/>
            <a:ext cx="1326967" cy="815249"/>
          </a:xfrm>
          <a:prstGeom prst="rightArrow">
            <a:avLst>
              <a:gd name="adj1" fmla="val 50000"/>
              <a:gd name="adj2" fmla="val 37838"/>
            </a:avLst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cs typeface="+mj-cs"/>
              </a:rPr>
              <a:t>อุปกรณ์</a:t>
            </a:r>
          </a:p>
        </p:txBody>
      </p:sp>
      <p:sp>
        <p:nvSpPr>
          <p:cNvPr id="26" name="กล่องข้อความ 13">
            <a:hlinkClick r:id="rId13" action="ppaction://hlinksldjump"/>
          </p:cNvPr>
          <p:cNvSpPr txBox="1"/>
          <p:nvPr/>
        </p:nvSpPr>
        <p:spPr>
          <a:xfrm>
            <a:off x="8599305" y="2239528"/>
            <a:ext cx="2803151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000" b="1" dirty="0">
                <a:solidFill>
                  <a:srgbClr val="000099"/>
                </a:solidFill>
                <a:latin typeface="TH SarabunPSK" panose="020B0500040200020003" pitchFamily="34" charset="-34"/>
                <a:cs typeface="+mj-cs"/>
              </a:rPr>
              <a:t>ปลาดุกอุยย่าง 1 ตัว </a:t>
            </a:r>
          </a:p>
        </p:txBody>
      </p:sp>
      <p:sp>
        <p:nvSpPr>
          <p:cNvPr id="27" name="กล่องข้อความ 13">
            <a:hlinkClick r:id="rId14" action="ppaction://hlinksldjump"/>
          </p:cNvPr>
          <p:cNvSpPr txBox="1"/>
          <p:nvPr/>
        </p:nvSpPr>
        <p:spPr>
          <a:xfrm>
            <a:off x="8599306" y="2888340"/>
            <a:ext cx="2487794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000" b="1" dirty="0">
                <a:solidFill>
                  <a:srgbClr val="000099"/>
                </a:solidFill>
                <a:latin typeface="TH SarabunPSK" panose="020B0500040200020003" pitchFamily="34" charset="-34"/>
                <a:cs typeface="+mj-cs"/>
              </a:rPr>
              <a:t>น้ำมันถั่วเหลือง </a:t>
            </a:r>
          </a:p>
        </p:txBody>
      </p:sp>
      <p:sp>
        <p:nvSpPr>
          <p:cNvPr id="28" name="กล่องข้อความ 13">
            <a:hlinkClick r:id="rId15" action="ppaction://hlinksldjump"/>
          </p:cNvPr>
          <p:cNvSpPr txBox="1"/>
          <p:nvPr/>
        </p:nvSpPr>
        <p:spPr>
          <a:xfrm>
            <a:off x="8599306" y="3537152"/>
            <a:ext cx="2487794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000" b="1" dirty="0">
                <a:solidFill>
                  <a:srgbClr val="000099"/>
                </a:solidFill>
                <a:latin typeface="TH SarabunPSK" panose="020B0500040200020003" pitchFamily="34" charset="-34"/>
                <a:cs typeface="+mj-cs"/>
              </a:rPr>
              <a:t>น้ำมันปาล์ม </a:t>
            </a:r>
          </a:p>
        </p:txBody>
      </p:sp>
    </p:spTree>
    <p:extLst>
      <p:ext uri="{BB962C8B-B14F-4D97-AF65-F5344CB8AC3E}">
        <p14:creationId xmlns:p14="http://schemas.microsoft.com/office/powerpoint/2010/main" val="396541748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00342" y="1266940"/>
            <a:ext cx="10602115" cy="4990641"/>
          </a:xfrm>
          <a:prstGeom prst="roundRect">
            <a:avLst>
              <a:gd name="adj" fmla="val 3200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800" b="1" dirty="0">
                <a:solidFill>
                  <a:schemeClr val="bg1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เนื้อปู</a:t>
            </a:r>
          </a:p>
        </p:txBody>
      </p:sp>
      <p:sp>
        <p:nvSpPr>
          <p:cNvPr id="5" name="ลูกศรขวา 4">
            <a:hlinkClick r:id="rId2" action="ppaction://hlinksldjump"/>
          </p:cNvPr>
          <p:cNvSpPr/>
          <p:nvPr/>
        </p:nvSpPr>
        <p:spPr>
          <a:xfrm>
            <a:off x="974171" y="5261377"/>
            <a:ext cx="1255923" cy="815249"/>
          </a:xfrm>
          <a:prstGeom prst="rightArrow">
            <a:avLst>
              <a:gd name="adj1" fmla="val 50000"/>
              <a:gd name="adj2" fmla="val 37838"/>
            </a:avLst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cs typeface="+mj-cs"/>
              </a:rPr>
              <a:t>วัตถุดิบ</a:t>
            </a:r>
          </a:p>
        </p:txBody>
      </p:sp>
      <p:sp>
        <p:nvSpPr>
          <p:cNvPr id="6" name="แผนผังลําดับงาน: กระบวนการ 5"/>
          <p:cNvSpPr/>
          <p:nvPr/>
        </p:nvSpPr>
        <p:spPr>
          <a:xfrm>
            <a:off x="800342" y="422131"/>
            <a:ext cx="4662612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5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itchFamily="34" charset="-34"/>
                <a:cs typeface="+mj-cs"/>
              </a:rPr>
              <a:t>วัตถุดิบ</a:t>
            </a:r>
            <a:r>
              <a:rPr lang="en-US" sz="3500" b="1" dirty="0">
                <a:solidFill>
                  <a:srgbClr val="660033"/>
                </a:solidFill>
                <a:latin typeface="TH SarabunPSK" pitchFamily="34" charset="-34"/>
                <a:cs typeface="+mj-cs"/>
              </a:rPr>
              <a:t> </a:t>
            </a:r>
            <a:r>
              <a:rPr lang="th-TH" sz="3500" b="1" dirty="0">
                <a:solidFill>
                  <a:srgbClr val="0000CC"/>
                </a:solidFill>
                <a:latin typeface="TH SarabunPSK" pitchFamily="34" charset="-34"/>
                <a:cs typeface="+mj-cs"/>
              </a:rPr>
              <a:t>หลนเนื้อปู ปลาดุกฟู</a:t>
            </a:r>
          </a:p>
        </p:txBody>
      </p:sp>
      <p:pic>
        <p:nvPicPr>
          <p:cNvPr id="2" name="รูปภาพ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745" t="9147" r="14449"/>
          <a:stretch/>
        </p:blipFill>
        <p:spPr>
          <a:xfrm>
            <a:off x="3820715" y="1491788"/>
            <a:ext cx="4561367" cy="458483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74140367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00342" y="1266940"/>
            <a:ext cx="10602115" cy="4990641"/>
          </a:xfrm>
          <a:prstGeom prst="roundRect">
            <a:avLst>
              <a:gd name="adj" fmla="val 3200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800" b="1" dirty="0">
                <a:solidFill>
                  <a:schemeClr val="bg1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หัวกะทิ </a:t>
            </a:r>
          </a:p>
        </p:txBody>
      </p:sp>
      <p:sp>
        <p:nvSpPr>
          <p:cNvPr id="5" name="ลูกศรขวา 4">
            <a:hlinkClick r:id="rId2" action="ppaction://hlinksldjump"/>
          </p:cNvPr>
          <p:cNvSpPr/>
          <p:nvPr/>
        </p:nvSpPr>
        <p:spPr>
          <a:xfrm>
            <a:off x="974171" y="5261377"/>
            <a:ext cx="1255923" cy="815249"/>
          </a:xfrm>
          <a:prstGeom prst="rightArrow">
            <a:avLst>
              <a:gd name="adj1" fmla="val 50000"/>
              <a:gd name="adj2" fmla="val 37838"/>
            </a:avLst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cs typeface="+mj-cs"/>
              </a:rPr>
              <a:t>วัตถุดิบ</a:t>
            </a:r>
          </a:p>
        </p:txBody>
      </p:sp>
      <p:sp>
        <p:nvSpPr>
          <p:cNvPr id="6" name="แผนผังลําดับงาน: กระบวนการ 5"/>
          <p:cNvSpPr/>
          <p:nvPr/>
        </p:nvSpPr>
        <p:spPr>
          <a:xfrm>
            <a:off x="800342" y="422131"/>
            <a:ext cx="4662612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5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itchFamily="34" charset="-34"/>
                <a:cs typeface="+mj-cs"/>
              </a:rPr>
              <a:t>วัตถุดิบ</a:t>
            </a:r>
            <a:r>
              <a:rPr lang="en-US" sz="3500" b="1" dirty="0">
                <a:solidFill>
                  <a:srgbClr val="660033"/>
                </a:solidFill>
                <a:latin typeface="TH SarabunPSK" pitchFamily="34" charset="-34"/>
                <a:cs typeface="+mj-cs"/>
              </a:rPr>
              <a:t> </a:t>
            </a:r>
            <a:r>
              <a:rPr lang="th-TH" sz="3500" b="1" dirty="0">
                <a:solidFill>
                  <a:srgbClr val="0000CC"/>
                </a:solidFill>
                <a:latin typeface="TH SarabunPSK" pitchFamily="34" charset="-34"/>
                <a:cs typeface="+mj-cs"/>
              </a:rPr>
              <a:t>หลนเนื้อปู ปลาดุกฟู</a:t>
            </a:r>
          </a:p>
        </p:txBody>
      </p:sp>
      <p:pic>
        <p:nvPicPr>
          <p:cNvPr id="2" name="รูปภาพ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271" b="7907"/>
          <a:stretch/>
        </p:blipFill>
        <p:spPr>
          <a:xfrm>
            <a:off x="4110811" y="1465845"/>
            <a:ext cx="3981176" cy="461078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1253071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00342" y="1266940"/>
            <a:ext cx="10602115" cy="4990641"/>
          </a:xfrm>
          <a:prstGeom prst="roundRect">
            <a:avLst>
              <a:gd name="adj" fmla="val 3200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800" b="1" dirty="0">
                <a:solidFill>
                  <a:schemeClr val="bg1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หอมแดง</a:t>
            </a:r>
          </a:p>
        </p:txBody>
      </p:sp>
      <p:sp>
        <p:nvSpPr>
          <p:cNvPr id="5" name="ลูกศรขวา 4">
            <a:hlinkClick r:id="rId2" action="ppaction://hlinksldjump"/>
          </p:cNvPr>
          <p:cNvSpPr/>
          <p:nvPr/>
        </p:nvSpPr>
        <p:spPr>
          <a:xfrm>
            <a:off x="974171" y="5261377"/>
            <a:ext cx="1255923" cy="815249"/>
          </a:xfrm>
          <a:prstGeom prst="rightArrow">
            <a:avLst>
              <a:gd name="adj1" fmla="val 50000"/>
              <a:gd name="adj2" fmla="val 37838"/>
            </a:avLst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cs typeface="+mj-cs"/>
              </a:rPr>
              <a:t>วัตถุดิบ</a:t>
            </a:r>
          </a:p>
        </p:txBody>
      </p:sp>
      <p:sp>
        <p:nvSpPr>
          <p:cNvPr id="6" name="แผนผังลําดับงาน: กระบวนการ 5"/>
          <p:cNvSpPr/>
          <p:nvPr/>
        </p:nvSpPr>
        <p:spPr>
          <a:xfrm>
            <a:off x="800342" y="422131"/>
            <a:ext cx="4662612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5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itchFamily="34" charset="-34"/>
                <a:cs typeface="+mj-cs"/>
              </a:rPr>
              <a:t>วัตถุดิบ</a:t>
            </a:r>
            <a:r>
              <a:rPr lang="en-US" sz="3500" b="1" dirty="0">
                <a:solidFill>
                  <a:srgbClr val="660033"/>
                </a:solidFill>
                <a:latin typeface="TH SarabunPSK" pitchFamily="34" charset="-34"/>
                <a:cs typeface="+mj-cs"/>
              </a:rPr>
              <a:t> </a:t>
            </a:r>
            <a:r>
              <a:rPr lang="th-TH" sz="3500" b="1" dirty="0">
                <a:solidFill>
                  <a:srgbClr val="0000CC"/>
                </a:solidFill>
                <a:latin typeface="TH SarabunPSK" pitchFamily="34" charset="-34"/>
                <a:cs typeface="+mj-cs"/>
              </a:rPr>
              <a:t>หลนเนื้อปู ปลาดุกฟู</a:t>
            </a:r>
          </a:p>
        </p:txBody>
      </p:sp>
      <p:pic>
        <p:nvPicPr>
          <p:cNvPr id="8" name="รูปภาพ 7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853" b="2791"/>
          <a:stretch/>
        </p:blipFill>
        <p:spPr>
          <a:xfrm>
            <a:off x="4035773" y="1539538"/>
            <a:ext cx="3938646" cy="453708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1253071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00342" y="1266940"/>
            <a:ext cx="10602115" cy="4990641"/>
          </a:xfrm>
          <a:prstGeom prst="roundRect">
            <a:avLst>
              <a:gd name="adj" fmla="val 3200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800" b="1" dirty="0">
                <a:solidFill>
                  <a:schemeClr val="bg1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พริกชี้ฟ้าเหลือง </a:t>
            </a:r>
          </a:p>
        </p:txBody>
      </p:sp>
      <p:sp>
        <p:nvSpPr>
          <p:cNvPr id="5" name="ลูกศรขวา 4">
            <a:hlinkClick r:id="rId2" action="ppaction://hlinksldjump"/>
          </p:cNvPr>
          <p:cNvSpPr/>
          <p:nvPr/>
        </p:nvSpPr>
        <p:spPr>
          <a:xfrm>
            <a:off x="974171" y="5261377"/>
            <a:ext cx="1255923" cy="815249"/>
          </a:xfrm>
          <a:prstGeom prst="rightArrow">
            <a:avLst>
              <a:gd name="adj1" fmla="val 50000"/>
              <a:gd name="adj2" fmla="val 37838"/>
            </a:avLst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cs typeface="+mj-cs"/>
              </a:rPr>
              <a:t>วัตถุดิบ</a:t>
            </a:r>
          </a:p>
        </p:txBody>
      </p:sp>
      <p:sp>
        <p:nvSpPr>
          <p:cNvPr id="6" name="แผนผังลําดับงาน: กระบวนการ 5"/>
          <p:cNvSpPr/>
          <p:nvPr/>
        </p:nvSpPr>
        <p:spPr>
          <a:xfrm>
            <a:off x="800342" y="422131"/>
            <a:ext cx="4662612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5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itchFamily="34" charset="-34"/>
                <a:cs typeface="+mj-cs"/>
              </a:rPr>
              <a:t>วัตถุดิบ</a:t>
            </a:r>
            <a:r>
              <a:rPr lang="en-US" sz="3500" b="1" dirty="0">
                <a:solidFill>
                  <a:srgbClr val="660033"/>
                </a:solidFill>
                <a:latin typeface="TH SarabunPSK" pitchFamily="34" charset="-34"/>
                <a:cs typeface="+mj-cs"/>
              </a:rPr>
              <a:t> </a:t>
            </a:r>
            <a:r>
              <a:rPr lang="th-TH" sz="3500" b="1" dirty="0">
                <a:solidFill>
                  <a:srgbClr val="0000CC"/>
                </a:solidFill>
                <a:latin typeface="TH SarabunPSK" pitchFamily="34" charset="-34"/>
                <a:cs typeface="+mj-cs"/>
              </a:rPr>
              <a:t>หลนเนื้อปู ปลาดุกฟู</a:t>
            </a:r>
          </a:p>
        </p:txBody>
      </p:sp>
      <p:pic>
        <p:nvPicPr>
          <p:cNvPr id="2" name="รูปภาพ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49616" y="1390807"/>
            <a:ext cx="3633417" cy="474290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1253071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00342" y="1266940"/>
            <a:ext cx="10602115" cy="4990641"/>
          </a:xfrm>
          <a:prstGeom prst="roundRect">
            <a:avLst>
              <a:gd name="adj" fmla="val 3200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800" b="1" dirty="0">
                <a:solidFill>
                  <a:schemeClr val="bg1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พริกชี้ฟ้าแดง</a:t>
            </a:r>
          </a:p>
        </p:txBody>
      </p:sp>
      <p:sp>
        <p:nvSpPr>
          <p:cNvPr id="5" name="ลูกศรขวา 4">
            <a:hlinkClick r:id="rId2" action="ppaction://hlinksldjump"/>
          </p:cNvPr>
          <p:cNvSpPr/>
          <p:nvPr/>
        </p:nvSpPr>
        <p:spPr>
          <a:xfrm>
            <a:off x="974171" y="5261377"/>
            <a:ext cx="1255923" cy="815249"/>
          </a:xfrm>
          <a:prstGeom prst="rightArrow">
            <a:avLst>
              <a:gd name="adj1" fmla="val 50000"/>
              <a:gd name="adj2" fmla="val 37838"/>
            </a:avLst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cs typeface="+mj-cs"/>
              </a:rPr>
              <a:t>วัตถุดิบ</a:t>
            </a:r>
          </a:p>
        </p:txBody>
      </p:sp>
      <p:sp>
        <p:nvSpPr>
          <p:cNvPr id="6" name="แผนผังลําดับงาน: กระบวนการ 5"/>
          <p:cNvSpPr/>
          <p:nvPr/>
        </p:nvSpPr>
        <p:spPr>
          <a:xfrm>
            <a:off x="800342" y="422131"/>
            <a:ext cx="4662612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5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itchFamily="34" charset="-34"/>
                <a:cs typeface="+mj-cs"/>
              </a:rPr>
              <a:t>วัตถุดิบ</a:t>
            </a:r>
            <a:r>
              <a:rPr lang="en-US" sz="3500" b="1" dirty="0">
                <a:solidFill>
                  <a:srgbClr val="660033"/>
                </a:solidFill>
                <a:latin typeface="TH SarabunPSK" pitchFamily="34" charset="-34"/>
                <a:cs typeface="+mj-cs"/>
              </a:rPr>
              <a:t> </a:t>
            </a:r>
            <a:r>
              <a:rPr lang="th-TH" sz="3500" b="1" dirty="0">
                <a:solidFill>
                  <a:srgbClr val="0000CC"/>
                </a:solidFill>
                <a:latin typeface="TH SarabunPSK" pitchFamily="34" charset="-34"/>
                <a:cs typeface="+mj-cs"/>
              </a:rPr>
              <a:t>หลนเนื้อปู ปลาดุกฟู</a:t>
            </a:r>
          </a:p>
        </p:txBody>
      </p:sp>
      <p:pic>
        <p:nvPicPr>
          <p:cNvPr id="3" name="รูปภาพ 2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418" r="30146"/>
          <a:stretch/>
        </p:blipFill>
        <p:spPr>
          <a:xfrm>
            <a:off x="3519378" y="1619970"/>
            <a:ext cx="5326912" cy="428458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1253071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00342" y="1266940"/>
            <a:ext cx="10602115" cy="4990641"/>
          </a:xfrm>
          <a:prstGeom prst="roundRect">
            <a:avLst>
              <a:gd name="adj" fmla="val 3200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800" b="1" dirty="0">
                <a:solidFill>
                  <a:schemeClr val="bg1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พริกชี้ฟ้าเขียว</a:t>
            </a:r>
          </a:p>
        </p:txBody>
      </p:sp>
      <p:sp>
        <p:nvSpPr>
          <p:cNvPr id="5" name="ลูกศรขวา 4">
            <a:hlinkClick r:id="rId2" action="ppaction://hlinksldjump"/>
          </p:cNvPr>
          <p:cNvSpPr/>
          <p:nvPr/>
        </p:nvSpPr>
        <p:spPr>
          <a:xfrm>
            <a:off x="974171" y="5261377"/>
            <a:ext cx="1255923" cy="815249"/>
          </a:xfrm>
          <a:prstGeom prst="rightArrow">
            <a:avLst>
              <a:gd name="adj1" fmla="val 50000"/>
              <a:gd name="adj2" fmla="val 37838"/>
            </a:avLst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cs typeface="+mj-cs"/>
              </a:rPr>
              <a:t>วัตถุดิบ</a:t>
            </a:r>
          </a:p>
        </p:txBody>
      </p:sp>
      <p:sp>
        <p:nvSpPr>
          <p:cNvPr id="6" name="แผนผังลําดับงาน: กระบวนการ 5"/>
          <p:cNvSpPr/>
          <p:nvPr/>
        </p:nvSpPr>
        <p:spPr>
          <a:xfrm>
            <a:off x="800342" y="422131"/>
            <a:ext cx="4662612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5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itchFamily="34" charset="-34"/>
                <a:cs typeface="+mj-cs"/>
              </a:rPr>
              <a:t>วัตถุดิบ</a:t>
            </a:r>
            <a:r>
              <a:rPr lang="en-US" sz="3500" b="1" dirty="0">
                <a:solidFill>
                  <a:srgbClr val="660033"/>
                </a:solidFill>
                <a:latin typeface="TH SarabunPSK" pitchFamily="34" charset="-34"/>
                <a:cs typeface="+mj-cs"/>
              </a:rPr>
              <a:t> </a:t>
            </a:r>
            <a:r>
              <a:rPr lang="th-TH" sz="3500" b="1" dirty="0">
                <a:solidFill>
                  <a:srgbClr val="0000CC"/>
                </a:solidFill>
                <a:latin typeface="TH SarabunPSK" pitchFamily="34" charset="-34"/>
                <a:cs typeface="+mj-cs"/>
              </a:rPr>
              <a:t>หลนเนื้อปู ปลาดุกฟู</a:t>
            </a:r>
          </a:p>
        </p:txBody>
      </p:sp>
      <p:pic>
        <p:nvPicPr>
          <p:cNvPr id="2" name="รูปภาพ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039"/>
          <a:stretch/>
        </p:blipFill>
        <p:spPr>
          <a:xfrm>
            <a:off x="4094862" y="1528498"/>
            <a:ext cx="4013074" cy="454812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1253071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00342" y="1266940"/>
            <a:ext cx="10602115" cy="4990641"/>
          </a:xfrm>
          <a:prstGeom prst="roundRect">
            <a:avLst>
              <a:gd name="adj" fmla="val 3200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800" b="1" dirty="0">
                <a:solidFill>
                  <a:schemeClr val="bg1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ใบมะกรูด</a:t>
            </a:r>
          </a:p>
        </p:txBody>
      </p:sp>
      <p:sp>
        <p:nvSpPr>
          <p:cNvPr id="5" name="ลูกศรขวา 4">
            <a:hlinkClick r:id="rId2" action="ppaction://hlinksldjump"/>
          </p:cNvPr>
          <p:cNvSpPr/>
          <p:nvPr/>
        </p:nvSpPr>
        <p:spPr>
          <a:xfrm>
            <a:off x="974171" y="5261377"/>
            <a:ext cx="1255923" cy="815249"/>
          </a:xfrm>
          <a:prstGeom prst="rightArrow">
            <a:avLst>
              <a:gd name="adj1" fmla="val 50000"/>
              <a:gd name="adj2" fmla="val 37838"/>
            </a:avLst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cs typeface="+mj-cs"/>
              </a:rPr>
              <a:t>วัตถุดิบ</a:t>
            </a:r>
          </a:p>
        </p:txBody>
      </p:sp>
      <p:sp>
        <p:nvSpPr>
          <p:cNvPr id="6" name="แผนผังลําดับงาน: กระบวนการ 5"/>
          <p:cNvSpPr/>
          <p:nvPr/>
        </p:nvSpPr>
        <p:spPr>
          <a:xfrm>
            <a:off x="800342" y="422131"/>
            <a:ext cx="4662612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5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itchFamily="34" charset="-34"/>
                <a:cs typeface="+mj-cs"/>
              </a:rPr>
              <a:t>วัตถุดิบ</a:t>
            </a:r>
            <a:r>
              <a:rPr lang="en-US" sz="3500" b="1" dirty="0">
                <a:solidFill>
                  <a:srgbClr val="660033"/>
                </a:solidFill>
                <a:latin typeface="TH SarabunPSK" pitchFamily="34" charset="-34"/>
                <a:cs typeface="+mj-cs"/>
              </a:rPr>
              <a:t> </a:t>
            </a:r>
            <a:r>
              <a:rPr lang="th-TH" sz="3500" b="1" dirty="0">
                <a:solidFill>
                  <a:srgbClr val="0000CC"/>
                </a:solidFill>
                <a:latin typeface="TH SarabunPSK" pitchFamily="34" charset="-34"/>
                <a:cs typeface="+mj-cs"/>
              </a:rPr>
              <a:t>หลนเนื้อปู ปลาดุกฟู</a:t>
            </a:r>
          </a:p>
        </p:txBody>
      </p:sp>
      <p:pic>
        <p:nvPicPr>
          <p:cNvPr id="3" name="รูปภาพ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489"/>
          <a:stretch/>
        </p:blipFill>
        <p:spPr>
          <a:xfrm>
            <a:off x="4222453" y="1593940"/>
            <a:ext cx="3757892" cy="433664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1253071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00342" y="1266940"/>
            <a:ext cx="10602115" cy="4990641"/>
          </a:xfrm>
          <a:prstGeom prst="roundRect">
            <a:avLst>
              <a:gd name="adj" fmla="val 3200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800" b="1" dirty="0">
                <a:solidFill>
                  <a:schemeClr val="bg1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ดอกเกลือ</a:t>
            </a:r>
          </a:p>
        </p:txBody>
      </p:sp>
      <p:sp>
        <p:nvSpPr>
          <p:cNvPr id="5" name="ลูกศรขวา 4">
            <a:hlinkClick r:id="rId2" action="ppaction://hlinksldjump"/>
          </p:cNvPr>
          <p:cNvSpPr/>
          <p:nvPr/>
        </p:nvSpPr>
        <p:spPr>
          <a:xfrm>
            <a:off x="974171" y="5261377"/>
            <a:ext cx="1255923" cy="815249"/>
          </a:xfrm>
          <a:prstGeom prst="rightArrow">
            <a:avLst>
              <a:gd name="adj1" fmla="val 50000"/>
              <a:gd name="adj2" fmla="val 37838"/>
            </a:avLst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cs typeface="+mj-cs"/>
              </a:rPr>
              <a:t>วัตถุดิบ</a:t>
            </a:r>
          </a:p>
        </p:txBody>
      </p:sp>
      <p:sp>
        <p:nvSpPr>
          <p:cNvPr id="6" name="แผนผังลําดับงาน: กระบวนการ 5"/>
          <p:cNvSpPr/>
          <p:nvPr/>
        </p:nvSpPr>
        <p:spPr>
          <a:xfrm>
            <a:off x="800342" y="422131"/>
            <a:ext cx="4662612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5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itchFamily="34" charset="-34"/>
                <a:cs typeface="+mj-cs"/>
              </a:rPr>
              <a:t>วัตถุดิบ</a:t>
            </a:r>
            <a:r>
              <a:rPr lang="en-US" sz="3500" b="1" dirty="0">
                <a:solidFill>
                  <a:srgbClr val="660033"/>
                </a:solidFill>
                <a:latin typeface="TH SarabunPSK" pitchFamily="34" charset="-34"/>
                <a:cs typeface="+mj-cs"/>
              </a:rPr>
              <a:t> </a:t>
            </a:r>
            <a:r>
              <a:rPr lang="th-TH" sz="3500" b="1" dirty="0">
                <a:solidFill>
                  <a:srgbClr val="0000CC"/>
                </a:solidFill>
                <a:latin typeface="TH SarabunPSK" pitchFamily="34" charset="-34"/>
                <a:cs typeface="+mj-cs"/>
              </a:rPr>
              <a:t>หลนเนื้อปู ปลาดุกฟู</a:t>
            </a:r>
          </a:p>
        </p:txBody>
      </p:sp>
      <p:pic>
        <p:nvPicPr>
          <p:cNvPr id="2" name="รูปภาพ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62314" y="1285832"/>
            <a:ext cx="3929063" cy="497174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1253071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00342" y="1266940"/>
            <a:ext cx="10602115" cy="4990641"/>
          </a:xfrm>
          <a:prstGeom prst="roundRect">
            <a:avLst>
              <a:gd name="adj" fmla="val 3200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800" b="1" dirty="0">
                <a:solidFill>
                  <a:schemeClr val="bg1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น้ำมะขามเปียก</a:t>
            </a:r>
          </a:p>
        </p:txBody>
      </p:sp>
      <p:sp>
        <p:nvSpPr>
          <p:cNvPr id="5" name="ลูกศรขวา 4">
            <a:hlinkClick r:id="rId2" action="ppaction://hlinksldjump"/>
          </p:cNvPr>
          <p:cNvSpPr/>
          <p:nvPr/>
        </p:nvSpPr>
        <p:spPr>
          <a:xfrm>
            <a:off x="974171" y="5261377"/>
            <a:ext cx="1255923" cy="815249"/>
          </a:xfrm>
          <a:prstGeom prst="rightArrow">
            <a:avLst>
              <a:gd name="adj1" fmla="val 50000"/>
              <a:gd name="adj2" fmla="val 37838"/>
            </a:avLst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cs typeface="+mj-cs"/>
              </a:rPr>
              <a:t>วัตถุดิบ</a:t>
            </a:r>
          </a:p>
        </p:txBody>
      </p:sp>
      <p:sp>
        <p:nvSpPr>
          <p:cNvPr id="6" name="แผนผังลําดับงาน: กระบวนการ 5"/>
          <p:cNvSpPr/>
          <p:nvPr/>
        </p:nvSpPr>
        <p:spPr>
          <a:xfrm>
            <a:off x="800342" y="422131"/>
            <a:ext cx="4662612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5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itchFamily="34" charset="-34"/>
                <a:cs typeface="+mj-cs"/>
              </a:rPr>
              <a:t>วัตถุดิบ</a:t>
            </a:r>
            <a:r>
              <a:rPr lang="en-US" sz="3500" b="1" dirty="0">
                <a:solidFill>
                  <a:srgbClr val="660033"/>
                </a:solidFill>
                <a:latin typeface="TH SarabunPSK" pitchFamily="34" charset="-34"/>
                <a:cs typeface="+mj-cs"/>
              </a:rPr>
              <a:t> </a:t>
            </a:r>
            <a:r>
              <a:rPr lang="th-TH" sz="3500" b="1" dirty="0">
                <a:solidFill>
                  <a:srgbClr val="0000CC"/>
                </a:solidFill>
                <a:latin typeface="TH SarabunPSK" pitchFamily="34" charset="-34"/>
                <a:cs typeface="+mj-cs"/>
              </a:rPr>
              <a:t>หลนเนื้อปู ปลาดุกฟู</a:t>
            </a:r>
          </a:p>
        </p:txBody>
      </p:sp>
      <p:pic>
        <p:nvPicPr>
          <p:cNvPr id="7" name="รูปภาพ 6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419" t="4031" r="15496" b="10852"/>
          <a:stretch/>
        </p:blipFill>
        <p:spPr>
          <a:xfrm>
            <a:off x="3540641" y="1685379"/>
            <a:ext cx="4751186" cy="439124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1253071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00342" y="1266940"/>
            <a:ext cx="10602115" cy="4990641"/>
          </a:xfrm>
          <a:prstGeom prst="roundRect">
            <a:avLst>
              <a:gd name="adj" fmla="val 3200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800" b="1" dirty="0">
                <a:solidFill>
                  <a:schemeClr val="bg1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น้ำตาลมะพร้าว</a:t>
            </a:r>
          </a:p>
        </p:txBody>
      </p:sp>
      <p:sp>
        <p:nvSpPr>
          <p:cNvPr id="5" name="ลูกศรขวา 4">
            <a:hlinkClick r:id="rId2" action="ppaction://hlinksldjump"/>
          </p:cNvPr>
          <p:cNvSpPr/>
          <p:nvPr/>
        </p:nvSpPr>
        <p:spPr>
          <a:xfrm>
            <a:off x="974171" y="5261377"/>
            <a:ext cx="1255923" cy="815249"/>
          </a:xfrm>
          <a:prstGeom prst="rightArrow">
            <a:avLst>
              <a:gd name="adj1" fmla="val 50000"/>
              <a:gd name="adj2" fmla="val 37838"/>
            </a:avLst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cs typeface="+mj-cs"/>
              </a:rPr>
              <a:t>วัตถุดิบ</a:t>
            </a:r>
          </a:p>
        </p:txBody>
      </p:sp>
      <p:sp>
        <p:nvSpPr>
          <p:cNvPr id="6" name="แผนผังลําดับงาน: กระบวนการ 5"/>
          <p:cNvSpPr/>
          <p:nvPr/>
        </p:nvSpPr>
        <p:spPr>
          <a:xfrm>
            <a:off x="800342" y="422131"/>
            <a:ext cx="4662612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5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itchFamily="34" charset="-34"/>
                <a:cs typeface="+mj-cs"/>
              </a:rPr>
              <a:t>วัตถุดิบ</a:t>
            </a:r>
            <a:r>
              <a:rPr lang="en-US" sz="3500" b="1" dirty="0">
                <a:solidFill>
                  <a:srgbClr val="660033"/>
                </a:solidFill>
                <a:latin typeface="TH SarabunPSK" pitchFamily="34" charset="-34"/>
                <a:cs typeface="+mj-cs"/>
              </a:rPr>
              <a:t> </a:t>
            </a:r>
            <a:r>
              <a:rPr lang="th-TH" sz="3500" b="1" dirty="0">
                <a:solidFill>
                  <a:srgbClr val="0000CC"/>
                </a:solidFill>
                <a:latin typeface="TH SarabunPSK" pitchFamily="34" charset="-34"/>
                <a:cs typeface="+mj-cs"/>
              </a:rPr>
              <a:t>หลนเนื้อปู ปลาดุกฟู</a:t>
            </a:r>
          </a:p>
        </p:txBody>
      </p:sp>
      <p:pic>
        <p:nvPicPr>
          <p:cNvPr id="2" name="รูปภาพ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15294" y="1459192"/>
            <a:ext cx="3772210" cy="460613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1253071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00342" y="1266940"/>
            <a:ext cx="10602115" cy="4990641"/>
          </a:xfrm>
          <a:prstGeom prst="roundRect">
            <a:avLst>
              <a:gd name="adj" fmla="val 3200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800" b="1" dirty="0">
                <a:solidFill>
                  <a:schemeClr val="bg1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รากผักชี</a:t>
            </a:r>
          </a:p>
        </p:txBody>
      </p:sp>
      <p:sp>
        <p:nvSpPr>
          <p:cNvPr id="5" name="ลูกศรขวา 4">
            <a:hlinkClick r:id="rId2" action="ppaction://hlinksldjump"/>
          </p:cNvPr>
          <p:cNvSpPr/>
          <p:nvPr/>
        </p:nvSpPr>
        <p:spPr>
          <a:xfrm>
            <a:off x="974171" y="5261377"/>
            <a:ext cx="1255923" cy="815249"/>
          </a:xfrm>
          <a:prstGeom prst="rightArrow">
            <a:avLst>
              <a:gd name="adj1" fmla="val 50000"/>
              <a:gd name="adj2" fmla="val 37838"/>
            </a:avLst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cs typeface="+mj-cs"/>
              </a:rPr>
              <a:t>วัตถุดิบ</a:t>
            </a:r>
          </a:p>
        </p:txBody>
      </p:sp>
      <p:sp>
        <p:nvSpPr>
          <p:cNvPr id="6" name="แผนผังลําดับงาน: กระบวนการ 5"/>
          <p:cNvSpPr/>
          <p:nvPr/>
        </p:nvSpPr>
        <p:spPr>
          <a:xfrm>
            <a:off x="800342" y="422131"/>
            <a:ext cx="4662612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5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itchFamily="34" charset="-34"/>
                <a:cs typeface="+mj-cs"/>
              </a:rPr>
              <a:t>วัตถุดิบ</a:t>
            </a:r>
            <a:r>
              <a:rPr lang="en-US" sz="3500" b="1" dirty="0">
                <a:solidFill>
                  <a:srgbClr val="660033"/>
                </a:solidFill>
                <a:latin typeface="TH SarabunPSK" pitchFamily="34" charset="-34"/>
                <a:cs typeface="+mj-cs"/>
              </a:rPr>
              <a:t> </a:t>
            </a:r>
            <a:r>
              <a:rPr lang="th-TH" sz="3500" b="1" dirty="0">
                <a:solidFill>
                  <a:srgbClr val="0000CC"/>
                </a:solidFill>
                <a:latin typeface="TH SarabunPSK" pitchFamily="34" charset="-34"/>
                <a:cs typeface="+mj-cs"/>
              </a:rPr>
              <a:t>หลนเนื้อปู ปลาดุกฟู</a:t>
            </a:r>
          </a:p>
        </p:txBody>
      </p:sp>
      <p:pic>
        <p:nvPicPr>
          <p:cNvPr id="2" name="รูปภาพ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503" b="2016"/>
          <a:stretch/>
        </p:blipFill>
        <p:spPr>
          <a:xfrm>
            <a:off x="4057038" y="1595536"/>
            <a:ext cx="3938646" cy="433344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1253071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00342" y="1266940"/>
            <a:ext cx="10602115" cy="4990641"/>
          </a:xfrm>
          <a:prstGeom prst="roundRect">
            <a:avLst>
              <a:gd name="adj" fmla="val 3200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800" b="1" dirty="0">
                <a:solidFill>
                  <a:schemeClr val="bg1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ตะไคร้</a:t>
            </a:r>
          </a:p>
        </p:txBody>
      </p:sp>
      <p:sp>
        <p:nvSpPr>
          <p:cNvPr id="5" name="ลูกศรขวา 4">
            <a:hlinkClick r:id="rId2" action="ppaction://hlinksldjump"/>
          </p:cNvPr>
          <p:cNvSpPr/>
          <p:nvPr/>
        </p:nvSpPr>
        <p:spPr>
          <a:xfrm>
            <a:off x="974171" y="5261377"/>
            <a:ext cx="1255923" cy="815249"/>
          </a:xfrm>
          <a:prstGeom prst="rightArrow">
            <a:avLst>
              <a:gd name="adj1" fmla="val 50000"/>
              <a:gd name="adj2" fmla="val 37838"/>
            </a:avLst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cs typeface="+mj-cs"/>
              </a:rPr>
              <a:t>วัตถุดิบ</a:t>
            </a:r>
          </a:p>
        </p:txBody>
      </p:sp>
      <p:sp>
        <p:nvSpPr>
          <p:cNvPr id="6" name="แผนผังลําดับงาน: กระบวนการ 5"/>
          <p:cNvSpPr/>
          <p:nvPr/>
        </p:nvSpPr>
        <p:spPr>
          <a:xfrm>
            <a:off x="800342" y="422131"/>
            <a:ext cx="4662612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5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itchFamily="34" charset="-34"/>
                <a:cs typeface="+mj-cs"/>
              </a:rPr>
              <a:t>วัตถุดิบ</a:t>
            </a:r>
            <a:r>
              <a:rPr lang="en-US" sz="3500" b="1" dirty="0">
                <a:solidFill>
                  <a:srgbClr val="660033"/>
                </a:solidFill>
                <a:latin typeface="TH SarabunPSK" pitchFamily="34" charset="-34"/>
                <a:cs typeface="+mj-cs"/>
              </a:rPr>
              <a:t> </a:t>
            </a:r>
            <a:r>
              <a:rPr lang="th-TH" sz="3500" b="1" dirty="0">
                <a:solidFill>
                  <a:srgbClr val="0000CC"/>
                </a:solidFill>
                <a:latin typeface="TH SarabunPSK" pitchFamily="34" charset="-34"/>
                <a:cs typeface="+mj-cs"/>
              </a:rPr>
              <a:t>หลนเนื้อปู ปลาดุกฟู</a:t>
            </a:r>
          </a:p>
        </p:txBody>
      </p:sp>
      <p:pic>
        <p:nvPicPr>
          <p:cNvPr id="8" name="รูปภาพ 7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373" b="8992"/>
          <a:stretch/>
        </p:blipFill>
        <p:spPr>
          <a:xfrm>
            <a:off x="4120833" y="1564377"/>
            <a:ext cx="4257623" cy="469320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406064674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00342" y="1266940"/>
            <a:ext cx="10602115" cy="4990641"/>
          </a:xfrm>
          <a:prstGeom prst="roundRect">
            <a:avLst>
              <a:gd name="adj" fmla="val 3200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800" b="1" dirty="0">
                <a:solidFill>
                  <a:schemeClr val="bg1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ไหลบัว</a:t>
            </a:r>
          </a:p>
        </p:txBody>
      </p:sp>
      <p:sp>
        <p:nvSpPr>
          <p:cNvPr id="5" name="ลูกศรขวา 4">
            <a:hlinkClick r:id="rId2" action="ppaction://hlinksldjump"/>
          </p:cNvPr>
          <p:cNvSpPr/>
          <p:nvPr/>
        </p:nvSpPr>
        <p:spPr>
          <a:xfrm>
            <a:off x="974171" y="5261377"/>
            <a:ext cx="1255923" cy="815249"/>
          </a:xfrm>
          <a:prstGeom prst="rightArrow">
            <a:avLst>
              <a:gd name="adj1" fmla="val 50000"/>
              <a:gd name="adj2" fmla="val 37838"/>
            </a:avLst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cs typeface="+mj-cs"/>
              </a:rPr>
              <a:t>วัตถุดิบ</a:t>
            </a:r>
          </a:p>
        </p:txBody>
      </p:sp>
      <p:sp>
        <p:nvSpPr>
          <p:cNvPr id="6" name="แผนผังลําดับงาน: กระบวนการ 5"/>
          <p:cNvSpPr/>
          <p:nvPr/>
        </p:nvSpPr>
        <p:spPr>
          <a:xfrm>
            <a:off x="800342" y="422131"/>
            <a:ext cx="4662612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5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itchFamily="34" charset="-34"/>
                <a:cs typeface="+mj-cs"/>
              </a:rPr>
              <a:t>วัตถุดิบ</a:t>
            </a:r>
            <a:r>
              <a:rPr lang="en-US" sz="3500" b="1" dirty="0">
                <a:solidFill>
                  <a:srgbClr val="660033"/>
                </a:solidFill>
                <a:latin typeface="TH SarabunPSK" pitchFamily="34" charset="-34"/>
                <a:cs typeface="+mj-cs"/>
              </a:rPr>
              <a:t> </a:t>
            </a:r>
            <a:r>
              <a:rPr lang="th-TH" sz="3500" b="1" dirty="0">
                <a:solidFill>
                  <a:srgbClr val="0000CC"/>
                </a:solidFill>
                <a:latin typeface="TH SarabunPSK" pitchFamily="34" charset="-34"/>
                <a:cs typeface="+mj-cs"/>
              </a:rPr>
              <a:t>หลนเนื้อปู ปลาดุกฟู</a:t>
            </a:r>
          </a:p>
        </p:txBody>
      </p:sp>
      <p:pic>
        <p:nvPicPr>
          <p:cNvPr id="7" name="รูปภาพ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09074" y="1519029"/>
            <a:ext cx="5984649" cy="448646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27562759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00342" y="1266940"/>
            <a:ext cx="10602115" cy="4990641"/>
          </a:xfrm>
          <a:prstGeom prst="roundRect">
            <a:avLst>
              <a:gd name="adj" fmla="val 3200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800" b="1" dirty="0">
                <a:solidFill>
                  <a:schemeClr val="bg1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มะเขือเสวย</a:t>
            </a:r>
          </a:p>
        </p:txBody>
      </p:sp>
      <p:sp>
        <p:nvSpPr>
          <p:cNvPr id="5" name="ลูกศรขวา 4">
            <a:hlinkClick r:id="rId2" action="ppaction://hlinksldjump"/>
          </p:cNvPr>
          <p:cNvSpPr/>
          <p:nvPr/>
        </p:nvSpPr>
        <p:spPr>
          <a:xfrm>
            <a:off x="974171" y="5261377"/>
            <a:ext cx="1255923" cy="815249"/>
          </a:xfrm>
          <a:prstGeom prst="rightArrow">
            <a:avLst>
              <a:gd name="adj1" fmla="val 50000"/>
              <a:gd name="adj2" fmla="val 37838"/>
            </a:avLst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cs typeface="+mj-cs"/>
              </a:rPr>
              <a:t>วัตถุดิบ</a:t>
            </a:r>
          </a:p>
        </p:txBody>
      </p:sp>
      <p:sp>
        <p:nvSpPr>
          <p:cNvPr id="6" name="แผนผังลําดับงาน: กระบวนการ 5"/>
          <p:cNvSpPr/>
          <p:nvPr/>
        </p:nvSpPr>
        <p:spPr>
          <a:xfrm>
            <a:off x="800342" y="422131"/>
            <a:ext cx="4662612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5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itchFamily="34" charset="-34"/>
                <a:cs typeface="+mj-cs"/>
              </a:rPr>
              <a:t>วัตถุดิบ</a:t>
            </a:r>
            <a:r>
              <a:rPr lang="en-US" sz="3500" b="1" dirty="0">
                <a:solidFill>
                  <a:srgbClr val="660033"/>
                </a:solidFill>
                <a:latin typeface="TH SarabunPSK" pitchFamily="34" charset="-34"/>
                <a:cs typeface="+mj-cs"/>
              </a:rPr>
              <a:t> </a:t>
            </a:r>
            <a:r>
              <a:rPr lang="th-TH" sz="3500" b="1" dirty="0">
                <a:solidFill>
                  <a:srgbClr val="0000CC"/>
                </a:solidFill>
                <a:latin typeface="TH SarabunPSK" pitchFamily="34" charset="-34"/>
                <a:cs typeface="+mj-cs"/>
              </a:rPr>
              <a:t>หลนเนื้อปู ปลาดุกฟู</a:t>
            </a:r>
          </a:p>
        </p:txBody>
      </p:sp>
      <p:pic>
        <p:nvPicPr>
          <p:cNvPr id="2" name="รูปภาพ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49471" y="1449421"/>
            <a:ext cx="3599646" cy="462720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80374063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00342" y="1266940"/>
            <a:ext cx="10602115" cy="4990641"/>
          </a:xfrm>
          <a:prstGeom prst="roundRect">
            <a:avLst>
              <a:gd name="adj" fmla="val 3200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800" b="1" dirty="0">
                <a:solidFill>
                  <a:schemeClr val="bg1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มะเขือพญา</a:t>
            </a:r>
          </a:p>
        </p:txBody>
      </p:sp>
      <p:sp>
        <p:nvSpPr>
          <p:cNvPr id="5" name="ลูกศรขวา 4">
            <a:hlinkClick r:id="rId2" action="ppaction://hlinksldjump"/>
          </p:cNvPr>
          <p:cNvSpPr/>
          <p:nvPr/>
        </p:nvSpPr>
        <p:spPr>
          <a:xfrm>
            <a:off x="974171" y="5261377"/>
            <a:ext cx="1255923" cy="815249"/>
          </a:xfrm>
          <a:prstGeom prst="rightArrow">
            <a:avLst>
              <a:gd name="adj1" fmla="val 50000"/>
              <a:gd name="adj2" fmla="val 37838"/>
            </a:avLst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cs typeface="+mj-cs"/>
              </a:rPr>
              <a:t>วัตถุดิบ</a:t>
            </a:r>
          </a:p>
        </p:txBody>
      </p:sp>
      <p:sp>
        <p:nvSpPr>
          <p:cNvPr id="6" name="แผนผังลําดับงาน: กระบวนการ 5"/>
          <p:cNvSpPr/>
          <p:nvPr/>
        </p:nvSpPr>
        <p:spPr>
          <a:xfrm>
            <a:off x="800342" y="422131"/>
            <a:ext cx="4662612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5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itchFamily="34" charset="-34"/>
                <a:cs typeface="+mj-cs"/>
              </a:rPr>
              <a:t>วัตถุดิบ</a:t>
            </a:r>
            <a:r>
              <a:rPr lang="en-US" sz="3500" b="1" dirty="0">
                <a:solidFill>
                  <a:srgbClr val="660033"/>
                </a:solidFill>
                <a:latin typeface="TH SarabunPSK" pitchFamily="34" charset="-34"/>
                <a:cs typeface="+mj-cs"/>
              </a:rPr>
              <a:t> </a:t>
            </a:r>
            <a:r>
              <a:rPr lang="th-TH" sz="3500" b="1" dirty="0">
                <a:solidFill>
                  <a:srgbClr val="0000CC"/>
                </a:solidFill>
                <a:latin typeface="TH SarabunPSK" pitchFamily="34" charset="-34"/>
                <a:cs typeface="+mj-cs"/>
              </a:rPr>
              <a:t>หลนเนื้อปู ปลาดุกฟู</a:t>
            </a:r>
          </a:p>
        </p:txBody>
      </p:sp>
      <p:pic>
        <p:nvPicPr>
          <p:cNvPr id="2" name="รูปภาพ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41337" y="1349742"/>
            <a:ext cx="3752540" cy="472688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80374063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00342" y="1266940"/>
            <a:ext cx="10602115" cy="4990641"/>
          </a:xfrm>
          <a:prstGeom prst="roundRect">
            <a:avLst>
              <a:gd name="adj" fmla="val 3200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800" b="1" dirty="0">
                <a:solidFill>
                  <a:schemeClr val="bg1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มะเขือเปราะสีม่วง</a:t>
            </a:r>
          </a:p>
        </p:txBody>
      </p:sp>
      <p:sp>
        <p:nvSpPr>
          <p:cNvPr id="5" name="ลูกศรขวา 4">
            <a:hlinkClick r:id="rId2" action="ppaction://hlinksldjump"/>
          </p:cNvPr>
          <p:cNvSpPr/>
          <p:nvPr/>
        </p:nvSpPr>
        <p:spPr>
          <a:xfrm>
            <a:off x="974171" y="5261377"/>
            <a:ext cx="1255923" cy="815249"/>
          </a:xfrm>
          <a:prstGeom prst="rightArrow">
            <a:avLst>
              <a:gd name="adj1" fmla="val 50000"/>
              <a:gd name="adj2" fmla="val 37838"/>
            </a:avLst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cs typeface="+mj-cs"/>
              </a:rPr>
              <a:t>วัตถุดิบ</a:t>
            </a:r>
          </a:p>
        </p:txBody>
      </p:sp>
      <p:sp>
        <p:nvSpPr>
          <p:cNvPr id="6" name="แผนผังลําดับงาน: กระบวนการ 5"/>
          <p:cNvSpPr/>
          <p:nvPr/>
        </p:nvSpPr>
        <p:spPr>
          <a:xfrm>
            <a:off x="800342" y="422131"/>
            <a:ext cx="4662612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5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itchFamily="34" charset="-34"/>
                <a:cs typeface="+mj-cs"/>
              </a:rPr>
              <a:t>วัตถุดิบ</a:t>
            </a:r>
            <a:r>
              <a:rPr lang="en-US" sz="3500" b="1" dirty="0">
                <a:solidFill>
                  <a:srgbClr val="660033"/>
                </a:solidFill>
                <a:latin typeface="TH SarabunPSK" pitchFamily="34" charset="-34"/>
                <a:cs typeface="+mj-cs"/>
              </a:rPr>
              <a:t> </a:t>
            </a:r>
            <a:r>
              <a:rPr lang="th-TH" sz="3500" b="1" dirty="0">
                <a:solidFill>
                  <a:srgbClr val="0000CC"/>
                </a:solidFill>
                <a:latin typeface="TH SarabunPSK" pitchFamily="34" charset="-34"/>
                <a:cs typeface="+mj-cs"/>
              </a:rPr>
              <a:t>หลนเนื้อปู ปลาดุกฟู</a:t>
            </a:r>
          </a:p>
        </p:txBody>
      </p:sp>
      <p:pic>
        <p:nvPicPr>
          <p:cNvPr id="2" name="รูปภาพ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16237" y="1406161"/>
            <a:ext cx="4085773" cy="485142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80374063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00342" y="1266940"/>
            <a:ext cx="10602115" cy="4990641"/>
          </a:xfrm>
          <a:prstGeom prst="roundRect">
            <a:avLst>
              <a:gd name="adj" fmla="val 3200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800" b="1" dirty="0">
                <a:solidFill>
                  <a:schemeClr val="bg1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พริกขี้หนูสดไม่เด็ดขั้ว</a:t>
            </a:r>
          </a:p>
        </p:txBody>
      </p:sp>
      <p:sp>
        <p:nvSpPr>
          <p:cNvPr id="5" name="ลูกศรขวา 4">
            <a:hlinkClick r:id="rId2" action="ppaction://hlinksldjump"/>
          </p:cNvPr>
          <p:cNvSpPr/>
          <p:nvPr/>
        </p:nvSpPr>
        <p:spPr>
          <a:xfrm>
            <a:off x="974171" y="5261377"/>
            <a:ext cx="1255923" cy="815249"/>
          </a:xfrm>
          <a:prstGeom prst="rightArrow">
            <a:avLst>
              <a:gd name="adj1" fmla="val 50000"/>
              <a:gd name="adj2" fmla="val 37838"/>
            </a:avLst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cs typeface="+mj-cs"/>
              </a:rPr>
              <a:t>วัตถุดิบ</a:t>
            </a:r>
          </a:p>
        </p:txBody>
      </p:sp>
      <p:sp>
        <p:nvSpPr>
          <p:cNvPr id="6" name="แผนผังลําดับงาน: กระบวนการ 5"/>
          <p:cNvSpPr/>
          <p:nvPr/>
        </p:nvSpPr>
        <p:spPr>
          <a:xfrm>
            <a:off x="800342" y="422131"/>
            <a:ext cx="4662612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5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itchFamily="34" charset="-34"/>
                <a:cs typeface="+mj-cs"/>
              </a:rPr>
              <a:t>วัตถุดิบ</a:t>
            </a:r>
            <a:r>
              <a:rPr lang="en-US" sz="3500" b="1" dirty="0">
                <a:solidFill>
                  <a:srgbClr val="660033"/>
                </a:solidFill>
                <a:latin typeface="TH SarabunPSK" pitchFamily="34" charset="-34"/>
                <a:cs typeface="+mj-cs"/>
              </a:rPr>
              <a:t> </a:t>
            </a:r>
            <a:r>
              <a:rPr lang="th-TH" sz="3500" b="1" dirty="0">
                <a:solidFill>
                  <a:srgbClr val="0000CC"/>
                </a:solidFill>
                <a:latin typeface="TH SarabunPSK" pitchFamily="34" charset="-34"/>
                <a:cs typeface="+mj-cs"/>
              </a:rPr>
              <a:t>หลนเนื้อปู ปลาดุกฟู</a:t>
            </a:r>
          </a:p>
        </p:txBody>
      </p:sp>
      <p:pic>
        <p:nvPicPr>
          <p:cNvPr id="2" name="รูปภาพ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464" r="16543" b="4341"/>
          <a:stretch/>
        </p:blipFill>
        <p:spPr>
          <a:xfrm>
            <a:off x="3772868" y="1441254"/>
            <a:ext cx="4657061" cy="464201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80374063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00342" y="1266940"/>
            <a:ext cx="10602115" cy="4990641"/>
          </a:xfrm>
          <a:prstGeom prst="roundRect">
            <a:avLst>
              <a:gd name="adj" fmla="val 3200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800" b="1" dirty="0">
                <a:solidFill>
                  <a:schemeClr val="bg1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ขมิ้นขาวสด</a:t>
            </a:r>
          </a:p>
        </p:txBody>
      </p:sp>
      <p:sp>
        <p:nvSpPr>
          <p:cNvPr id="5" name="ลูกศรขวา 4">
            <a:hlinkClick r:id="rId2" action="ppaction://hlinksldjump"/>
          </p:cNvPr>
          <p:cNvSpPr/>
          <p:nvPr/>
        </p:nvSpPr>
        <p:spPr>
          <a:xfrm>
            <a:off x="974171" y="5261377"/>
            <a:ext cx="1255923" cy="815249"/>
          </a:xfrm>
          <a:prstGeom prst="rightArrow">
            <a:avLst>
              <a:gd name="adj1" fmla="val 50000"/>
              <a:gd name="adj2" fmla="val 37838"/>
            </a:avLst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cs typeface="+mj-cs"/>
              </a:rPr>
              <a:t>วัตถุดิบ</a:t>
            </a:r>
          </a:p>
        </p:txBody>
      </p:sp>
      <p:sp>
        <p:nvSpPr>
          <p:cNvPr id="6" name="แผนผังลําดับงาน: กระบวนการ 5"/>
          <p:cNvSpPr/>
          <p:nvPr/>
        </p:nvSpPr>
        <p:spPr>
          <a:xfrm>
            <a:off x="800342" y="422131"/>
            <a:ext cx="4662612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5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itchFamily="34" charset="-34"/>
                <a:cs typeface="+mj-cs"/>
              </a:rPr>
              <a:t>วัตถุดิบ</a:t>
            </a:r>
            <a:r>
              <a:rPr lang="en-US" sz="3500" b="1" dirty="0">
                <a:solidFill>
                  <a:srgbClr val="660033"/>
                </a:solidFill>
                <a:latin typeface="TH SarabunPSK" pitchFamily="34" charset="-34"/>
                <a:cs typeface="+mj-cs"/>
              </a:rPr>
              <a:t> </a:t>
            </a:r>
            <a:r>
              <a:rPr lang="th-TH" sz="3500" b="1" dirty="0">
                <a:solidFill>
                  <a:srgbClr val="0000CC"/>
                </a:solidFill>
                <a:latin typeface="TH SarabunPSK" pitchFamily="34" charset="-34"/>
                <a:cs typeface="+mj-cs"/>
              </a:rPr>
              <a:t>หลนเนื้อปู ปลาดุกฟู</a:t>
            </a:r>
          </a:p>
        </p:txBody>
      </p:sp>
      <p:pic>
        <p:nvPicPr>
          <p:cNvPr id="2" name="รูปภาพ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061" b="4342"/>
          <a:stretch/>
        </p:blipFill>
        <p:spPr>
          <a:xfrm>
            <a:off x="4216526" y="1486798"/>
            <a:ext cx="3928013" cy="458982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80374063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00342" y="1266940"/>
            <a:ext cx="10602115" cy="4990641"/>
          </a:xfrm>
          <a:prstGeom prst="roundRect">
            <a:avLst>
              <a:gd name="adj" fmla="val 3200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800" b="1" dirty="0">
                <a:solidFill>
                  <a:schemeClr val="bg1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⁃ </a:t>
            </a:r>
            <a:r>
              <a:rPr lang="th-TH" sz="2800" b="1" dirty="0" err="1">
                <a:solidFill>
                  <a:schemeClr val="bg1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ถั่วพลู</a:t>
            </a:r>
            <a:endParaRPr lang="th-TH" sz="2800" b="1" dirty="0">
              <a:solidFill>
                <a:schemeClr val="bg1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5" name="ลูกศรขวา 4">
            <a:hlinkClick r:id="rId2" action="ppaction://hlinksldjump"/>
          </p:cNvPr>
          <p:cNvSpPr/>
          <p:nvPr/>
        </p:nvSpPr>
        <p:spPr>
          <a:xfrm>
            <a:off x="974171" y="5261377"/>
            <a:ext cx="1255923" cy="815249"/>
          </a:xfrm>
          <a:prstGeom prst="rightArrow">
            <a:avLst>
              <a:gd name="adj1" fmla="val 50000"/>
              <a:gd name="adj2" fmla="val 37838"/>
            </a:avLst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cs typeface="+mj-cs"/>
              </a:rPr>
              <a:t>วัตถุดิบ</a:t>
            </a:r>
          </a:p>
        </p:txBody>
      </p:sp>
      <p:sp>
        <p:nvSpPr>
          <p:cNvPr id="6" name="แผนผังลําดับงาน: กระบวนการ 5"/>
          <p:cNvSpPr/>
          <p:nvPr/>
        </p:nvSpPr>
        <p:spPr>
          <a:xfrm>
            <a:off x="800342" y="422131"/>
            <a:ext cx="4662612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5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itchFamily="34" charset="-34"/>
                <a:cs typeface="+mj-cs"/>
              </a:rPr>
              <a:t>วัตถุดิบ</a:t>
            </a:r>
            <a:r>
              <a:rPr lang="en-US" sz="3500" b="1" dirty="0">
                <a:solidFill>
                  <a:srgbClr val="660033"/>
                </a:solidFill>
                <a:latin typeface="TH SarabunPSK" pitchFamily="34" charset="-34"/>
                <a:cs typeface="+mj-cs"/>
              </a:rPr>
              <a:t> </a:t>
            </a:r>
            <a:r>
              <a:rPr lang="th-TH" sz="3500" b="1" dirty="0">
                <a:solidFill>
                  <a:srgbClr val="0000CC"/>
                </a:solidFill>
                <a:latin typeface="TH SarabunPSK" pitchFamily="34" charset="-34"/>
                <a:cs typeface="+mj-cs"/>
              </a:rPr>
              <a:t>หลนเนื้อปู ปลาดุกฟู</a:t>
            </a:r>
          </a:p>
        </p:txBody>
      </p:sp>
      <p:pic>
        <p:nvPicPr>
          <p:cNvPr id="3" name="รูปภาพ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1628"/>
          <a:stretch/>
        </p:blipFill>
        <p:spPr>
          <a:xfrm>
            <a:off x="4142099" y="1461660"/>
            <a:ext cx="3811055" cy="449257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590844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00342" y="1266940"/>
            <a:ext cx="10602115" cy="4990641"/>
          </a:xfrm>
          <a:prstGeom prst="roundRect">
            <a:avLst>
              <a:gd name="adj" fmla="val 3200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800" b="1" dirty="0">
                <a:solidFill>
                  <a:schemeClr val="bg1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⁃ ผักกาดขาว</a:t>
            </a:r>
          </a:p>
        </p:txBody>
      </p:sp>
      <p:sp>
        <p:nvSpPr>
          <p:cNvPr id="5" name="ลูกศรขวา 4">
            <a:hlinkClick r:id="rId2" action="ppaction://hlinksldjump"/>
          </p:cNvPr>
          <p:cNvSpPr/>
          <p:nvPr/>
        </p:nvSpPr>
        <p:spPr>
          <a:xfrm>
            <a:off x="974171" y="5261377"/>
            <a:ext cx="1255923" cy="815249"/>
          </a:xfrm>
          <a:prstGeom prst="rightArrow">
            <a:avLst>
              <a:gd name="adj1" fmla="val 50000"/>
              <a:gd name="adj2" fmla="val 37838"/>
            </a:avLst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cs typeface="+mj-cs"/>
              </a:rPr>
              <a:t>วัตถุดิบ</a:t>
            </a:r>
          </a:p>
        </p:txBody>
      </p:sp>
      <p:sp>
        <p:nvSpPr>
          <p:cNvPr id="6" name="แผนผังลําดับงาน: กระบวนการ 5"/>
          <p:cNvSpPr/>
          <p:nvPr/>
        </p:nvSpPr>
        <p:spPr>
          <a:xfrm>
            <a:off x="800342" y="422131"/>
            <a:ext cx="4662612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5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itchFamily="34" charset="-34"/>
                <a:cs typeface="+mj-cs"/>
              </a:rPr>
              <a:t>วัตถุดิบ</a:t>
            </a:r>
            <a:r>
              <a:rPr lang="en-US" sz="3500" b="1" dirty="0">
                <a:solidFill>
                  <a:srgbClr val="660033"/>
                </a:solidFill>
                <a:latin typeface="TH SarabunPSK" pitchFamily="34" charset="-34"/>
                <a:cs typeface="+mj-cs"/>
              </a:rPr>
              <a:t> </a:t>
            </a:r>
            <a:r>
              <a:rPr lang="th-TH" sz="3500" b="1" dirty="0">
                <a:solidFill>
                  <a:srgbClr val="0000CC"/>
                </a:solidFill>
                <a:latin typeface="TH SarabunPSK" pitchFamily="34" charset="-34"/>
                <a:cs typeface="+mj-cs"/>
              </a:rPr>
              <a:t>หลนเนื้อปู ปลาดุกฟู</a:t>
            </a:r>
          </a:p>
        </p:txBody>
      </p:sp>
      <p:pic>
        <p:nvPicPr>
          <p:cNvPr id="2" name="รูปภาพ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450"/>
          <a:stretch/>
        </p:blipFill>
        <p:spPr>
          <a:xfrm>
            <a:off x="4216527" y="1572291"/>
            <a:ext cx="4140664" cy="450433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6207409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00342" y="1266940"/>
            <a:ext cx="10602115" cy="4990641"/>
          </a:xfrm>
          <a:prstGeom prst="roundRect">
            <a:avLst>
              <a:gd name="adj" fmla="val 3200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800" b="1" dirty="0">
                <a:solidFill>
                  <a:schemeClr val="bg1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ผักชีไทย</a:t>
            </a:r>
          </a:p>
        </p:txBody>
      </p:sp>
      <p:sp>
        <p:nvSpPr>
          <p:cNvPr id="5" name="ลูกศรขวา 4">
            <a:hlinkClick r:id="rId2" action="ppaction://hlinksldjump"/>
          </p:cNvPr>
          <p:cNvSpPr/>
          <p:nvPr/>
        </p:nvSpPr>
        <p:spPr>
          <a:xfrm>
            <a:off x="974171" y="5261377"/>
            <a:ext cx="1255923" cy="815249"/>
          </a:xfrm>
          <a:prstGeom prst="rightArrow">
            <a:avLst>
              <a:gd name="adj1" fmla="val 50000"/>
              <a:gd name="adj2" fmla="val 37838"/>
            </a:avLst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cs typeface="+mj-cs"/>
              </a:rPr>
              <a:t>วัตถุดิบ</a:t>
            </a:r>
          </a:p>
        </p:txBody>
      </p:sp>
      <p:sp>
        <p:nvSpPr>
          <p:cNvPr id="6" name="แผนผังลําดับงาน: กระบวนการ 5"/>
          <p:cNvSpPr/>
          <p:nvPr/>
        </p:nvSpPr>
        <p:spPr>
          <a:xfrm>
            <a:off x="800342" y="422131"/>
            <a:ext cx="4662612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5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itchFamily="34" charset="-34"/>
                <a:cs typeface="+mj-cs"/>
              </a:rPr>
              <a:t>วัตถุดิบ</a:t>
            </a:r>
            <a:r>
              <a:rPr lang="en-US" sz="3500" b="1" dirty="0">
                <a:solidFill>
                  <a:srgbClr val="660033"/>
                </a:solidFill>
                <a:latin typeface="TH SarabunPSK" pitchFamily="34" charset="-34"/>
                <a:cs typeface="+mj-cs"/>
              </a:rPr>
              <a:t> </a:t>
            </a:r>
            <a:r>
              <a:rPr lang="th-TH" sz="3500" b="1" dirty="0">
                <a:solidFill>
                  <a:srgbClr val="0000CC"/>
                </a:solidFill>
                <a:latin typeface="TH SarabunPSK" pitchFamily="34" charset="-34"/>
                <a:cs typeface="+mj-cs"/>
              </a:rPr>
              <a:t>หลนเนื้อปู ปลาดุกฟู</a:t>
            </a:r>
          </a:p>
        </p:txBody>
      </p:sp>
      <p:pic>
        <p:nvPicPr>
          <p:cNvPr id="2" name="รูปภาพ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77177" y="1542339"/>
            <a:ext cx="6048444" cy="453428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23017062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00342" y="1266940"/>
            <a:ext cx="10602115" cy="4990641"/>
          </a:xfrm>
          <a:prstGeom prst="roundRect">
            <a:avLst>
              <a:gd name="adj" fmla="val 3200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800" b="1" dirty="0">
                <a:solidFill>
                  <a:schemeClr val="bg1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ปลาดุก</a:t>
            </a:r>
          </a:p>
        </p:txBody>
      </p:sp>
      <p:sp>
        <p:nvSpPr>
          <p:cNvPr id="5" name="ลูกศรขวา 4">
            <a:hlinkClick r:id="rId2" action="ppaction://hlinksldjump"/>
          </p:cNvPr>
          <p:cNvSpPr/>
          <p:nvPr/>
        </p:nvSpPr>
        <p:spPr>
          <a:xfrm>
            <a:off x="974171" y="5261377"/>
            <a:ext cx="1255923" cy="815249"/>
          </a:xfrm>
          <a:prstGeom prst="rightArrow">
            <a:avLst>
              <a:gd name="adj1" fmla="val 50000"/>
              <a:gd name="adj2" fmla="val 37838"/>
            </a:avLst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cs typeface="+mj-cs"/>
              </a:rPr>
              <a:t>วัตถุดิบ</a:t>
            </a:r>
          </a:p>
        </p:txBody>
      </p:sp>
      <p:sp>
        <p:nvSpPr>
          <p:cNvPr id="6" name="แผนผังลําดับงาน: กระบวนการ 5"/>
          <p:cNvSpPr/>
          <p:nvPr/>
        </p:nvSpPr>
        <p:spPr>
          <a:xfrm>
            <a:off x="800342" y="422131"/>
            <a:ext cx="4662612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5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itchFamily="34" charset="-34"/>
                <a:cs typeface="+mj-cs"/>
              </a:rPr>
              <a:t>วัตถุดิบ</a:t>
            </a:r>
            <a:r>
              <a:rPr lang="en-US" sz="3500" b="1" dirty="0">
                <a:solidFill>
                  <a:srgbClr val="660033"/>
                </a:solidFill>
                <a:latin typeface="TH SarabunPSK" pitchFamily="34" charset="-34"/>
                <a:cs typeface="+mj-cs"/>
              </a:rPr>
              <a:t> </a:t>
            </a:r>
            <a:r>
              <a:rPr lang="th-TH" sz="3500" b="1" dirty="0">
                <a:solidFill>
                  <a:srgbClr val="0000CC"/>
                </a:solidFill>
                <a:latin typeface="TH SarabunPSK" pitchFamily="34" charset="-34"/>
                <a:cs typeface="+mj-cs"/>
              </a:rPr>
              <a:t>หลนเนื้อปู ปลาดุกฟู</a:t>
            </a:r>
          </a:p>
        </p:txBody>
      </p:sp>
      <p:pic>
        <p:nvPicPr>
          <p:cNvPr id="3" name="รูปภาพ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961"/>
          <a:stretch/>
        </p:blipFill>
        <p:spPr>
          <a:xfrm>
            <a:off x="3879928" y="1410167"/>
            <a:ext cx="4466631" cy="484741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27634461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00342" y="1266940"/>
            <a:ext cx="10602115" cy="4990641"/>
          </a:xfrm>
          <a:prstGeom prst="roundRect">
            <a:avLst>
              <a:gd name="adj" fmla="val 3200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800" b="1" dirty="0">
                <a:solidFill>
                  <a:schemeClr val="bg1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น้ำมันถั่วเหลือง</a:t>
            </a:r>
          </a:p>
        </p:txBody>
      </p:sp>
      <p:sp>
        <p:nvSpPr>
          <p:cNvPr id="5" name="ลูกศรขวา 4">
            <a:hlinkClick r:id="rId2" action="ppaction://hlinksldjump"/>
          </p:cNvPr>
          <p:cNvSpPr/>
          <p:nvPr/>
        </p:nvSpPr>
        <p:spPr>
          <a:xfrm>
            <a:off x="974171" y="5261377"/>
            <a:ext cx="1255923" cy="815249"/>
          </a:xfrm>
          <a:prstGeom prst="rightArrow">
            <a:avLst>
              <a:gd name="adj1" fmla="val 50000"/>
              <a:gd name="adj2" fmla="val 37838"/>
            </a:avLst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cs typeface="+mj-cs"/>
              </a:rPr>
              <a:t>วัตถุดิบ</a:t>
            </a:r>
          </a:p>
        </p:txBody>
      </p:sp>
      <p:sp>
        <p:nvSpPr>
          <p:cNvPr id="6" name="แผนผังลําดับงาน: กระบวนการ 5"/>
          <p:cNvSpPr/>
          <p:nvPr/>
        </p:nvSpPr>
        <p:spPr>
          <a:xfrm>
            <a:off x="800342" y="422131"/>
            <a:ext cx="4662612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5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itchFamily="34" charset="-34"/>
                <a:cs typeface="+mj-cs"/>
              </a:rPr>
              <a:t>วัตถุดิบ</a:t>
            </a:r>
            <a:r>
              <a:rPr lang="en-US" sz="3500" b="1" dirty="0">
                <a:solidFill>
                  <a:srgbClr val="660033"/>
                </a:solidFill>
                <a:latin typeface="TH SarabunPSK" pitchFamily="34" charset="-34"/>
                <a:cs typeface="+mj-cs"/>
              </a:rPr>
              <a:t> </a:t>
            </a:r>
            <a:r>
              <a:rPr lang="th-TH" sz="3500" b="1" dirty="0">
                <a:solidFill>
                  <a:srgbClr val="0000CC"/>
                </a:solidFill>
                <a:latin typeface="TH SarabunPSK" pitchFamily="34" charset="-34"/>
                <a:cs typeface="+mj-cs"/>
              </a:rPr>
              <a:t>หลนเนื้อปู ปลาดุกฟู</a:t>
            </a:r>
          </a:p>
        </p:txBody>
      </p:sp>
      <p:pic>
        <p:nvPicPr>
          <p:cNvPr id="7" name="รูปภาพ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44117" y="1546069"/>
            <a:ext cx="3396385" cy="453055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27634461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00342" y="1266940"/>
            <a:ext cx="10602115" cy="4990641"/>
          </a:xfrm>
          <a:prstGeom prst="roundRect">
            <a:avLst>
              <a:gd name="adj" fmla="val 3200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800" b="1" dirty="0">
                <a:solidFill>
                  <a:schemeClr val="bg1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น้ำมันปาล์ม</a:t>
            </a:r>
          </a:p>
        </p:txBody>
      </p:sp>
      <p:sp>
        <p:nvSpPr>
          <p:cNvPr id="5" name="ลูกศรขวา 4">
            <a:hlinkClick r:id="rId2" action="ppaction://hlinksldjump"/>
          </p:cNvPr>
          <p:cNvSpPr/>
          <p:nvPr/>
        </p:nvSpPr>
        <p:spPr>
          <a:xfrm>
            <a:off x="974171" y="5261377"/>
            <a:ext cx="1255923" cy="815249"/>
          </a:xfrm>
          <a:prstGeom prst="rightArrow">
            <a:avLst>
              <a:gd name="adj1" fmla="val 50000"/>
              <a:gd name="adj2" fmla="val 37838"/>
            </a:avLst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cs typeface="+mj-cs"/>
              </a:rPr>
              <a:t>วัตถุดิบ</a:t>
            </a:r>
          </a:p>
        </p:txBody>
      </p:sp>
      <p:sp>
        <p:nvSpPr>
          <p:cNvPr id="6" name="แผนผังลําดับงาน: กระบวนการ 5"/>
          <p:cNvSpPr/>
          <p:nvPr/>
        </p:nvSpPr>
        <p:spPr>
          <a:xfrm>
            <a:off x="800342" y="422131"/>
            <a:ext cx="4662612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5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itchFamily="34" charset="-34"/>
                <a:cs typeface="+mj-cs"/>
              </a:rPr>
              <a:t>วัตถุดิบ</a:t>
            </a:r>
            <a:r>
              <a:rPr lang="en-US" sz="3500" b="1" dirty="0">
                <a:solidFill>
                  <a:srgbClr val="660033"/>
                </a:solidFill>
                <a:latin typeface="TH SarabunPSK" pitchFamily="34" charset="-34"/>
                <a:cs typeface="+mj-cs"/>
              </a:rPr>
              <a:t> </a:t>
            </a:r>
            <a:r>
              <a:rPr lang="th-TH" sz="3500" b="1" dirty="0">
                <a:solidFill>
                  <a:srgbClr val="0000CC"/>
                </a:solidFill>
                <a:latin typeface="TH SarabunPSK" pitchFamily="34" charset="-34"/>
                <a:cs typeface="+mj-cs"/>
              </a:rPr>
              <a:t>หลนเนื้อปู ปลาดุกฟู</a:t>
            </a:r>
          </a:p>
        </p:txBody>
      </p:sp>
      <p:pic>
        <p:nvPicPr>
          <p:cNvPr id="7" name="รูปภาพ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44117" y="1546069"/>
            <a:ext cx="3396385" cy="453055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27634461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00343" y="1266939"/>
            <a:ext cx="10602115" cy="4990641"/>
          </a:xfrm>
          <a:prstGeom prst="roundRect">
            <a:avLst>
              <a:gd name="adj" fmla="val 3200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3600">
              <a:cs typeface="+mj-cs"/>
            </a:endParaRPr>
          </a:p>
        </p:txBody>
      </p:sp>
      <p:sp>
        <p:nvSpPr>
          <p:cNvPr id="5" name="ลูกศรขวา 4">
            <a:hlinkClick r:id="rId2" action="ppaction://hlinksldjump"/>
          </p:cNvPr>
          <p:cNvSpPr/>
          <p:nvPr/>
        </p:nvSpPr>
        <p:spPr>
          <a:xfrm>
            <a:off x="800343" y="5498329"/>
            <a:ext cx="1255923" cy="815249"/>
          </a:xfrm>
          <a:prstGeom prst="rightArrow">
            <a:avLst>
              <a:gd name="adj1" fmla="val 50000"/>
              <a:gd name="adj2" fmla="val 37838"/>
            </a:avLst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cs typeface="+mj-cs"/>
              </a:rPr>
              <a:t>วิธีทำ</a:t>
            </a:r>
          </a:p>
        </p:txBody>
      </p:sp>
      <p:sp>
        <p:nvSpPr>
          <p:cNvPr id="3" name="สี่เหลี่ยมผืนผ้า 2"/>
          <p:cNvSpPr/>
          <p:nvPr/>
        </p:nvSpPr>
        <p:spPr>
          <a:xfrm>
            <a:off x="800342" y="437159"/>
            <a:ext cx="6219922" cy="646331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600" b="1" dirty="0">
                <a:solidFill>
                  <a:schemeClr val="bg1">
                    <a:lumMod val="95000"/>
                    <a:lumOff val="5000"/>
                  </a:schemeClr>
                </a:solidFill>
                <a:latin typeface="Angsana New (หัวเรื่อง)"/>
                <a:cs typeface="+mj-cs"/>
              </a:rPr>
              <a:t>อุปกรณ์ในการทำ </a:t>
            </a:r>
            <a:r>
              <a:rPr lang="th-TH" sz="3200" b="1" dirty="0">
                <a:solidFill>
                  <a:srgbClr val="0000CC"/>
                </a:solidFill>
                <a:latin typeface="Browallia New" panose="020B0604020202020204" pitchFamily="34" charset="-34"/>
                <a:cs typeface="Browallia New" panose="020B0604020202020204" pitchFamily="34" charset="-34"/>
              </a:rPr>
              <a:t>หลนเนื้อปู ปลาดุกฟู</a:t>
            </a:r>
            <a:endParaRPr lang="th-TH" sz="4000" b="1" dirty="0">
              <a:solidFill>
                <a:srgbClr val="0000CC"/>
              </a:solidFill>
              <a:latin typeface="Angsana New (หัวเรื่อง)"/>
              <a:cs typeface="+mj-cs"/>
            </a:endParaRPr>
          </a:p>
        </p:txBody>
      </p:sp>
      <p:sp>
        <p:nvSpPr>
          <p:cNvPr id="14" name="กล่องข้อความ 13">
            <a:hlinkClick r:id="rId3" action="ppaction://hlinksldjump"/>
          </p:cNvPr>
          <p:cNvSpPr txBox="1"/>
          <p:nvPr/>
        </p:nvSpPr>
        <p:spPr>
          <a:xfrm>
            <a:off x="6213008" y="4095796"/>
            <a:ext cx="185324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600" b="1" dirty="0">
                <a:solidFill>
                  <a:srgbClr val="000099"/>
                </a:solidFill>
                <a:latin typeface="TH Sarabun New" panose="020B0500040200020003" pitchFamily="34" charset="-34"/>
                <a:cs typeface="+mj-cs"/>
              </a:rPr>
              <a:t>ชามผสม</a:t>
            </a:r>
          </a:p>
        </p:txBody>
      </p:sp>
      <p:sp>
        <p:nvSpPr>
          <p:cNvPr id="16" name="กล่องข้อความ 15">
            <a:hlinkClick r:id="" action="ppaction://noaction"/>
          </p:cNvPr>
          <p:cNvSpPr txBox="1"/>
          <p:nvPr/>
        </p:nvSpPr>
        <p:spPr>
          <a:xfrm>
            <a:off x="5577570" y="3117311"/>
            <a:ext cx="288538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endParaRPr lang="th-TH" sz="3600" b="1" dirty="0">
              <a:solidFill>
                <a:srgbClr val="000099"/>
              </a:solidFill>
              <a:latin typeface="Angsana New" panose="02020603050405020304" pitchFamily="18" charset="-34"/>
              <a:cs typeface="+mj-cs"/>
            </a:endParaRPr>
          </a:p>
        </p:txBody>
      </p:sp>
      <p:sp>
        <p:nvSpPr>
          <p:cNvPr id="22" name="กล่องข้อความ 21">
            <a:hlinkClick r:id="rId4" action="ppaction://hlinksldjump"/>
          </p:cNvPr>
          <p:cNvSpPr txBox="1"/>
          <p:nvPr/>
        </p:nvSpPr>
        <p:spPr>
          <a:xfrm>
            <a:off x="1972085" y="2425982"/>
            <a:ext cx="231727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600" b="1" dirty="0">
                <a:solidFill>
                  <a:srgbClr val="000099"/>
                </a:solidFill>
                <a:latin typeface="TH Sarabun New" panose="020B0500040200020003" pitchFamily="34" charset="-34"/>
                <a:cs typeface="+mj-cs"/>
              </a:rPr>
              <a:t>ครก + สาก</a:t>
            </a:r>
          </a:p>
        </p:txBody>
      </p:sp>
      <p:sp>
        <p:nvSpPr>
          <p:cNvPr id="13" name="กล่องข้อความ 12">
            <a:hlinkClick r:id="rId5" action="ppaction://hlinksldjump"/>
          </p:cNvPr>
          <p:cNvSpPr txBox="1"/>
          <p:nvPr/>
        </p:nvSpPr>
        <p:spPr>
          <a:xfrm>
            <a:off x="1972085" y="3255762"/>
            <a:ext cx="231727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600" b="1" dirty="0">
                <a:solidFill>
                  <a:srgbClr val="000099"/>
                </a:solidFill>
                <a:latin typeface="TH Sarabun New" panose="020B0500040200020003" pitchFamily="34" charset="-34"/>
                <a:cs typeface="+mj-cs"/>
              </a:rPr>
              <a:t>เขียง + </a:t>
            </a:r>
            <a:r>
              <a:rPr lang="en-US" sz="3600" b="1" dirty="0" err="1">
                <a:solidFill>
                  <a:srgbClr val="000099"/>
                </a:solidFill>
                <a:latin typeface="TH Sarabun New" panose="020B0500040200020003" pitchFamily="34" charset="-34"/>
                <a:cs typeface="+mj-cs"/>
              </a:rPr>
              <a:t>มีด</a:t>
            </a:r>
            <a:endParaRPr lang="th-TH" sz="3600" b="1" dirty="0">
              <a:solidFill>
                <a:srgbClr val="000099"/>
              </a:solidFill>
              <a:latin typeface="TH Sarabun New" panose="020B0500040200020003" pitchFamily="34" charset="-34"/>
              <a:cs typeface="+mj-cs"/>
            </a:endParaRPr>
          </a:p>
        </p:txBody>
      </p:sp>
      <p:sp>
        <p:nvSpPr>
          <p:cNvPr id="15" name="กล่องข้อความ 14">
            <a:hlinkClick r:id="rId6" action="ppaction://hlinksldjump"/>
          </p:cNvPr>
          <p:cNvSpPr txBox="1"/>
          <p:nvPr/>
        </p:nvSpPr>
        <p:spPr>
          <a:xfrm>
            <a:off x="1972084" y="4110340"/>
            <a:ext cx="24889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600" b="1" dirty="0">
                <a:solidFill>
                  <a:srgbClr val="000099"/>
                </a:solidFill>
                <a:latin typeface="TH Sarabun New" panose="020B0500040200020003" pitchFamily="34" charset="-34"/>
                <a:cs typeface="+mj-cs"/>
              </a:rPr>
              <a:t>หม้อ + ทัพพี</a:t>
            </a:r>
          </a:p>
        </p:txBody>
      </p:sp>
      <p:sp>
        <p:nvSpPr>
          <p:cNvPr id="19" name="กล่องข้อความ 18">
            <a:hlinkClick r:id="rId7" action="ppaction://hlinksldjump"/>
          </p:cNvPr>
          <p:cNvSpPr txBox="1"/>
          <p:nvPr/>
        </p:nvSpPr>
        <p:spPr>
          <a:xfrm>
            <a:off x="6215747" y="3273346"/>
            <a:ext cx="295437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600" b="1" dirty="0">
                <a:solidFill>
                  <a:srgbClr val="000099"/>
                </a:solidFill>
                <a:latin typeface="TH Sarabun New" panose="020B0500040200020003" pitchFamily="34" charset="-34"/>
                <a:cs typeface="+mj-cs"/>
              </a:rPr>
              <a:t>ช้อนขนาดต่างๆ</a:t>
            </a:r>
          </a:p>
        </p:txBody>
      </p:sp>
      <p:sp>
        <p:nvSpPr>
          <p:cNvPr id="21" name="กล่องข้อความ 20">
            <a:hlinkClick r:id="rId8" action="ppaction://hlinksldjump"/>
          </p:cNvPr>
          <p:cNvSpPr txBox="1"/>
          <p:nvPr/>
        </p:nvSpPr>
        <p:spPr>
          <a:xfrm>
            <a:off x="1972084" y="1614356"/>
            <a:ext cx="29152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600" b="1" dirty="0">
                <a:solidFill>
                  <a:srgbClr val="000099"/>
                </a:solidFill>
                <a:latin typeface="TH Sarabun New" panose="020B0500040200020003" pitchFamily="34" charset="-34"/>
                <a:cs typeface="+mj-cs"/>
              </a:rPr>
              <a:t>เครื่องชั่งดิจิตอล</a:t>
            </a:r>
          </a:p>
        </p:txBody>
      </p:sp>
      <p:sp>
        <p:nvSpPr>
          <p:cNvPr id="23" name="กล่องข้อความ 22">
            <a:hlinkClick r:id="rId9" action="ppaction://hlinksldjump"/>
          </p:cNvPr>
          <p:cNvSpPr txBox="1"/>
          <p:nvPr/>
        </p:nvSpPr>
        <p:spPr>
          <a:xfrm>
            <a:off x="6213008" y="2452170"/>
            <a:ext cx="326060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600" b="1" dirty="0">
                <a:solidFill>
                  <a:srgbClr val="000099"/>
                </a:solidFill>
                <a:latin typeface="TH Sarabun New" panose="020B0500040200020003" pitchFamily="34" charset="-34"/>
                <a:cs typeface="+mj-cs"/>
              </a:rPr>
              <a:t>ช้อนตวง + ถ้วยตวง</a:t>
            </a:r>
          </a:p>
        </p:txBody>
      </p:sp>
      <p:sp>
        <p:nvSpPr>
          <p:cNvPr id="24" name="กล่องข้อความ 23">
            <a:hlinkClick r:id="rId10" action="ppaction://hlinksldjump"/>
          </p:cNvPr>
          <p:cNvSpPr txBox="1"/>
          <p:nvPr/>
        </p:nvSpPr>
        <p:spPr>
          <a:xfrm>
            <a:off x="6213008" y="1630994"/>
            <a:ext cx="212169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600" b="1" dirty="0">
                <a:solidFill>
                  <a:srgbClr val="000099"/>
                </a:solidFill>
                <a:latin typeface="TH Sarabun New" panose="020B0500040200020003" pitchFamily="34" charset="-34"/>
                <a:cs typeface="+mj-cs"/>
              </a:rPr>
              <a:t>เตาไฟฟ้า</a:t>
            </a:r>
          </a:p>
        </p:txBody>
      </p:sp>
      <p:sp>
        <p:nvSpPr>
          <p:cNvPr id="17" name="กล่องข้อความ 13">
            <a:hlinkClick r:id="rId11" action="ppaction://hlinksldjump"/>
          </p:cNvPr>
          <p:cNvSpPr txBox="1"/>
          <p:nvPr/>
        </p:nvSpPr>
        <p:spPr>
          <a:xfrm>
            <a:off x="6213008" y="5012107"/>
            <a:ext cx="31595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600" b="1" dirty="0">
                <a:solidFill>
                  <a:srgbClr val="000099"/>
                </a:solidFill>
                <a:latin typeface="TH Sarabun New" panose="020B0500040200020003" pitchFamily="34" charset="-34"/>
                <a:cs typeface="+mj-cs"/>
              </a:rPr>
              <a:t>กระทะ </a:t>
            </a:r>
            <a:r>
              <a:rPr lang="th-TH" sz="3600" b="1" dirty="0">
                <a:solidFill>
                  <a:srgbClr val="000099"/>
                </a:solidFill>
                <a:latin typeface="TH Sarabun New" panose="020B0500040200020003" pitchFamily="34" charset="-34"/>
              </a:rPr>
              <a:t>+</a:t>
            </a:r>
            <a:r>
              <a:rPr lang="en-US" sz="3600" b="1" dirty="0">
                <a:solidFill>
                  <a:srgbClr val="000099"/>
                </a:solidFill>
                <a:latin typeface="TH Sarabun New" panose="020B0500040200020003" pitchFamily="34" charset="-34"/>
                <a:cs typeface="+mj-cs"/>
              </a:rPr>
              <a:t> </a:t>
            </a:r>
            <a:r>
              <a:rPr lang="th-TH" sz="3600" b="1" dirty="0">
                <a:solidFill>
                  <a:srgbClr val="000099"/>
                </a:solidFill>
                <a:latin typeface="TH Sarabun New" panose="020B0500040200020003" pitchFamily="34" charset="-34"/>
                <a:cs typeface="+mj-cs"/>
              </a:rPr>
              <a:t>ตะหลิว</a:t>
            </a:r>
          </a:p>
        </p:txBody>
      </p:sp>
      <p:sp>
        <p:nvSpPr>
          <p:cNvPr id="18" name="กล่องข้อความ 13">
            <a:hlinkClick r:id="rId12" action="ppaction://hlinksldjump"/>
          </p:cNvPr>
          <p:cNvSpPr txBox="1"/>
          <p:nvPr/>
        </p:nvSpPr>
        <p:spPr>
          <a:xfrm>
            <a:off x="1989974" y="4921966"/>
            <a:ext cx="210356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600" b="1" dirty="0">
                <a:solidFill>
                  <a:srgbClr val="000099"/>
                </a:solidFill>
                <a:latin typeface="TH Sarabun New" panose="020B0500040200020003" pitchFamily="34" charset="-34"/>
                <a:cs typeface="+mj-cs"/>
              </a:rPr>
              <a:t>เครื่องปั่น</a:t>
            </a:r>
          </a:p>
        </p:txBody>
      </p:sp>
    </p:spTree>
    <p:extLst>
      <p:ext uri="{BB962C8B-B14F-4D97-AF65-F5344CB8AC3E}">
        <p14:creationId xmlns:p14="http://schemas.microsoft.com/office/powerpoint/2010/main" val="243883043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00343" y="1266939"/>
            <a:ext cx="10602115" cy="4990641"/>
          </a:xfrm>
          <a:prstGeom prst="roundRect">
            <a:avLst>
              <a:gd name="adj" fmla="val 3200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3200" dirty="0">
              <a:solidFill>
                <a:schemeClr val="bg1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5" name="ลูกศรขวา 4">
            <a:hlinkClick r:id="rId2" action="ppaction://hlinksldjump"/>
          </p:cNvPr>
          <p:cNvSpPr/>
          <p:nvPr/>
        </p:nvSpPr>
        <p:spPr>
          <a:xfrm>
            <a:off x="1148691" y="5281080"/>
            <a:ext cx="1255923" cy="815249"/>
          </a:xfrm>
          <a:prstGeom prst="rightArrow">
            <a:avLst>
              <a:gd name="adj1" fmla="val 50000"/>
              <a:gd name="adj2" fmla="val 37838"/>
            </a:avLst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cs typeface="+mj-cs"/>
              </a:rPr>
              <a:t>อุปกรณ์</a:t>
            </a:r>
          </a:p>
        </p:txBody>
      </p:sp>
      <p:sp>
        <p:nvSpPr>
          <p:cNvPr id="6" name="สี่เหลี่ยมผืนผ้า 5"/>
          <p:cNvSpPr/>
          <p:nvPr/>
        </p:nvSpPr>
        <p:spPr>
          <a:xfrm>
            <a:off x="800342" y="437159"/>
            <a:ext cx="6038608" cy="646331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600" b="1" dirty="0">
                <a:solidFill>
                  <a:schemeClr val="bg1">
                    <a:lumMod val="95000"/>
                    <a:lumOff val="5000"/>
                  </a:schemeClr>
                </a:solidFill>
                <a:latin typeface="Angsana New (หัวเรื่อง)"/>
                <a:cs typeface="+mj-cs"/>
              </a:rPr>
              <a:t>อุปกรณ์ในการทำ </a:t>
            </a:r>
            <a:r>
              <a:rPr lang="th-TH" sz="3200" b="1" dirty="0">
                <a:solidFill>
                  <a:srgbClr val="0000CC"/>
                </a:solidFill>
                <a:latin typeface="Browallia New" panose="020B0604020202020204" pitchFamily="34" charset="-34"/>
                <a:cs typeface="Browallia New" panose="020B0604020202020204" pitchFamily="34" charset="-34"/>
              </a:rPr>
              <a:t>หลนเนื้อปู ปลาดุกฟู</a:t>
            </a:r>
            <a:endParaRPr lang="th-TH" sz="4000" b="1" dirty="0">
              <a:solidFill>
                <a:srgbClr val="0000CC"/>
              </a:solidFill>
              <a:latin typeface="Angsana New (หัวเรื่อง)"/>
              <a:cs typeface="+mj-cs"/>
            </a:endParaRPr>
          </a:p>
        </p:txBody>
      </p:sp>
      <p:pic>
        <p:nvPicPr>
          <p:cNvPr id="3" name="รูปภาพ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025"/>
          <a:stretch/>
        </p:blipFill>
        <p:spPr>
          <a:xfrm>
            <a:off x="4008886" y="1428188"/>
            <a:ext cx="3684687" cy="466814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57289221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00343" y="1266939"/>
            <a:ext cx="10602115" cy="4990641"/>
          </a:xfrm>
          <a:prstGeom prst="roundRect">
            <a:avLst>
              <a:gd name="adj" fmla="val 3200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200" dirty="0">
                <a:solidFill>
                  <a:schemeClr val="bg1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ครก</a:t>
            </a:r>
          </a:p>
        </p:txBody>
      </p:sp>
      <p:sp>
        <p:nvSpPr>
          <p:cNvPr id="5" name="ลูกศรขวา 4">
            <a:hlinkClick r:id="rId2" action="ppaction://hlinksldjump"/>
          </p:cNvPr>
          <p:cNvSpPr/>
          <p:nvPr/>
        </p:nvSpPr>
        <p:spPr>
          <a:xfrm>
            <a:off x="911109" y="5199495"/>
            <a:ext cx="1255923" cy="815249"/>
          </a:xfrm>
          <a:prstGeom prst="rightArrow">
            <a:avLst>
              <a:gd name="adj1" fmla="val 50000"/>
              <a:gd name="adj2" fmla="val 37838"/>
            </a:avLst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cs typeface="+mj-cs"/>
              </a:rPr>
              <a:t>อุปกรณ์</a:t>
            </a:r>
          </a:p>
        </p:txBody>
      </p:sp>
      <p:sp>
        <p:nvSpPr>
          <p:cNvPr id="6" name="สี่เหลี่ยมผืนผ้า 5"/>
          <p:cNvSpPr/>
          <p:nvPr/>
        </p:nvSpPr>
        <p:spPr>
          <a:xfrm>
            <a:off x="800342" y="437159"/>
            <a:ext cx="6171958" cy="646331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600" b="1" dirty="0">
                <a:solidFill>
                  <a:schemeClr val="bg1">
                    <a:lumMod val="95000"/>
                    <a:lumOff val="5000"/>
                  </a:schemeClr>
                </a:solidFill>
                <a:latin typeface="Angsana New (หัวเรื่อง)"/>
                <a:cs typeface="+mj-cs"/>
              </a:rPr>
              <a:t>อุปกรณ์ในการทำ </a:t>
            </a:r>
            <a:r>
              <a:rPr lang="th-TH" sz="3200" b="1" dirty="0">
                <a:solidFill>
                  <a:srgbClr val="0000CC"/>
                </a:solidFill>
                <a:latin typeface="Browallia New" panose="020B0604020202020204" pitchFamily="34" charset="-34"/>
                <a:cs typeface="Browallia New" panose="020B0604020202020204" pitchFamily="34" charset="-34"/>
              </a:rPr>
              <a:t>หลนเนื้อปู ปลาดุกฟู</a:t>
            </a:r>
            <a:endParaRPr lang="th-TH" sz="4000" b="1" dirty="0">
              <a:solidFill>
                <a:srgbClr val="0000CC"/>
              </a:solidFill>
              <a:latin typeface="Angsana New (หัวเรื่อง)"/>
              <a:cs typeface="+mj-cs"/>
            </a:endParaRPr>
          </a:p>
        </p:txBody>
      </p:sp>
      <p:pic>
        <p:nvPicPr>
          <p:cNvPr id="2" name="รูปภาพ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03175" y="1520216"/>
            <a:ext cx="3369376" cy="449452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52343226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00343" y="1266939"/>
            <a:ext cx="10602115" cy="4990641"/>
          </a:xfrm>
          <a:prstGeom prst="roundRect">
            <a:avLst>
              <a:gd name="adj" fmla="val 3200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5" name="ลูกศรขวา 4">
            <a:hlinkClick r:id="rId2" action="ppaction://hlinksldjump"/>
          </p:cNvPr>
          <p:cNvSpPr/>
          <p:nvPr/>
        </p:nvSpPr>
        <p:spPr>
          <a:xfrm>
            <a:off x="1058253" y="5408147"/>
            <a:ext cx="1255923" cy="815249"/>
          </a:xfrm>
          <a:prstGeom prst="rightArrow">
            <a:avLst>
              <a:gd name="adj1" fmla="val 50000"/>
              <a:gd name="adj2" fmla="val 37838"/>
            </a:avLst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cs typeface="+mj-cs"/>
              </a:rPr>
              <a:t>อุปกรณ์</a:t>
            </a:r>
          </a:p>
        </p:txBody>
      </p:sp>
      <p:pic>
        <p:nvPicPr>
          <p:cNvPr id="2" name="รูปภาพ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2499" y="1571805"/>
            <a:ext cx="4710759" cy="353147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สี่เหลี่ยมผืนผ้า 5"/>
          <p:cNvSpPr/>
          <p:nvPr/>
        </p:nvSpPr>
        <p:spPr>
          <a:xfrm>
            <a:off x="800342" y="437159"/>
            <a:ext cx="6133858" cy="646331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600" b="1" dirty="0">
                <a:solidFill>
                  <a:schemeClr val="bg1">
                    <a:lumMod val="95000"/>
                    <a:lumOff val="5000"/>
                  </a:schemeClr>
                </a:solidFill>
                <a:latin typeface="Angsana New (หัวเรื่อง)"/>
                <a:cs typeface="+mj-cs"/>
              </a:rPr>
              <a:t>อุปกรณ์ในการทำ </a:t>
            </a:r>
            <a:r>
              <a:rPr lang="th-TH" sz="3200" b="1" dirty="0">
                <a:solidFill>
                  <a:srgbClr val="0000CC"/>
                </a:solidFill>
                <a:latin typeface="Browallia New" panose="020B0604020202020204" pitchFamily="34" charset="-34"/>
                <a:cs typeface="Browallia New" panose="020B0604020202020204" pitchFamily="34" charset="-34"/>
              </a:rPr>
              <a:t>หลนเนื้อปู ปลาดุกฟู</a:t>
            </a:r>
            <a:endParaRPr lang="th-TH" sz="4000" b="1" dirty="0">
              <a:solidFill>
                <a:srgbClr val="0000CC"/>
              </a:solidFill>
              <a:latin typeface="Angsana New (หัวเรื่อง)"/>
              <a:cs typeface="+mj-cs"/>
            </a:endParaRPr>
          </a:p>
        </p:txBody>
      </p:sp>
      <p:pic>
        <p:nvPicPr>
          <p:cNvPr id="7" name="รูปภาพ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68163" y="1571804"/>
            <a:ext cx="4710760" cy="353147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427484551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00343" y="1266939"/>
            <a:ext cx="10602115" cy="4990641"/>
          </a:xfrm>
          <a:prstGeom prst="roundRect">
            <a:avLst>
              <a:gd name="adj" fmla="val 3200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5" name="ลูกศรขวา 4">
            <a:hlinkClick r:id="rId2" action="ppaction://hlinksldjump"/>
          </p:cNvPr>
          <p:cNvSpPr/>
          <p:nvPr/>
        </p:nvSpPr>
        <p:spPr>
          <a:xfrm>
            <a:off x="1008115" y="5222097"/>
            <a:ext cx="1255923" cy="815249"/>
          </a:xfrm>
          <a:prstGeom prst="rightArrow">
            <a:avLst>
              <a:gd name="adj1" fmla="val 50000"/>
              <a:gd name="adj2" fmla="val 37838"/>
            </a:avLst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cs typeface="+mj-cs"/>
              </a:rPr>
              <a:t>อุปกรณ์</a:t>
            </a:r>
          </a:p>
        </p:txBody>
      </p:sp>
      <p:pic>
        <p:nvPicPr>
          <p:cNvPr id="4" name="รูปภาพ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809" b="14636"/>
          <a:stretch/>
        </p:blipFill>
        <p:spPr>
          <a:xfrm>
            <a:off x="5676771" y="1908496"/>
            <a:ext cx="5553814" cy="314858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สี่เหลี่ยมผืนผ้า 5"/>
          <p:cNvSpPr/>
          <p:nvPr/>
        </p:nvSpPr>
        <p:spPr>
          <a:xfrm>
            <a:off x="800342" y="437159"/>
            <a:ext cx="6286258" cy="646331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600" b="1" dirty="0">
                <a:solidFill>
                  <a:schemeClr val="bg1">
                    <a:lumMod val="95000"/>
                    <a:lumOff val="5000"/>
                  </a:schemeClr>
                </a:solidFill>
                <a:latin typeface="Angsana New (หัวเรื่อง)"/>
                <a:cs typeface="+mj-cs"/>
              </a:rPr>
              <a:t>อุปกรณ์ในการทำ </a:t>
            </a:r>
            <a:r>
              <a:rPr lang="th-TH" sz="3200" b="1" dirty="0">
                <a:solidFill>
                  <a:srgbClr val="0000CC"/>
                </a:solidFill>
                <a:latin typeface="Browallia New" panose="020B0604020202020204" pitchFamily="34" charset="-34"/>
                <a:cs typeface="Browallia New" panose="020B0604020202020204" pitchFamily="34" charset="-34"/>
              </a:rPr>
              <a:t>หลนเนื้อปู ปลาดุกฟู</a:t>
            </a:r>
            <a:endParaRPr lang="th-TH" sz="4000" b="1" dirty="0">
              <a:solidFill>
                <a:srgbClr val="0000CC"/>
              </a:solidFill>
              <a:latin typeface="Angsana New (หัวเรื่อง)"/>
              <a:cs typeface="+mj-cs"/>
            </a:endParaRPr>
          </a:p>
        </p:txBody>
      </p:sp>
      <p:pic>
        <p:nvPicPr>
          <p:cNvPr id="2" name="รูปภาพ 1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038"/>
          <a:stretch/>
        </p:blipFill>
        <p:spPr>
          <a:xfrm>
            <a:off x="1008115" y="1908496"/>
            <a:ext cx="4668656" cy="314858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44487307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00343" y="1266939"/>
            <a:ext cx="10602115" cy="4990641"/>
          </a:xfrm>
          <a:prstGeom prst="roundRect">
            <a:avLst>
              <a:gd name="adj" fmla="val 3200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200" dirty="0">
                <a:solidFill>
                  <a:schemeClr val="bg1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ชามผสม</a:t>
            </a:r>
          </a:p>
        </p:txBody>
      </p:sp>
      <p:sp>
        <p:nvSpPr>
          <p:cNvPr id="5" name="ลูกศรขวา 4">
            <a:hlinkClick r:id="rId2" action="ppaction://hlinksldjump"/>
          </p:cNvPr>
          <p:cNvSpPr/>
          <p:nvPr/>
        </p:nvSpPr>
        <p:spPr>
          <a:xfrm>
            <a:off x="993626" y="5313929"/>
            <a:ext cx="1255923" cy="815249"/>
          </a:xfrm>
          <a:prstGeom prst="rightArrow">
            <a:avLst>
              <a:gd name="adj1" fmla="val 50000"/>
              <a:gd name="adj2" fmla="val 37838"/>
            </a:avLst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cs typeface="+mj-cs"/>
              </a:rPr>
              <a:t>อุปกรณ์</a:t>
            </a:r>
          </a:p>
        </p:txBody>
      </p:sp>
      <p:sp>
        <p:nvSpPr>
          <p:cNvPr id="6" name="สี่เหลี่ยมผืนผ้า 5"/>
          <p:cNvSpPr/>
          <p:nvPr/>
        </p:nvSpPr>
        <p:spPr>
          <a:xfrm>
            <a:off x="800342" y="437159"/>
            <a:ext cx="6114808" cy="646331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600" b="1" dirty="0">
                <a:solidFill>
                  <a:schemeClr val="bg1">
                    <a:lumMod val="95000"/>
                    <a:lumOff val="5000"/>
                  </a:schemeClr>
                </a:solidFill>
                <a:latin typeface="Angsana New (หัวเรื่อง)"/>
                <a:cs typeface="+mj-cs"/>
              </a:rPr>
              <a:t>อุปกรณ์ในการทำ </a:t>
            </a:r>
            <a:r>
              <a:rPr lang="th-TH" sz="3200" b="1" dirty="0">
                <a:solidFill>
                  <a:srgbClr val="0000CC"/>
                </a:solidFill>
                <a:latin typeface="Browallia New" panose="020B0604020202020204" pitchFamily="34" charset="-34"/>
                <a:cs typeface="Browallia New" panose="020B0604020202020204" pitchFamily="34" charset="-34"/>
              </a:rPr>
              <a:t>หลนเนื้อปู ปลาดุกฟู</a:t>
            </a:r>
            <a:endParaRPr lang="th-TH" sz="4000" b="1" dirty="0">
              <a:solidFill>
                <a:srgbClr val="0000CC"/>
              </a:solidFill>
              <a:latin typeface="Angsana New (หัวเรื่อง)"/>
              <a:cs typeface="+mj-cs"/>
            </a:endParaRPr>
          </a:p>
        </p:txBody>
      </p:sp>
      <p:pic>
        <p:nvPicPr>
          <p:cNvPr id="2" name="รูปภาพ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98755" y="1961088"/>
            <a:ext cx="4805290" cy="360234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23479083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00343" y="1266939"/>
            <a:ext cx="10602115" cy="4990641"/>
          </a:xfrm>
          <a:prstGeom prst="roundRect">
            <a:avLst>
              <a:gd name="adj" fmla="val 3200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3200" dirty="0">
              <a:solidFill>
                <a:schemeClr val="bg1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5" name="ลูกศรขวา 4">
            <a:hlinkClick r:id="rId2" action="ppaction://hlinksldjump"/>
          </p:cNvPr>
          <p:cNvSpPr/>
          <p:nvPr/>
        </p:nvSpPr>
        <p:spPr>
          <a:xfrm>
            <a:off x="953150" y="5292907"/>
            <a:ext cx="1255923" cy="815249"/>
          </a:xfrm>
          <a:prstGeom prst="rightArrow">
            <a:avLst>
              <a:gd name="adj1" fmla="val 50000"/>
              <a:gd name="adj2" fmla="val 37838"/>
            </a:avLst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cs typeface="+mj-cs"/>
              </a:rPr>
              <a:t>อุปกรณ์</a:t>
            </a:r>
          </a:p>
        </p:txBody>
      </p:sp>
      <p:sp>
        <p:nvSpPr>
          <p:cNvPr id="6" name="สี่เหลี่ยมผืนผ้า 5"/>
          <p:cNvSpPr/>
          <p:nvPr/>
        </p:nvSpPr>
        <p:spPr>
          <a:xfrm>
            <a:off x="800342" y="437159"/>
            <a:ext cx="6724408" cy="646331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600" b="1" dirty="0">
                <a:solidFill>
                  <a:schemeClr val="bg1">
                    <a:lumMod val="95000"/>
                    <a:lumOff val="5000"/>
                  </a:schemeClr>
                </a:solidFill>
                <a:latin typeface="Angsana New (หัวเรื่อง)"/>
                <a:cs typeface="+mj-cs"/>
              </a:rPr>
              <a:t>อุปกรณ์ในการทำ </a:t>
            </a:r>
            <a:r>
              <a:rPr lang="th-TH" sz="3200" b="1" dirty="0">
                <a:solidFill>
                  <a:srgbClr val="0000CC"/>
                </a:solidFill>
                <a:latin typeface="Browallia New" panose="020B0604020202020204" pitchFamily="34" charset="-34"/>
                <a:cs typeface="Browallia New" panose="020B0604020202020204" pitchFamily="34" charset="-34"/>
              </a:rPr>
              <a:t>หลนเนื้อปู ปลาดุกฟู</a:t>
            </a:r>
            <a:endParaRPr lang="th-TH" sz="4000" b="1" dirty="0">
              <a:solidFill>
                <a:srgbClr val="0000CC"/>
              </a:solidFill>
              <a:latin typeface="Angsana New (หัวเรื่อง)"/>
              <a:cs typeface="+mj-cs"/>
            </a:endParaRPr>
          </a:p>
        </p:txBody>
      </p:sp>
      <p:pic>
        <p:nvPicPr>
          <p:cNvPr id="7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63784" y="1744274"/>
            <a:ext cx="5277390" cy="395625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344927696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00343" y="1266939"/>
            <a:ext cx="10602115" cy="4990641"/>
          </a:xfrm>
          <a:prstGeom prst="roundRect">
            <a:avLst>
              <a:gd name="adj" fmla="val 3200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3200" dirty="0">
              <a:solidFill>
                <a:schemeClr val="bg1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5" name="ลูกศรขวา 4">
            <a:hlinkClick r:id="rId2" action="ppaction://hlinksldjump"/>
          </p:cNvPr>
          <p:cNvSpPr/>
          <p:nvPr/>
        </p:nvSpPr>
        <p:spPr>
          <a:xfrm>
            <a:off x="1079274" y="5177294"/>
            <a:ext cx="1255923" cy="815249"/>
          </a:xfrm>
          <a:prstGeom prst="rightArrow">
            <a:avLst>
              <a:gd name="adj1" fmla="val 50000"/>
              <a:gd name="adj2" fmla="val 37838"/>
            </a:avLst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cs typeface="+mj-cs"/>
              </a:rPr>
              <a:t>อุปกรณ์</a:t>
            </a:r>
          </a:p>
        </p:txBody>
      </p:sp>
      <p:sp>
        <p:nvSpPr>
          <p:cNvPr id="6" name="สี่เหลี่ยมผืนผ้า 5"/>
          <p:cNvSpPr/>
          <p:nvPr/>
        </p:nvSpPr>
        <p:spPr>
          <a:xfrm>
            <a:off x="800342" y="437159"/>
            <a:ext cx="6876808" cy="646331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600" b="1" dirty="0">
                <a:solidFill>
                  <a:schemeClr val="bg1">
                    <a:lumMod val="95000"/>
                    <a:lumOff val="5000"/>
                  </a:schemeClr>
                </a:solidFill>
                <a:latin typeface="Angsana New (หัวเรื่อง)"/>
                <a:cs typeface="+mj-cs"/>
              </a:rPr>
              <a:t>อุปกรณ์ในการทำ </a:t>
            </a:r>
            <a:r>
              <a:rPr lang="th-TH" sz="3200" b="1" dirty="0">
                <a:solidFill>
                  <a:srgbClr val="0000CC"/>
                </a:solidFill>
                <a:latin typeface="Browallia New" panose="020B0604020202020204" pitchFamily="34" charset="-34"/>
                <a:cs typeface="Browallia New" panose="020B0604020202020204" pitchFamily="34" charset="-34"/>
              </a:rPr>
              <a:t>หลนเนื้อปู ปลาดุกฟู</a:t>
            </a:r>
            <a:endParaRPr lang="th-TH" sz="4000" b="1" dirty="0">
              <a:solidFill>
                <a:srgbClr val="0000CC"/>
              </a:solidFill>
              <a:latin typeface="Angsana New (หัวเรื่อง)"/>
              <a:cs typeface="+mj-cs"/>
            </a:endParaRPr>
          </a:p>
        </p:txBody>
      </p:sp>
      <p:pic>
        <p:nvPicPr>
          <p:cNvPr id="2" name="รูปภาพ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575"/>
          <a:stretch/>
        </p:blipFill>
        <p:spPr>
          <a:xfrm>
            <a:off x="3078829" y="1589771"/>
            <a:ext cx="5955218" cy="426018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904361752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00343" y="1266939"/>
            <a:ext cx="10602115" cy="4990641"/>
          </a:xfrm>
          <a:prstGeom prst="roundRect">
            <a:avLst>
              <a:gd name="adj" fmla="val 3200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3200" dirty="0">
              <a:solidFill>
                <a:schemeClr val="bg1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5" name="ลูกศรขวา 4">
            <a:hlinkClick r:id="rId2" action="ppaction://hlinksldjump"/>
          </p:cNvPr>
          <p:cNvSpPr/>
          <p:nvPr/>
        </p:nvSpPr>
        <p:spPr>
          <a:xfrm>
            <a:off x="1079274" y="5177294"/>
            <a:ext cx="1255923" cy="815249"/>
          </a:xfrm>
          <a:prstGeom prst="rightArrow">
            <a:avLst>
              <a:gd name="adj1" fmla="val 50000"/>
              <a:gd name="adj2" fmla="val 37838"/>
            </a:avLst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cs typeface="+mj-cs"/>
              </a:rPr>
              <a:t>อุปกรณ์</a:t>
            </a:r>
          </a:p>
        </p:txBody>
      </p:sp>
      <p:sp>
        <p:nvSpPr>
          <p:cNvPr id="6" name="สี่เหลี่ยมผืนผ้า 5"/>
          <p:cNvSpPr/>
          <p:nvPr/>
        </p:nvSpPr>
        <p:spPr>
          <a:xfrm>
            <a:off x="800342" y="437159"/>
            <a:ext cx="6800608" cy="646331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600" b="1" dirty="0">
                <a:solidFill>
                  <a:schemeClr val="bg1">
                    <a:lumMod val="95000"/>
                    <a:lumOff val="5000"/>
                  </a:schemeClr>
                </a:solidFill>
                <a:latin typeface="Angsana New (หัวเรื่อง)"/>
                <a:cs typeface="+mj-cs"/>
              </a:rPr>
              <a:t>อุปกรณ์ในการทำ </a:t>
            </a:r>
            <a:r>
              <a:rPr lang="th-TH" sz="3200" b="1" dirty="0">
                <a:solidFill>
                  <a:srgbClr val="0000CC"/>
                </a:solidFill>
                <a:latin typeface="Browallia New" panose="020B0604020202020204" pitchFamily="34" charset="-34"/>
                <a:cs typeface="Browallia New" panose="020B0604020202020204" pitchFamily="34" charset="-34"/>
              </a:rPr>
              <a:t>หลนเนื้อปู ปลาดุกฟู</a:t>
            </a:r>
            <a:endParaRPr lang="th-TH" sz="4000" b="1" dirty="0">
              <a:solidFill>
                <a:srgbClr val="0000CC"/>
              </a:solidFill>
              <a:latin typeface="Angsana New (หัวเรื่อง)"/>
              <a:cs typeface="+mj-cs"/>
            </a:endParaRPr>
          </a:p>
        </p:txBody>
      </p:sp>
      <p:pic>
        <p:nvPicPr>
          <p:cNvPr id="7" name="รูปภาพ 6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736"/>
          <a:stretch/>
        </p:blipFill>
        <p:spPr>
          <a:xfrm>
            <a:off x="6108129" y="1682286"/>
            <a:ext cx="4788960" cy="327648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รูปภาพ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4075" y="1543435"/>
            <a:ext cx="4847332" cy="363385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858178017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00343" y="1266939"/>
            <a:ext cx="10602115" cy="4990641"/>
          </a:xfrm>
          <a:prstGeom prst="roundRect">
            <a:avLst>
              <a:gd name="adj" fmla="val 3200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3200" dirty="0">
              <a:solidFill>
                <a:schemeClr val="bg1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pic>
        <p:nvPicPr>
          <p:cNvPr id="2" name="รูปภาพ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7837" y="1925891"/>
            <a:ext cx="4189688" cy="314084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รูปภาพ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01400" y="1925891"/>
            <a:ext cx="4189687" cy="314084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8" name="สี่เหลี่ยมผืนผ้า 2"/>
          <p:cNvSpPr/>
          <p:nvPr/>
        </p:nvSpPr>
        <p:spPr>
          <a:xfrm>
            <a:off x="800342" y="437159"/>
            <a:ext cx="6724408" cy="646331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600" b="1" dirty="0">
                <a:solidFill>
                  <a:schemeClr val="bg1">
                    <a:lumMod val="95000"/>
                    <a:lumOff val="5000"/>
                  </a:schemeClr>
                </a:solidFill>
                <a:latin typeface="Angsana New (หัวเรื่อง)"/>
                <a:cs typeface="+mj-cs"/>
              </a:rPr>
              <a:t>อุปกรณ์ในการทำ </a:t>
            </a:r>
            <a:r>
              <a:rPr lang="th-TH" sz="3600" b="1" dirty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หลนเนื้อปู ปลาดุกฟู</a:t>
            </a:r>
            <a:endParaRPr lang="th-TH" sz="4000" b="1" dirty="0">
              <a:solidFill>
                <a:srgbClr val="0000CC"/>
              </a:solidFill>
              <a:latin typeface="Angsana New (หัวเรื่อง)"/>
              <a:cs typeface="+mj-cs"/>
            </a:endParaRPr>
          </a:p>
        </p:txBody>
      </p:sp>
      <p:sp>
        <p:nvSpPr>
          <p:cNvPr id="9" name="ลูกศรขวา 4">
            <a:hlinkClick r:id="rId4" action="ppaction://hlinksldjump"/>
          </p:cNvPr>
          <p:cNvSpPr/>
          <p:nvPr/>
        </p:nvSpPr>
        <p:spPr>
          <a:xfrm>
            <a:off x="1148691" y="5281080"/>
            <a:ext cx="1255923" cy="815249"/>
          </a:xfrm>
          <a:prstGeom prst="rightArrow">
            <a:avLst>
              <a:gd name="adj1" fmla="val 50000"/>
              <a:gd name="adj2" fmla="val 37838"/>
            </a:avLst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cs typeface="+mj-cs"/>
              </a:rPr>
              <a:t>อุปกรณ์</a:t>
            </a:r>
          </a:p>
        </p:txBody>
      </p:sp>
    </p:spTree>
    <p:extLst>
      <p:ext uri="{BB962C8B-B14F-4D97-AF65-F5344CB8AC3E}">
        <p14:creationId xmlns:p14="http://schemas.microsoft.com/office/powerpoint/2010/main" val="3471378565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00343" y="1266939"/>
            <a:ext cx="10602115" cy="4990641"/>
          </a:xfrm>
          <a:prstGeom prst="roundRect">
            <a:avLst>
              <a:gd name="adj" fmla="val 3200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3200" dirty="0">
              <a:solidFill>
                <a:schemeClr val="bg1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8" name="สี่เหลี่ยมผืนผ้า 2"/>
          <p:cNvSpPr/>
          <p:nvPr/>
        </p:nvSpPr>
        <p:spPr>
          <a:xfrm>
            <a:off x="800342" y="437159"/>
            <a:ext cx="6724408" cy="646331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600" b="1" dirty="0">
                <a:solidFill>
                  <a:schemeClr val="bg1">
                    <a:lumMod val="95000"/>
                    <a:lumOff val="5000"/>
                  </a:schemeClr>
                </a:solidFill>
                <a:latin typeface="Angsana New (หัวเรื่อง)"/>
                <a:cs typeface="+mj-cs"/>
              </a:rPr>
              <a:t>อุปกรณ์ในการทำ </a:t>
            </a:r>
            <a:r>
              <a:rPr lang="th-TH" sz="3600" b="1" dirty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หลนเนื้อปู ปลาดุกฟู</a:t>
            </a:r>
            <a:endParaRPr lang="th-TH" sz="4000" b="1" dirty="0">
              <a:solidFill>
                <a:srgbClr val="0000CC"/>
              </a:solidFill>
              <a:latin typeface="Angsana New (หัวเรื่อง)"/>
              <a:cs typeface="+mj-cs"/>
            </a:endParaRPr>
          </a:p>
        </p:txBody>
      </p:sp>
      <p:sp>
        <p:nvSpPr>
          <p:cNvPr id="9" name="ลูกศรขวา 4">
            <a:hlinkClick r:id="rId2" action="ppaction://hlinksldjump"/>
          </p:cNvPr>
          <p:cNvSpPr/>
          <p:nvPr/>
        </p:nvSpPr>
        <p:spPr>
          <a:xfrm>
            <a:off x="1148691" y="5281080"/>
            <a:ext cx="1255923" cy="815249"/>
          </a:xfrm>
          <a:prstGeom prst="rightArrow">
            <a:avLst>
              <a:gd name="adj1" fmla="val 50000"/>
              <a:gd name="adj2" fmla="val 37838"/>
            </a:avLst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cs typeface="+mj-cs"/>
              </a:rPr>
              <a:t>อุปกรณ์</a:t>
            </a:r>
          </a:p>
        </p:txBody>
      </p:sp>
      <p:pic>
        <p:nvPicPr>
          <p:cNvPr id="3" name="รูปภาพ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84093" y="1469005"/>
            <a:ext cx="3440657" cy="458650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055175885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00342" y="1303282"/>
            <a:ext cx="10571852" cy="4876801"/>
          </a:xfrm>
          <a:prstGeom prst="roundRect">
            <a:avLst>
              <a:gd name="adj" fmla="val 3646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1600"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7" name="สี่เหลี่ยมผืนผ้า 6"/>
          <p:cNvSpPr/>
          <p:nvPr/>
        </p:nvSpPr>
        <p:spPr>
          <a:xfrm>
            <a:off x="800342" y="437159"/>
            <a:ext cx="7003956" cy="646331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600" b="1" dirty="0">
                <a:solidFill>
                  <a:schemeClr val="bg1">
                    <a:lumMod val="95000"/>
                    <a:lumOff val="5000"/>
                  </a:schemeClr>
                </a:solidFill>
                <a:latin typeface="Angsana New (หัวเรื่อง)"/>
                <a:cs typeface="+mj-cs"/>
              </a:rPr>
              <a:t>ขั้นตอนการเตรียมวัตถุดิบ </a:t>
            </a:r>
            <a:r>
              <a:rPr lang="th-TH" sz="3600" b="1" dirty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หลนเนื้อปู ปลาดุกฟู</a:t>
            </a:r>
            <a:endParaRPr lang="th-TH" sz="4000" b="1" dirty="0">
              <a:solidFill>
                <a:srgbClr val="0000CC"/>
              </a:solidFill>
              <a:latin typeface="Angsana New (หัวเรื่อง)"/>
              <a:cs typeface="+mj-cs"/>
            </a:endParaRPr>
          </a:p>
        </p:txBody>
      </p:sp>
      <p:sp>
        <p:nvSpPr>
          <p:cNvPr id="10" name="ลูกศรขวา 9">
            <a:hlinkClick r:id="rId2" action="ppaction://hlinksldjump"/>
          </p:cNvPr>
          <p:cNvSpPr/>
          <p:nvPr/>
        </p:nvSpPr>
        <p:spPr>
          <a:xfrm>
            <a:off x="1014537" y="5041860"/>
            <a:ext cx="1255923" cy="815249"/>
          </a:xfrm>
          <a:prstGeom prst="rightArrow">
            <a:avLst>
              <a:gd name="adj1" fmla="val 50000"/>
              <a:gd name="adj2" fmla="val 37838"/>
            </a:avLst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cs typeface="+mj-cs"/>
              </a:rPr>
              <a:t>วิธีทำ</a:t>
            </a:r>
          </a:p>
        </p:txBody>
      </p:sp>
      <p:sp>
        <p:nvSpPr>
          <p:cNvPr id="2" name="กล่องข้อความ 1"/>
          <p:cNvSpPr txBox="1"/>
          <p:nvPr/>
        </p:nvSpPr>
        <p:spPr>
          <a:xfrm>
            <a:off x="1014537" y="1682194"/>
            <a:ext cx="1014346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36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 เครื่องตำ – นำรากผักชีตำพอแหลก</a:t>
            </a:r>
          </a:p>
          <a:p>
            <a:r>
              <a:rPr lang="th-TH" sz="36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               ตะไคร้หั่นฝอยบาง ๆ และนำไปตำรวมกัน</a:t>
            </a:r>
          </a:p>
        </p:txBody>
      </p:sp>
    </p:spTree>
    <p:extLst>
      <p:ext uri="{BB962C8B-B14F-4D97-AF65-F5344CB8AC3E}">
        <p14:creationId xmlns:p14="http://schemas.microsoft.com/office/powerpoint/2010/main" val="748463598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00342" y="1303282"/>
            <a:ext cx="10571852" cy="4876801"/>
          </a:xfrm>
          <a:prstGeom prst="roundRect">
            <a:avLst>
              <a:gd name="adj" fmla="val 3646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1600"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7" name="สี่เหลี่ยมผืนผ้า 6"/>
          <p:cNvSpPr/>
          <p:nvPr/>
        </p:nvSpPr>
        <p:spPr>
          <a:xfrm>
            <a:off x="800342" y="437159"/>
            <a:ext cx="5657608" cy="646331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600" b="1" dirty="0">
                <a:solidFill>
                  <a:schemeClr val="bg1">
                    <a:lumMod val="95000"/>
                    <a:lumOff val="5000"/>
                  </a:schemeClr>
                </a:solidFill>
                <a:latin typeface="Angsana New (หัวเรื่อง)"/>
                <a:cs typeface="+mj-cs"/>
              </a:rPr>
              <a:t>วิธีทำ </a:t>
            </a:r>
            <a:r>
              <a:rPr lang="th-TH" sz="3600" b="1" dirty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หลนเนื้อปู ปลาดุกฟู</a:t>
            </a:r>
            <a:endParaRPr lang="th-TH" sz="4000" b="1" dirty="0">
              <a:solidFill>
                <a:srgbClr val="0000CC"/>
              </a:solidFill>
              <a:latin typeface="Angsana New (หัวเรื่อง)"/>
              <a:cs typeface="+mj-cs"/>
            </a:endParaRPr>
          </a:p>
        </p:txBody>
      </p:sp>
      <p:sp>
        <p:nvSpPr>
          <p:cNvPr id="10" name="ลูกศรขวา 9">
            <a:hlinkClick r:id="rId2" action="ppaction://hlinksldjump"/>
          </p:cNvPr>
          <p:cNvSpPr/>
          <p:nvPr/>
        </p:nvSpPr>
        <p:spPr>
          <a:xfrm>
            <a:off x="1373563" y="5318306"/>
            <a:ext cx="1255923" cy="815249"/>
          </a:xfrm>
          <a:prstGeom prst="rightArrow">
            <a:avLst>
              <a:gd name="adj1" fmla="val 50000"/>
              <a:gd name="adj2" fmla="val 37838"/>
            </a:avLst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cs typeface="+mj-cs"/>
              </a:rPr>
              <a:t>เครื่องเคียง</a:t>
            </a:r>
          </a:p>
        </p:txBody>
      </p:sp>
      <p:sp>
        <p:nvSpPr>
          <p:cNvPr id="5" name="กล่องข้อความ 4"/>
          <p:cNvSpPr txBox="1"/>
          <p:nvPr/>
        </p:nvSpPr>
        <p:spPr>
          <a:xfrm>
            <a:off x="1014537" y="1682194"/>
            <a:ext cx="1014346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36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1. เครื่องหลน – นำหัวกะทิไปตั้งไฟ ใส่เครื่องตำลงไป ตามด้วยหอมแดงซอย</a:t>
            </a:r>
          </a:p>
          <a:p>
            <a:r>
              <a:rPr lang="th-TH" sz="36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2. เครื่องปรุง – ปรุงรสด้วยน้ำตาลมะพร้าว น้ำมะขามเปียก และดอกเกลือ</a:t>
            </a:r>
          </a:p>
        </p:txBody>
      </p:sp>
    </p:spTree>
    <p:extLst>
      <p:ext uri="{BB962C8B-B14F-4D97-AF65-F5344CB8AC3E}">
        <p14:creationId xmlns:p14="http://schemas.microsoft.com/office/powerpoint/2010/main" val="2655216124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00342" y="1303282"/>
            <a:ext cx="10571852" cy="4876801"/>
          </a:xfrm>
          <a:prstGeom prst="roundRect">
            <a:avLst>
              <a:gd name="adj" fmla="val 3646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1600"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7" name="สี่เหลี่ยมผืนผ้า 6"/>
          <p:cNvSpPr/>
          <p:nvPr/>
        </p:nvSpPr>
        <p:spPr>
          <a:xfrm>
            <a:off x="800342" y="437159"/>
            <a:ext cx="5657608" cy="646331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600" b="1" dirty="0">
                <a:solidFill>
                  <a:schemeClr val="bg1">
                    <a:lumMod val="95000"/>
                    <a:lumOff val="5000"/>
                  </a:schemeClr>
                </a:solidFill>
                <a:latin typeface="Angsana New (หัวเรื่อง)"/>
                <a:cs typeface="+mj-cs"/>
              </a:rPr>
              <a:t>เครื่องเคียง </a:t>
            </a:r>
            <a:r>
              <a:rPr lang="th-TH" sz="3600" b="1" dirty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หลนเนื้อปู ปลาดุกฟู</a:t>
            </a:r>
            <a:endParaRPr lang="th-TH" sz="4000" b="1" dirty="0">
              <a:solidFill>
                <a:srgbClr val="0000CC"/>
              </a:solidFill>
              <a:latin typeface="Angsana New (หัวเรื่อง)"/>
              <a:cs typeface="+mj-cs"/>
            </a:endParaRPr>
          </a:p>
        </p:txBody>
      </p:sp>
      <p:sp>
        <p:nvSpPr>
          <p:cNvPr id="10" name="ลูกศรขวา 9">
            <a:hlinkClick r:id="rId2" action="ppaction://hlinksldjump"/>
          </p:cNvPr>
          <p:cNvSpPr/>
          <p:nvPr/>
        </p:nvSpPr>
        <p:spPr>
          <a:xfrm>
            <a:off x="1373563" y="5318306"/>
            <a:ext cx="1255923" cy="815249"/>
          </a:xfrm>
          <a:prstGeom prst="rightArrow">
            <a:avLst>
              <a:gd name="adj1" fmla="val 50000"/>
              <a:gd name="adj2" fmla="val 37838"/>
            </a:avLst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cs typeface="+mj-cs"/>
              </a:rPr>
              <a:t>หน้าหลัก</a:t>
            </a:r>
          </a:p>
        </p:txBody>
      </p:sp>
      <p:sp>
        <p:nvSpPr>
          <p:cNvPr id="5" name="กล่องข้อความ 4"/>
          <p:cNvSpPr txBox="1"/>
          <p:nvPr/>
        </p:nvSpPr>
        <p:spPr>
          <a:xfrm>
            <a:off x="1014537" y="1682194"/>
            <a:ext cx="10143461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36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1. เครื่องฟู – นำปลาดุกย่างมาแกะเอาแต่เนื้อปลา แล้วเอาเนื้อปลามาตำ หลังจากนั้นตีเข้ากับน้ำมันถั่วเหลืองจนฟู ตั้งน้ำมันปาล์ม เตรียมทอด</a:t>
            </a:r>
          </a:p>
          <a:p>
            <a:r>
              <a:rPr lang="th-TH" sz="36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2. เครื่องเคียง – ทานคู่กับขนมจีน ผักสด และไข่เค็มต้มยางมะตูม </a:t>
            </a:r>
          </a:p>
        </p:txBody>
      </p:sp>
    </p:spTree>
    <p:extLst>
      <p:ext uri="{BB962C8B-B14F-4D97-AF65-F5344CB8AC3E}">
        <p14:creationId xmlns:p14="http://schemas.microsoft.com/office/powerpoint/2010/main" val="363815995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อิออน">
  <a:themeElements>
    <a:clrScheme name="อิออน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อิออน">
      <a:majorFont>
        <a:latin typeface="Century Gothic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อิออน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2549</TotalTime>
  <Words>711</Words>
  <Application>Microsoft Office PowerPoint</Application>
  <PresentationFormat>แบบจอกว้าง</PresentationFormat>
  <Paragraphs>159</Paragraphs>
  <Slides>42</Slides>
  <Notes>0</Notes>
  <HiddenSlides>0</HiddenSlides>
  <MMClips>0</MMClips>
  <ScaleCrop>false</ScaleCrop>
  <HeadingPairs>
    <vt:vector size="6" baseType="variant">
      <vt:variant>
        <vt:lpstr>ฟอนต์ที่ถูกใช้</vt:lpstr>
      </vt:variant>
      <vt:variant>
        <vt:i4>9</vt:i4>
      </vt:variant>
      <vt:variant>
        <vt:lpstr>ธีม</vt:lpstr>
      </vt:variant>
      <vt:variant>
        <vt:i4>1</vt:i4>
      </vt:variant>
      <vt:variant>
        <vt:lpstr>ชื่อเรื่องสไลด์</vt:lpstr>
      </vt:variant>
      <vt:variant>
        <vt:i4>42</vt:i4>
      </vt:variant>
    </vt:vector>
  </HeadingPairs>
  <TitlesOfParts>
    <vt:vector size="52" baseType="lpstr">
      <vt:lpstr>Angsana New</vt:lpstr>
      <vt:lpstr>Angsana New (หัวเรื่อง)</vt:lpstr>
      <vt:lpstr>Arial</vt:lpstr>
      <vt:lpstr>Browallia New</vt:lpstr>
      <vt:lpstr>Century Gothic</vt:lpstr>
      <vt:lpstr>TH Sarabun New</vt:lpstr>
      <vt:lpstr>TH SarabunPSK</vt:lpstr>
      <vt:lpstr>Wingdings</vt:lpstr>
      <vt:lpstr>Wingdings 3</vt:lpstr>
      <vt:lpstr>อิออน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งานนำเสนอ PowerPoint</dc:title>
  <dc:creator>ToOkTuCk</dc:creator>
  <cp:lastModifiedBy>bkk Training</cp:lastModifiedBy>
  <cp:revision>604</cp:revision>
  <dcterms:created xsi:type="dcterms:W3CDTF">2020-12-22T03:05:05Z</dcterms:created>
  <dcterms:modified xsi:type="dcterms:W3CDTF">2021-09-29T04:37:42Z</dcterms:modified>
</cp:coreProperties>
</file>