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310" r:id="rId29"/>
    <p:sldId id="311" r:id="rId30"/>
    <p:sldId id="312" r:id="rId31"/>
    <p:sldId id="313" r:id="rId32"/>
    <p:sldId id="284" r:id="rId33"/>
    <p:sldId id="285" r:id="rId34"/>
    <p:sldId id="286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8" r:id="rId44"/>
    <p:sldId id="296" r:id="rId45"/>
    <p:sldId id="297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4" r:id="rId58"/>
    <p:sldId id="315" r:id="rId59"/>
    <p:sldId id="316" r:id="rId60"/>
    <p:sldId id="317" r:id="rId6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>
      <p:cViewPr varScale="1">
        <p:scale>
          <a:sx n="87" d="100"/>
          <a:sy n="87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7:06:12.8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8429 9945 255 0,'-31'-46'0'0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3:33:30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22570 9512 255 0,'0'0'0'16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3:51:38.6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3214 7724 255 0,'5'-46'0'0,"3"1"0"15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0T04:40:10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2734 7729 255 0,'0'-3'0'16,"0"0"0"-16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7:08:27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8373 8217 255 0,'-2'0'0'0,"-1"0"0"0,-1 0 0 15,3 0 0 1,-1 0 0-16,2 0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8T07:08:27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8373 8217 255 0,'-2'0'0'0,"-1"0"0"0,-1 0 0 15,3 0 0 1,-1 0 0-16,2 0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864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810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946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012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229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040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3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88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80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742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1491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8202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7491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7731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1925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560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104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01/10/64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7135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6.xml"/><Relationship Id="rId7" Type="http://schemas.openxmlformats.org/officeDocument/2006/relationships/slide" Target="slide5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18" Type="http://schemas.openxmlformats.org/officeDocument/2006/relationships/customXml" Target="../ink/ink3.xml"/><Relationship Id="rId3" Type="http://schemas.openxmlformats.org/officeDocument/2006/relationships/slide" Target="slide19.xml"/><Relationship Id="rId21" Type="http://schemas.openxmlformats.org/officeDocument/2006/relationships/slide" Target="slide24.xml"/><Relationship Id="rId7" Type="http://schemas.openxmlformats.org/officeDocument/2006/relationships/customXml" Target="../ink/ink2.xml"/><Relationship Id="rId17" Type="http://schemas.openxmlformats.org/officeDocument/2006/relationships/image" Target="../media/image90.emf"/><Relationship Id="rId2" Type="http://schemas.openxmlformats.org/officeDocument/2006/relationships/slide" Target="slide18.xml"/><Relationship Id="rId20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24" Type="http://schemas.openxmlformats.org/officeDocument/2006/relationships/slide" Target="slide27.xml"/><Relationship Id="rId5" Type="http://schemas.openxmlformats.org/officeDocument/2006/relationships/slide" Target="slide21.xml"/><Relationship Id="rId23" Type="http://schemas.openxmlformats.org/officeDocument/2006/relationships/slide" Target="slide26.xml"/><Relationship Id="rId19" Type="http://schemas.openxmlformats.org/officeDocument/2006/relationships/image" Target="../media/image10.emf"/><Relationship Id="rId4" Type="http://schemas.openxmlformats.org/officeDocument/2006/relationships/slide" Target="slide20.xml"/><Relationship Id="rId22" Type="http://schemas.openxmlformats.org/officeDocument/2006/relationships/slide" Target="slide2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customXml" Target="../ink/ink4.xml"/><Relationship Id="rId3" Type="http://schemas.openxmlformats.org/officeDocument/2006/relationships/slide" Target="slide29.xml"/><Relationship Id="rId7" Type="http://schemas.openxmlformats.org/officeDocument/2006/relationships/slide" Target="slide33.xml"/><Relationship Id="rId12" Type="http://schemas.openxmlformats.org/officeDocument/2006/relationships/slide" Target="slide38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11" Type="http://schemas.openxmlformats.org/officeDocument/2006/relationships/slide" Target="slide37.xml"/><Relationship Id="rId5" Type="http://schemas.openxmlformats.org/officeDocument/2006/relationships/slide" Target="slide31.xml"/><Relationship Id="rId15" Type="http://schemas.openxmlformats.org/officeDocument/2006/relationships/image" Target="../media/image23.emf"/><Relationship Id="rId10" Type="http://schemas.openxmlformats.org/officeDocument/2006/relationships/slide" Target="slide36.xml"/><Relationship Id="rId4" Type="http://schemas.openxmlformats.org/officeDocument/2006/relationships/slide" Target="slide30.xml"/><Relationship Id="rId9" Type="http://schemas.openxmlformats.org/officeDocument/2006/relationships/slide" Target="slide35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slide" Target="slide47.xml"/><Relationship Id="rId3" Type="http://schemas.openxmlformats.org/officeDocument/2006/relationships/slide" Target="slide40.xml"/><Relationship Id="rId7" Type="http://schemas.openxmlformats.org/officeDocument/2006/relationships/customXml" Target="../ink/ink5.xml"/><Relationship Id="rId12" Type="http://schemas.openxmlformats.org/officeDocument/2006/relationships/slide" Target="slide46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3.xml"/><Relationship Id="rId11" Type="http://schemas.openxmlformats.org/officeDocument/2006/relationships/slide" Target="slide45.xml"/><Relationship Id="rId5" Type="http://schemas.openxmlformats.org/officeDocument/2006/relationships/slide" Target="slide42.xml"/><Relationship Id="rId10" Type="http://schemas.openxmlformats.org/officeDocument/2006/relationships/slide" Target="slide44.xml"/><Relationship Id="rId4" Type="http://schemas.openxmlformats.org/officeDocument/2006/relationships/slide" Target="slide41.xml"/><Relationship Id="rId9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18" Type="http://schemas.openxmlformats.org/officeDocument/2006/relationships/slide" Target="slide51.xml"/><Relationship Id="rId3" Type="http://schemas.openxmlformats.org/officeDocument/2006/relationships/slide" Target="slide49.xml"/><Relationship Id="rId17" Type="http://schemas.openxmlformats.org/officeDocument/2006/relationships/slide" Target="slide50.xml"/><Relationship Id="rId2" Type="http://schemas.openxmlformats.org/officeDocument/2006/relationships/slide" Target="slide48.xml"/><Relationship Id="rId16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8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0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01676" y="4090540"/>
            <a:ext cx="4709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การประกอบอาหารไทย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98" y="1084826"/>
            <a:ext cx="4419851" cy="281671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89" y="3009014"/>
            <a:ext cx="2583445" cy="3324541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63464" y="5651368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คุณ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เชฏฐ์ภูชิ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ชย์  เถกิงศักดิ์ (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เชฟฮู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โต๋)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8532061" y="6315495"/>
            <a:ext cx="3761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[45]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บันทึกวิดีโอวันที่ 20/01/64</a:t>
            </a:r>
          </a:p>
        </p:txBody>
      </p:sp>
    </p:spTree>
    <p:extLst>
      <p:ext uri="{BB962C8B-B14F-4D97-AF65-F5344CB8AC3E}">
        <p14:creationId xmlns:p14="http://schemas.microsoft.com/office/powerpoint/2010/main" val="255040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0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entury Gothic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162186" y="3842708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การประกอบอาหารไทย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3365677" y="4850502"/>
            <a:ext cx="6610501" cy="793214"/>
            <a:chOff x="3376797" y="4791609"/>
            <a:chExt cx="5133973" cy="79321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791609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endParaRPr>
            </a:p>
          </p:txBody>
        </p:sp>
        <p:sp>
          <p:nvSpPr>
            <p:cNvPr id="13" name="กล่องข้อความ 12"/>
            <p:cNvSpPr txBox="1"/>
            <p:nvPr/>
          </p:nvSpPr>
          <p:spPr>
            <a:xfrm>
              <a:off x="3517078" y="4796788"/>
              <a:ext cx="499369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H SarabunPSK" pitchFamily="34" charset="-34"/>
                  <a:ea typeface="+mn-ea"/>
                  <a:cs typeface="TH SarabunPSK" pitchFamily="34" charset="-34"/>
                </a:rPr>
                <a:t>น้ำพริกเผา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H SarabunPSK" pitchFamily="34" charset="-34"/>
                  <a:ea typeface="+mn-ea"/>
                  <a:cs typeface="TH SarabunPSK" pitchFamily="34" charset="-34"/>
                </a:rPr>
                <a:t>, </a:t>
              </a:r>
              <a:r>
                <a:rPr kumimoji="0" lang="th-TH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H SarabunPSK" pitchFamily="34" charset="-34"/>
                  <a:ea typeface="+mn-ea"/>
                  <a:cs typeface="TH SarabunPSK" pitchFamily="34" charset="-34"/>
                </a:rPr>
                <a:t>ไก่ผัดเม็ดมะม่วงหิมพานต์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66" y="1000612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6" y="2820102"/>
            <a:ext cx="2802213" cy="3606066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175038" y="5803314"/>
            <a:ext cx="4137489" cy="956515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คุณ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เชฏฐ์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ภู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ชิชย์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เถกิงศักดิ์   (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เชฟฮูโต๋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023280" y="3563640"/>
              <a:ext cx="11520" cy="1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18960" y="3559320"/>
                <a:ext cx="20160" cy="2556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กล่องข้อความ 16"/>
          <p:cNvSpPr txBox="1"/>
          <p:nvPr/>
        </p:nvSpPr>
        <p:spPr>
          <a:xfrm>
            <a:off x="8532061" y="6315495"/>
            <a:ext cx="3761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[45]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บันทึกวิดีโอวันที่ 20/01/64</a:t>
            </a:r>
          </a:p>
        </p:txBody>
      </p:sp>
    </p:spTree>
    <p:extLst>
      <p:ext uri="{BB962C8B-B14F-4D97-AF65-F5344CB8AC3E}">
        <p14:creationId xmlns:p14="http://schemas.microsoft.com/office/powerpoint/2010/main" val="125983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6213008" y="4095796"/>
            <a:ext cx="315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ชามผสม + ไม้พาย</a:t>
            </a:r>
          </a:p>
        </p:txBody>
      </p:sp>
      <p:sp>
        <p:nvSpPr>
          <p:cNvPr id="16" name="กล่องข้อความ 15">
            <a:hlinkClick r:id="" action="ppaction://noaction"/>
          </p:cNvPr>
          <p:cNvSpPr txBox="1"/>
          <p:nvPr/>
        </p:nvSpPr>
        <p:spPr>
          <a:xfrm>
            <a:off x="5577570" y="3117311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2" name="กล่องข้อความ 21">
            <a:hlinkClick r:id="rId3" action="ppaction://hlinksldjump"/>
          </p:cNvPr>
          <p:cNvSpPr txBox="1"/>
          <p:nvPr/>
        </p:nvSpPr>
        <p:spPr>
          <a:xfrm>
            <a:off x="1972085" y="242598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972085" y="325576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เขียง +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+mn-cs"/>
              </a:rPr>
              <a:t>มีด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>
            <a:hlinkClick r:id="rId5" action="ppaction://hlinksldjump"/>
          </p:cNvPr>
          <p:cNvSpPr txBox="1"/>
          <p:nvPr/>
        </p:nvSpPr>
        <p:spPr>
          <a:xfrm>
            <a:off x="1972084" y="4110340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หม้อ + ทัพพี</a:t>
            </a:r>
          </a:p>
        </p:txBody>
      </p:sp>
      <p:sp>
        <p:nvSpPr>
          <p:cNvPr id="19" name="กล่องข้อความ 18">
            <a:hlinkClick r:id="rId6" action="ppaction://hlinksldjump"/>
          </p:cNvPr>
          <p:cNvSpPr txBox="1"/>
          <p:nvPr/>
        </p:nvSpPr>
        <p:spPr>
          <a:xfrm>
            <a:off x="6215747" y="327334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ช้อนขนาดต่างๆ</a:t>
            </a:r>
          </a:p>
        </p:txBody>
      </p:sp>
      <p:sp>
        <p:nvSpPr>
          <p:cNvPr id="21" name="กล่องข้อความ 20">
            <a:hlinkClick r:id="rId7" action="ppaction://hlinksldjump"/>
          </p:cNvPr>
          <p:cNvSpPr txBox="1"/>
          <p:nvPr/>
        </p:nvSpPr>
        <p:spPr>
          <a:xfrm>
            <a:off x="1972084" y="1614356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เครื่องชั่งดิจิตอล</a:t>
            </a:r>
          </a:p>
        </p:txBody>
      </p:sp>
      <p:sp>
        <p:nvSpPr>
          <p:cNvPr id="23" name="กล่องข้อความ 22">
            <a:hlinkClick r:id="rId8" action="ppaction://hlinksldjump"/>
          </p:cNvPr>
          <p:cNvSpPr txBox="1"/>
          <p:nvPr/>
        </p:nvSpPr>
        <p:spPr>
          <a:xfrm>
            <a:off x="6213008" y="2452170"/>
            <a:ext cx="3622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sp>
        <p:nvSpPr>
          <p:cNvPr id="24" name="กล่องข้อความ 23">
            <a:hlinkClick r:id="rId9" action="ppaction://hlinksldjump"/>
          </p:cNvPr>
          <p:cNvSpPr txBox="1"/>
          <p:nvPr/>
        </p:nvSpPr>
        <p:spPr>
          <a:xfrm>
            <a:off x="6213008" y="1630994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เตาไฟฟ้า</a:t>
            </a:r>
          </a:p>
        </p:txBody>
      </p:sp>
      <p:sp>
        <p:nvSpPr>
          <p:cNvPr id="17" name="กล่องข้อความ 13">
            <a:hlinkClick r:id="rId10" action="ppaction://hlinksldjump"/>
          </p:cNvPr>
          <p:cNvSpPr txBox="1"/>
          <p:nvPr/>
        </p:nvSpPr>
        <p:spPr>
          <a:xfrm>
            <a:off x="6213008" y="5012107"/>
            <a:ext cx="315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กระทะ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Cordia New" panose="020B0304020202020204" pitchFamily="34" charset="-34"/>
              </a:rPr>
              <a:t>+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+mn-cs"/>
              </a:rPr>
              <a:t>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Angsana New" panose="02020603050405020304" pitchFamily="18" charset="-34"/>
              </a:rPr>
              <a:t>ตะหลิว</a:t>
            </a:r>
          </a:p>
        </p:txBody>
      </p:sp>
    </p:spTree>
    <p:extLst>
      <p:ext uri="{BB962C8B-B14F-4D97-AF65-F5344CB8AC3E}">
        <p14:creationId xmlns:p14="http://schemas.microsoft.com/office/powerpoint/2010/main" val="11559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"/>
          <a:stretch/>
        </p:blipFill>
        <p:spPr>
          <a:xfrm>
            <a:off x="4008886" y="1428188"/>
            <a:ext cx="3684687" cy="466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551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ครก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4" y="1520215"/>
            <a:ext cx="3583525" cy="4780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6826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8" name="ลูกศรขวา 7">
            <a:hlinkClick r:id="rId4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00284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9" name="ลูกศรขวา 8">
            <a:hlinkClick r:id="rId4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03766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ชามผสม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7" y="1657369"/>
            <a:ext cx="4390508" cy="3291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410374" y="1657369"/>
            <a:ext cx="5354777" cy="3291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52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75136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ลูกศรขวา 5">
            <a:hlinkClick r:id="rId3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072603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226372" y="1722124"/>
            <a:ext cx="4427451" cy="3029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79" y="1780313"/>
            <a:ext cx="4215367" cy="3160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4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232764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800342" y="437159"/>
            <a:ext cx="726591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อุปกรณ์ใน</a:t>
            </a:r>
            <a:r>
              <a:rPr kumimoji="0" lang="th-TH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ngsana New (หัวเรื่อง)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Browallia New" panose="020B0604020202020204" pitchFamily="34" charset="-34"/>
              </a:rPr>
              <a:t>น้ำพริกเผากับไก่ผัดเม็ดมะม่วงหิมพานต์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ngsana New (หัวเรื่อง)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8" name="ลูกศรขวา 7">
            <a:hlinkClick r:id="rId4" action="ppaction://hlinksldjump"/>
          </p:cNvPr>
          <p:cNvSpPr/>
          <p:nvPr/>
        </p:nvSpPr>
        <p:spPr>
          <a:xfrm>
            <a:off x="974609" y="53391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Angsana New" panose="02020603050405020304" pitchFamily="18" charset="-34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2380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005842" y="1467008"/>
            <a:ext cx="1865243" cy="55399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เครื่องพริกเผา</a:t>
            </a:r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394402" y="2344477"/>
            <a:ext cx="25899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หอมแดง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+mn-cs"/>
              </a:rPr>
              <a:t> </a:t>
            </a: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 1  ถ้วย</a:t>
            </a:r>
          </a:p>
        </p:txBody>
      </p:sp>
      <p:sp>
        <p:nvSpPr>
          <p:cNvPr id="10" name="กล่องข้อความ 9">
            <a:hlinkClick r:id="rId3" action="ppaction://hlinksldjump"/>
          </p:cNvPr>
          <p:cNvSpPr txBox="1"/>
          <p:nvPr/>
        </p:nvSpPr>
        <p:spPr>
          <a:xfrm>
            <a:off x="1394402" y="3008555"/>
            <a:ext cx="32307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กระเทียมไทย  ¼  ถ้วย</a:t>
            </a: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394401" y="3672633"/>
            <a:ext cx="4151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พริกชี้ฟ้าแห้งเม็ดใหญ่  20  เม็ด</a:t>
            </a:r>
          </a:p>
        </p:txBody>
      </p:sp>
      <p:sp>
        <p:nvSpPr>
          <p:cNvPr id="15" name="กล่องข้อความ 14">
            <a:hlinkClick r:id="rId5" action="ppaction://hlinksldjump"/>
          </p:cNvPr>
          <p:cNvSpPr txBox="1"/>
          <p:nvPr/>
        </p:nvSpPr>
        <p:spPr>
          <a:xfrm>
            <a:off x="1394401" y="4325392"/>
            <a:ext cx="32307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Angsana New" panose="02020603050405020304" pitchFamily="18" charset="-34"/>
              </a:rPr>
              <a:t>กุ้งแห้งคั่วป่น  1/8  ถ้วย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9" name="แผนผังลําดับงาน: กระบวนการ 5"/>
          <p:cNvSpPr/>
          <p:nvPr/>
        </p:nvSpPr>
        <p:spPr>
          <a:xfrm>
            <a:off x="800341" y="422131"/>
            <a:ext cx="610431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น้ำพริกเผากับไก่ผัดเม็ดมะม่วงหิมพานต์</a:t>
            </a:r>
          </a:p>
        </p:txBody>
      </p:sp>
      <p:sp>
        <p:nvSpPr>
          <p:cNvPr id="21" name="กล่องข้อความ 9">
            <a:hlinkClick r:id="rId6" action="ppaction://hlinksldjump"/>
          </p:cNvPr>
          <p:cNvSpPr txBox="1"/>
          <p:nvPr/>
        </p:nvSpPr>
        <p:spPr>
          <a:xfrm>
            <a:off x="1394401" y="4984219"/>
            <a:ext cx="33984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กะปิดี ปิ้งหอม 1 ช้อนโต๊ะ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8125200" y="3424320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20880" y="342000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" name="Ink 3"/>
              <p14:cNvContentPartPr/>
              <p14:nvPr/>
            </p14:nvContentPartPr>
            <p14:xfrm>
              <a:off x="1157040" y="2747880"/>
              <a:ext cx="5040" cy="33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52720" y="2743560"/>
                <a:ext cx="13680" cy="4176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กล่องข้อความ 9">
            <a:hlinkClick r:id="rId20" action="ppaction://hlinksldjump"/>
          </p:cNvPr>
          <p:cNvSpPr txBox="1"/>
          <p:nvPr/>
        </p:nvSpPr>
        <p:spPr>
          <a:xfrm>
            <a:off x="6253401" y="2344477"/>
            <a:ext cx="33681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น้ำมะขามเปียก ½  ถ้วย</a:t>
            </a:r>
          </a:p>
        </p:txBody>
      </p:sp>
      <p:sp>
        <p:nvSpPr>
          <p:cNvPr id="36" name="กล่องข้อความ 35">
            <a:hlinkClick r:id="rId21" action="ppaction://hlinksldjump"/>
          </p:cNvPr>
          <p:cNvSpPr txBox="1"/>
          <p:nvPr/>
        </p:nvSpPr>
        <p:spPr>
          <a:xfrm>
            <a:off x="6253400" y="3032900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ดอกเกลือ  1 ช้อนโต๊ะ</a:t>
            </a:r>
          </a:p>
        </p:txBody>
      </p:sp>
      <p:sp>
        <p:nvSpPr>
          <p:cNvPr id="37" name="กล่องข้อความ 36">
            <a:hlinkClick r:id="rId22" action="ppaction://hlinksldjump"/>
          </p:cNvPr>
          <p:cNvSpPr txBox="1"/>
          <p:nvPr/>
        </p:nvSpPr>
        <p:spPr>
          <a:xfrm>
            <a:off x="6253401" y="3696978"/>
            <a:ext cx="28161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น้ำปลา 2 ช้อนโต๊ะ</a:t>
            </a:r>
          </a:p>
        </p:txBody>
      </p:sp>
      <p:sp>
        <p:nvSpPr>
          <p:cNvPr id="38" name="กล่องข้อความ 37">
            <a:hlinkClick r:id="rId23" action="ppaction://hlinksldjump"/>
          </p:cNvPr>
          <p:cNvSpPr txBox="1"/>
          <p:nvPr/>
        </p:nvSpPr>
        <p:spPr>
          <a:xfrm>
            <a:off x="6253400" y="4361056"/>
            <a:ext cx="33984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น้ำตาลมะพร้าว ¾   ถ้วย</a:t>
            </a:r>
          </a:p>
        </p:txBody>
      </p:sp>
      <p:sp>
        <p:nvSpPr>
          <p:cNvPr id="39" name="กล่องข้อความ 38">
            <a:hlinkClick r:id="rId24" action="ppaction://hlinksldjump"/>
          </p:cNvPr>
          <p:cNvSpPr txBox="1"/>
          <p:nvPr/>
        </p:nvSpPr>
        <p:spPr>
          <a:xfrm>
            <a:off x="6253400" y="5013815"/>
            <a:ext cx="33681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Browallia New" panose="020B0604020202020204" pitchFamily="34" charset="-34"/>
                <a:ea typeface="+mn-ea"/>
                <a:cs typeface="Angsana New" panose="02020603050405020304" pitchFamily="18" charset="-34"/>
              </a:rPr>
              <a:t>น้ำมันถั่วเหลือง  ½  ถ้วย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987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010799" y="1409059"/>
            <a:ext cx="1486217" cy="55399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เครื่องซอส</a:t>
            </a:r>
          </a:p>
        </p:txBody>
      </p:sp>
      <p:sp>
        <p:nvSpPr>
          <p:cNvPr id="9" name="กล่องข้อความ 8">
            <a:hlinkClick r:id="rId2" action="ppaction://hlinksldjump"/>
          </p:cNvPr>
          <p:cNvSpPr txBox="1"/>
          <p:nvPr/>
        </p:nvSpPr>
        <p:spPr>
          <a:xfrm>
            <a:off x="1012596" y="2056509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กระเทียมไทยสับ 1 ช้อนโต๊ะ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>
            <a:hlinkClick r:id="rId3" action="ppaction://hlinksldjump"/>
          </p:cNvPr>
          <p:cNvSpPr txBox="1"/>
          <p:nvPr/>
        </p:nvSpPr>
        <p:spPr>
          <a:xfrm>
            <a:off x="1012594" y="2720587"/>
            <a:ext cx="44503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น้ำพริกเผา 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+mn-cs"/>
              </a:rPr>
              <a:t>(</a:t>
            </a: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เฉพาะเนื้อ) 3 ช้อนโต๊ะ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4" action="ppaction://hlinksldjump"/>
          </p:cNvPr>
          <p:cNvSpPr txBox="1"/>
          <p:nvPr/>
        </p:nvSpPr>
        <p:spPr>
          <a:xfrm>
            <a:off x="1012596" y="3384665"/>
            <a:ext cx="39522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ซอสหอยนางรม 2 ช้อนโต๊ะ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8" name="กล่องข้อความ 17">
            <a:hlinkClick r:id="rId5" action="ppaction://hlinksldjump"/>
          </p:cNvPr>
          <p:cNvSpPr txBox="1"/>
          <p:nvPr/>
        </p:nvSpPr>
        <p:spPr>
          <a:xfrm>
            <a:off x="1010800" y="4000076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ซอสพริก ¼ ถ้วย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1" name="กล่องข้อความ 20">
            <a:hlinkClick r:id="rId6" action="ppaction://hlinksldjump"/>
          </p:cNvPr>
          <p:cNvSpPr txBox="1"/>
          <p:nvPr/>
        </p:nvSpPr>
        <p:spPr>
          <a:xfrm>
            <a:off x="1010799" y="4664154"/>
            <a:ext cx="374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น้ำตาลมะพร้าว 1 ช้อนโต๊ะ</a:t>
            </a:r>
          </a:p>
        </p:txBody>
      </p:sp>
      <p:sp>
        <p:nvSpPr>
          <p:cNvPr id="22" name="กล่องข้อความ 21">
            <a:hlinkClick r:id="rId7" action="ppaction://hlinksldjump"/>
          </p:cNvPr>
          <p:cNvSpPr txBox="1"/>
          <p:nvPr/>
        </p:nvSpPr>
        <p:spPr>
          <a:xfrm>
            <a:off x="1010800" y="5328232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น้ำมะขามเปียก 1 ช้อนโต๊ะ</a:t>
            </a:r>
          </a:p>
        </p:txBody>
      </p:sp>
      <p:sp>
        <p:nvSpPr>
          <p:cNvPr id="24" name="กล่องข้อความ 23">
            <a:hlinkClick r:id="rId8" action="ppaction://hlinksldjump"/>
          </p:cNvPr>
          <p:cNvSpPr txBox="1"/>
          <p:nvPr/>
        </p:nvSpPr>
        <p:spPr>
          <a:xfrm>
            <a:off x="5976151" y="2056509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น้ำปลา 1 ช้อนชา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5" name="กล่องข้อความ 24">
            <a:hlinkClick r:id="rId9" action="ppaction://hlinksldjump"/>
          </p:cNvPr>
          <p:cNvSpPr txBox="1"/>
          <p:nvPr/>
        </p:nvSpPr>
        <p:spPr>
          <a:xfrm>
            <a:off x="5976149" y="2720587"/>
            <a:ext cx="44503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ดอกเกลือ  ½ ช้อนชา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6" name="กล่องข้อความ 25">
            <a:hlinkClick r:id="rId10" action="ppaction://hlinksldjump"/>
          </p:cNvPr>
          <p:cNvSpPr txBox="1"/>
          <p:nvPr/>
        </p:nvSpPr>
        <p:spPr>
          <a:xfrm>
            <a:off x="5976151" y="3384665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น้ำมันงา 1 ช้อนโต๊ะ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7" name="กล่องข้อความ 26">
            <a:hlinkClick r:id="rId11" action="ppaction://hlinksldjump"/>
          </p:cNvPr>
          <p:cNvSpPr txBox="1"/>
          <p:nvPr/>
        </p:nvSpPr>
        <p:spPr>
          <a:xfrm>
            <a:off x="5974355" y="4000076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น้ำมันถั่วเหลือง 1 ช้อนโต๊ะ</a:t>
            </a:r>
          </a:p>
        </p:txBody>
      </p:sp>
      <p:sp>
        <p:nvSpPr>
          <p:cNvPr id="28" name="กล่องข้อความ 27">
            <a:hlinkClick r:id="rId12" action="ppaction://hlinksldjump"/>
          </p:cNvPr>
          <p:cNvSpPr txBox="1"/>
          <p:nvPr/>
        </p:nvSpPr>
        <p:spPr>
          <a:xfrm>
            <a:off x="5974354" y="4664154"/>
            <a:ext cx="374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น้ำร้อน ¼ ถ้วย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0" name="แผนผังลําดับงาน: กระบวนการ 5"/>
          <p:cNvSpPr/>
          <p:nvPr/>
        </p:nvSpPr>
        <p:spPr>
          <a:xfrm>
            <a:off x="800341" y="422131"/>
            <a:ext cx="610431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น้ำพริกเผากับไก่ผัดเม็ดมะม่วงหิมพานต์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984240" y="2780280"/>
              <a:ext cx="360" cy="2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9920" y="2775960"/>
                <a:ext cx="9000" cy="1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206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สี่เหลี่ยมผืนผ้ามุมมน 21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4" name="กล่องข้อความ 1">
            <a:hlinkClick r:id="rId2" action="ppaction://hlinksldjump"/>
          </p:cNvPr>
          <p:cNvSpPr txBox="1"/>
          <p:nvPr/>
        </p:nvSpPr>
        <p:spPr>
          <a:xfrm>
            <a:off x="1076866" y="1386238"/>
            <a:ext cx="1326093" cy="55399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เครื่องผัด</a:t>
            </a:r>
          </a:p>
        </p:txBody>
      </p:sp>
      <p:sp>
        <p:nvSpPr>
          <p:cNvPr id="26" name="กล่องข้อความ 16">
            <a:hlinkClick r:id="rId2" action="ppaction://hlinksldjump"/>
          </p:cNvPr>
          <p:cNvSpPr txBox="1"/>
          <p:nvPr/>
        </p:nvSpPr>
        <p:spPr>
          <a:xfrm>
            <a:off x="1380552" y="2184877"/>
            <a:ext cx="45738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สะโพกไก่สด 300 กรัม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7" name="กล่องข้อความ 16">
            <a:hlinkClick r:id="rId3" action="ppaction://hlinksldjump"/>
          </p:cNvPr>
          <p:cNvSpPr txBox="1"/>
          <p:nvPr/>
        </p:nvSpPr>
        <p:spPr>
          <a:xfrm>
            <a:off x="1380552" y="2828178"/>
            <a:ext cx="442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เม็ดมะม่วงหิมพานต์อบ ½ ถ้วย</a:t>
            </a:r>
          </a:p>
        </p:txBody>
      </p:sp>
      <p:sp>
        <p:nvSpPr>
          <p:cNvPr id="29" name="กล่องข้อความ 16">
            <a:hlinkClick r:id="rId4" action="ppaction://hlinksldjump"/>
          </p:cNvPr>
          <p:cNvSpPr txBox="1"/>
          <p:nvPr/>
        </p:nvSpPr>
        <p:spPr>
          <a:xfrm>
            <a:off x="1380554" y="3472409"/>
            <a:ext cx="32862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พริกแห้งเม็ดใหญ่ 5 เม็ด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40" name="กล่องข้อความ 16">
            <a:hlinkClick r:id="rId5" action="ppaction://hlinksldjump"/>
          </p:cNvPr>
          <p:cNvSpPr txBox="1"/>
          <p:nvPr/>
        </p:nvSpPr>
        <p:spPr>
          <a:xfrm>
            <a:off x="1380552" y="4111746"/>
            <a:ext cx="35848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พริกชี้ฟ้าแดง 2 เม็ด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41" name="กล่องข้อความ 16">
            <a:hlinkClick r:id="rId6" action="ppaction://hlinksldjump"/>
          </p:cNvPr>
          <p:cNvSpPr txBox="1"/>
          <p:nvPr/>
        </p:nvSpPr>
        <p:spPr>
          <a:xfrm>
            <a:off x="1380552" y="4761087"/>
            <a:ext cx="45738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แป้งสาลีอเนกประสงค์  ½ ถ้วย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3403365" y="3113355"/>
              <a:ext cx="468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99045" y="3109035"/>
                <a:ext cx="1332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แผนผังลําดับงาน: กระบวนการ 5"/>
          <p:cNvSpPr/>
          <p:nvPr/>
        </p:nvSpPr>
        <p:spPr>
          <a:xfrm>
            <a:off x="800341" y="422131"/>
            <a:ext cx="610431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น้ำพริกเผากับไก่ผัดเม็ดมะม่วงหิมพานต์</a:t>
            </a:r>
          </a:p>
        </p:txBody>
      </p:sp>
      <p:sp>
        <p:nvSpPr>
          <p:cNvPr id="25" name="กล่องข้อความ 16">
            <a:hlinkClick r:id="rId10" action="ppaction://hlinksldjump"/>
          </p:cNvPr>
          <p:cNvSpPr txBox="1"/>
          <p:nvPr/>
        </p:nvSpPr>
        <p:spPr>
          <a:xfrm>
            <a:off x="6262412" y="2137347"/>
            <a:ext cx="3286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กระเทียมจีน 3 กลีบ</a:t>
            </a:r>
          </a:p>
        </p:txBody>
      </p:sp>
      <p:sp>
        <p:nvSpPr>
          <p:cNvPr id="28" name="กล่องข้อความ 16">
            <a:hlinkClick r:id="rId11" action="ppaction://hlinksldjump"/>
          </p:cNvPr>
          <p:cNvSpPr txBox="1"/>
          <p:nvPr/>
        </p:nvSpPr>
        <p:spPr>
          <a:xfrm>
            <a:off x="6262412" y="2828178"/>
            <a:ext cx="3429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พริกไทยป่น ½ ช้อนชา</a:t>
            </a:r>
          </a:p>
        </p:txBody>
      </p:sp>
      <p:sp>
        <p:nvSpPr>
          <p:cNvPr id="30" name="กล่องข้อความ 16">
            <a:hlinkClick r:id="rId12" action="ppaction://hlinksldjump"/>
          </p:cNvPr>
          <p:cNvSpPr txBox="1"/>
          <p:nvPr/>
        </p:nvSpPr>
        <p:spPr>
          <a:xfrm>
            <a:off x="6262413" y="3477519"/>
            <a:ext cx="23451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ต้นหอม  2 ต้น</a:t>
            </a:r>
          </a:p>
        </p:txBody>
      </p:sp>
      <p:sp>
        <p:nvSpPr>
          <p:cNvPr id="31" name="กล่องข้อความ 16">
            <a:hlinkClick r:id="rId13" action="ppaction://hlinksldjump"/>
          </p:cNvPr>
          <p:cNvSpPr txBox="1"/>
          <p:nvPr/>
        </p:nvSpPr>
        <p:spPr>
          <a:xfrm>
            <a:off x="6262412" y="4111746"/>
            <a:ext cx="18608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ซอสผัด</a:t>
            </a:r>
          </a:p>
        </p:txBody>
      </p:sp>
    </p:spTree>
    <p:extLst>
      <p:ext uri="{BB962C8B-B14F-4D97-AF65-F5344CB8AC3E}">
        <p14:creationId xmlns:p14="http://schemas.microsoft.com/office/powerpoint/2010/main" val="363307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สี่เหลี่ยมผืนผ้ามุมมน 21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5" name="กล่องข้อความ 1">
            <a:hlinkClick r:id="rId2" action="ppaction://hlinksldjump"/>
          </p:cNvPr>
          <p:cNvSpPr txBox="1"/>
          <p:nvPr/>
        </p:nvSpPr>
        <p:spPr>
          <a:xfrm>
            <a:off x="2567064" y="1863121"/>
            <a:ext cx="1451237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เครื่องเคียง</a:t>
            </a:r>
          </a:p>
        </p:txBody>
      </p:sp>
      <p:sp>
        <p:nvSpPr>
          <p:cNvPr id="37" name="กล่องข้อความ 22">
            <a:hlinkClick r:id="rId2" action="ppaction://hlinksldjump"/>
          </p:cNvPr>
          <p:cNvSpPr txBox="1"/>
          <p:nvPr/>
        </p:nvSpPr>
        <p:spPr>
          <a:xfrm>
            <a:off x="2567064" y="2815194"/>
            <a:ext cx="3323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ข้าวเกรียบกุ้งทอด</a:t>
            </a:r>
          </a:p>
        </p:txBody>
      </p:sp>
      <p:sp>
        <p:nvSpPr>
          <p:cNvPr id="23" name="กล่องข้อความ 22">
            <a:hlinkClick r:id="rId3" action="ppaction://hlinksldjump"/>
          </p:cNvPr>
          <p:cNvSpPr txBox="1"/>
          <p:nvPr/>
        </p:nvSpPr>
        <p:spPr>
          <a:xfrm>
            <a:off x="2567064" y="3491735"/>
            <a:ext cx="2770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กุ้งก้ามกรามเผา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009960" y="2958120"/>
              <a:ext cx="468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05640" y="2953800"/>
                <a:ext cx="1332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แผนผังลําดับงาน: กระบวนการ 5"/>
          <p:cNvSpPr/>
          <p:nvPr/>
        </p:nvSpPr>
        <p:spPr>
          <a:xfrm>
            <a:off x="800341" y="422131"/>
            <a:ext cx="610431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น้ำพริกเผากับไก่ผัดเม็ดมะม่วงหิมพานต์</a:t>
            </a:r>
          </a:p>
        </p:txBody>
      </p:sp>
      <p:sp>
        <p:nvSpPr>
          <p:cNvPr id="33" name="กล่องข้อความ 32">
            <a:hlinkClick r:id="rId17" action="ppaction://hlinksldjump"/>
          </p:cNvPr>
          <p:cNvSpPr txBox="1"/>
          <p:nvPr/>
        </p:nvSpPr>
        <p:spPr>
          <a:xfrm>
            <a:off x="2567065" y="4124328"/>
            <a:ext cx="1973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ดอกสะเดา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4" name="กล่องข้อความ 33">
            <a:hlinkClick r:id="rId18" action="ppaction://hlinksldjump"/>
          </p:cNvPr>
          <p:cNvSpPr txBox="1"/>
          <p:nvPr/>
        </p:nvSpPr>
        <p:spPr>
          <a:xfrm>
            <a:off x="2567065" y="4804921"/>
            <a:ext cx="1973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Angsana New" panose="02020603050405020304" pitchFamily="18" charset="-34"/>
              </a:rPr>
              <a:t>แตงกวา</a:t>
            </a:r>
          </a:p>
        </p:txBody>
      </p:sp>
    </p:spTree>
    <p:extLst>
      <p:ext uri="{BB962C8B-B14F-4D97-AF65-F5344CB8AC3E}">
        <p14:creationId xmlns:p14="http://schemas.microsoft.com/office/powerpoint/2010/main" val="305093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หอมแดง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4"/>
          <a:stretch/>
        </p:blipFill>
        <p:spPr>
          <a:xfrm>
            <a:off x="4165292" y="1664114"/>
            <a:ext cx="3872214" cy="4412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968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กระเทียมไทย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7"/>
          <a:stretch/>
        </p:blipFill>
        <p:spPr>
          <a:xfrm>
            <a:off x="3852496" y="1647221"/>
            <a:ext cx="4266476" cy="4230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0170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พริกชี้ฟ้าแห้งเม็ดใหญ่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3"/>
          <a:stretch/>
        </p:blipFill>
        <p:spPr>
          <a:xfrm>
            <a:off x="4163974" y="1514434"/>
            <a:ext cx="3874850" cy="4495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01135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กุ้งแห้ง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2" b="10387"/>
          <a:stretch/>
        </p:blipFill>
        <p:spPr>
          <a:xfrm>
            <a:off x="4119673" y="1557668"/>
            <a:ext cx="3939806" cy="4332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55129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กะปิปิ้ง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195" y="1519124"/>
            <a:ext cx="4303671" cy="4447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9392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มะขามเปียก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32" y="1567476"/>
            <a:ext cx="4124133" cy="4389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0179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ดอกเกลือ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998" y="1483562"/>
            <a:ext cx="3772801" cy="4774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124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น้ำปลา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1" b="8992"/>
          <a:stretch/>
        </p:blipFill>
        <p:spPr>
          <a:xfrm>
            <a:off x="3984921" y="1384712"/>
            <a:ext cx="4232956" cy="455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9511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น้ำตาลมะพร้าว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693" y="1425529"/>
            <a:ext cx="3809032" cy="4651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27876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น้ำมันถั่วเหลือ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50" y="1411493"/>
            <a:ext cx="3634566" cy="4846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058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ข้าวเกรียมกุ้งทอด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401" y="1289106"/>
            <a:ext cx="5607996" cy="478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26159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3016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กุ้งแม่น้ำเผา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55" y="1583771"/>
            <a:ext cx="5811924" cy="4356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45844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 (เครื่องจัดจาน)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43110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ดอกสะเดา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96" y="1463986"/>
            <a:ext cx="4751217" cy="4612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800341" y="422131"/>
            <a:ext cx="45844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 (เครื่องจัดจาน)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2190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แตงกวา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1"/>
          <a:stretch/>
        </p:blipFill>
        <p:spPr>
          <a:xfrm>
            <a:off x="4270025" y="1430400"/>
            <a:ext cx="3879437" cy="4827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8"/>
          <p:cNvSpPr/>
          <p:nvPr/>
        </p:nvSpPr>
        <p:spPr>
          <a:xfrm>
            <a:off x="800341" y="422131"/>
            <a:ext cx="458445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 (เครื่องจัดจาน)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184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/>
            <a:endParaRPr kumimoji="0" lang="th-TH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1" y="422131"/>
            <a:ext cx="48215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การจัด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เตรียมวัตถุดิบของน้ำพริกเผา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965200" y="1676400"/>
            <a:ext cx="100922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ล้างพริกแห้งให้สะอาดแล้วแช่น้ำทิ้งไว้จนนิ่ม จากนั้นซอยให้ละเอียด (การซอยให้ละเอียดจะทำให้โขรกเป็นเนื้อเดียวง่ายขึ้น) และนำลงครก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หัวหอมแดง ตัดราก ปอกเปลือก และซอยให้มีขนาดเล็กจะทำให้โขรกง่ายขึ้น จากนั้นพักไว้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ปอกเปลือกกระเทียมไทยโดยบุให้แตกเพื่อให้น้ำมันหอมระเหยออกมาและจะทำให้โขรกง่ายขึ้น จากนั้นพักไว้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 พริกที่นำลงครกแล้วให้ใส่เกลือเล็กน้อย (การใส่เกลือจะทำให้เวลาโขรกพริกจะแหลกง่าย และยังช่วยให้วัตถุดิบคงสีสดไว้)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5. โขรกพริกจนละเอียด 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6.ตามด้วยหัวหอมซอยและกระเทียมบุโขรกต่อให้ละเอียดเป็นเนื้อเดียว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7. ตักใสถ้วยเตรียมนำไปผัด</a:t>
            </a:r>
            <a:endParaRPr lang="th-TH" dirty="0">
              <a:solidFill>
                <a:prstClr val="black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313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5269327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/>
            <a:endParaRPr kumimoji="0" lang="th-TH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36525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ขั้นตอน</a:t>
            </a: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055265" y="1485557"/>
            <a:ext cx="100922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ตั้งกระทะใช้ไฟอ่อนและใส่น้ำมันพืช</a:t>
            </a:r>
          </a:p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ตามด้วยเครื่องโขรกทันทีไม่ต้องรอให้น้ำมันร้อน (เพราะถ้ารอจนน้ำมันร้อนอาจจะทำให้เครื่องโขรกไหม้ ) จากนั้นคนให้กระจายทั่วกระทะ</a:t>
            </a:r>
            <a:b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โขรกกุ้งแห้งโดยไม่ต้องโขรกละเอียดเพราะต้องการโชว์เนื้อกุ้ง ผัดคนไปมา</a:t>
            </a:r>
          </a:p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 ใส่กุ้งโขรกลงไป ผัดสักครู่ให้เข้ากัน</a:t>
            </a:r>
          </a:p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5. ตามด้วยกะปิย่าง ผัดไปสักครู่ (ขณะผัดถ้าน้ำมันเริ่มแห้งสามารถเติมน้ำได้)</a:t>
            </a:r>
          </a:p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6. เร่งเป็นไฟกลางเพื่อเพิ่มความร้อนให้อาหาร จากนั้นปรุงรสด้วยน้ำมะขามเปียกผัดไปมา ชิมรสชาติอาหาร</a:t>
            </a:r>
          </a:p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7. ตามด้วยเกลือ จากนั้นชิมรส (หากต้องการรับประทานกับเครื่องเคียงอาจจะปรุงให้รสจัดขึ้น)</a:t>
            </a:r>
          </a:p>
          <a:p>
            <a:r>
              <a:rPr lang="th-TH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8. ลดให้เป็นไฟอ่อน ใส่น้ำตาลมะพร้าวลงไปผัดไปมาให้เข้ากัน (ชิมรสอีกครั้งปรุงรสตามความชอบ) จากนั้นปิดไฟจะได้น้ำพริกเป็นที่เรียบร้อยและพักไว้เตรียมนำไปผัดกับเนื้อไก่</a:t>
            </a:r>
            <a:endParaRPr lang="th-TH" dirty="0">
              <a:solidFill>
                <a:prstClr val="black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2098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5269327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/>
            <a:endParaRPr kumimoji="0" lang="th-TH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336525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การจัด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ตกแต่งจาน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066800" y="1608667"/>
            <a:ext cx="98890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1. จัดวางกุ้งไว้ด้านข้างโดยหันส่วนหน้าของกุ้งเข้าด้านในจาน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2. หั่นก้านสะเดาออกจากต้นคั่ว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3. วางสะเดาชิดส่วนหัวกุ้ง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4. นำแตงกวามาหั่นแฉลบ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5. วางแตงกวาต่อจากต้นสะเดา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6. ตามด้วยผักที่รับประทานได้ เช่น ผักชีลาว และผักอื่น ๆ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19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กระเทียมไทย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7"/>
          <a:stretch/>
        </p:blipFill>
        <p:spPr>
          <a:xfrm>
            <a:off x="3852496" y="1647221"/>
            <a:ext cx="4266476" cy="4230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92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น้ำพริกเผา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4962"/>
          <a:stretch/>
        </p:blipFill>
        <p:spPr>
          <a:xfrm>
            <a:off x="3975090" y="1690028"/>
            <a:ext cx="4252618" cy="4386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809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น้ำมันหอย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7" b="6046"/>
          <a:stretch/>
        </p:blipFill>
        <p:spPr>
          <a:xfrm>
            <a:off x="3839701" y="1705778"/>
            <a:ext cx="4523395" cy="4551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999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ซอสพริก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9"/>
          <a:stretch/>
        </p:blipFill>
        <p:spPr>
          <a:xfrm>
            <a:off x="4032930" y="1410834"/>
            <a:ext cx="4441220" cy="4702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9892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น้ำตาลมะพร้าว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693" y="1425529"/>
            <a:ext cx="3809032" cy="4651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44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น้ำมะขามเปียก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32" y="1567476"/>
            <a:ext cx="4124133" cy="4389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52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น้ำปลา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1" b="8992"/>
          <a:stretch/>
        </p:blipFill>
        <p:spPr>
          <a:xfrm>
            <a:off x="3984921" y="1384712"/>
            <a:ext cx="4232956" cy="455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3135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ดอกเกลือ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998" y="1483562"/>
            <a:ext cx="3772801" cy="4774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3652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ดอกเกลือ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534" y="1676400"/>
            <a:ext cx="5080000" cy="3810000"/>
          </a:xfrm>
          <a:prstGeom prst="rect">
            <a:avLst/>
          </a:prstGeom>
        </p:spPr>
      </p:pic>
      <p:sp>
        <p:nvSpPr>
          <p:cNvPr id="3" name="กล่องข้อความ 2"/>
          <p:cNvSpPr txBox="1"/>
          <p:nvPr/>
        </p:nvSpPr>
        <p:spPr>
          <a:xfrm>
            <a:off x="5604933" y="5595936"/>
            <a:ext cx="252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น้ำมันงา 1 ช้อนโต๊ะ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น้ำมันถั่วเหลือง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50" y="1411493"/>
            <a:ext cx="3634566" cy="4846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48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น้ำร้อน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639" y="1350131"/>
            <a:ext cx="4215519" cy="4824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256939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วัตถุดิบของซอส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5584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1"/>
            <a:ext cx="10602115" cy="1323860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0" y="422131"/>
            <a:ext cx="455385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การจัด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เตรียมวัตถุดิบของน้ำซอส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168400" y="1693333"/>
            <a:ext cx="8111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บุกระเทียมไทยและสับให้เป็นชิ้นเล็ก</a:t>
            </a:r>
            <a:endParaRPr lang="th-TH" sz="36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3064934"/>
            <a:ext cx="311125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ขั้นตอน</a:t>
            </a: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800341" y="4185397"/>
            <a:ext cx="10602115" cy="2435535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168399" y="4611790"/>
            <a:ext cx="81110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ตั้งหม้อใช้ไฟกลาง ใส่น้ำมันพืชขณะที่หม้อยังอยู่ในอุณหภูมิห้อง เพื่อคาดเดาอุณหภูมิก่อนใส่อาหารลงไป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ใส่กระเทียมสับลงไปโดยไม่ต้องรอให้น้ำมันร้อน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ผัดกระเทียมไปมาจนมีกลิ่นหอม (ไม่ต้องรอให้เหลือง แค่ได้กลิ่นหอม)</a:t>
            </a:r>
            <a:endParaRPr lang="th-TH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103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แผนผังลําดับงาน: กระบวนการ 6"/>
          <p:cNvSpPr/>
          <p:nvPr/>
        </p:nvSpPr>
        <p:spPr>
          <a:xfrm>
            <a:off x="597142" y="558801"/>
            <a:ext cx="311125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ขั้นตอน</a:t>
            </a: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น้ำซอส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itchFamily="34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597142" y="1560730"/>
            <a:ext cx="11425525" cy="5141918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931333" y="1870556"/>
            <a:ext cx="10972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ตั้งหม้อใช้ไฟกลาง ใส่น้ำมันพืชขณะที่หม้อยังอยู่ในอุณหภูมิห้อง เพื่อคาดเดาอุณหภูมิก่อนใส่อาหารลงไป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ใส่กระเทียมสับลงไปโดยไม่ต้องรอให้น้ำมันร้อน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3. ผัดกระเทียมไปมาจนมีกลิ่นหอม (ไม่ต้องรอให้เหลือง แค่ได้กลิ่นหอม)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 จากนั้นตามด้วยน้ำมะขามเปียก ตามด้วยซอสพริก ตามด้วยน้ำมันหอย ตามด้วยน้ำตาลปีบ 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และผัดทั้งหมดให้เข้ากัน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5. ตักเฉพาะเนื้อน้ำพริกเผาที่ทำเสร็จในขั้นตอนแรกใส่ลงไป โดยตักเฉพาะเนื้อลงไปผัดให้เข้ากัน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6. ตามด้วยน้ำปลา (การใส่น้ำปลาขณะน้ำซอสร้อนจะทำให้น้ำปลาหอมมากขึ้น)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7. ตามด้วยน้ำอุ่นหรือน้ำเปล่าเพื่อให้น้ำซอสผัดง่ายและไม่ข้นเกินไปเคี่ยวให้เข้ากัน จากนั้นชิมรสชาติ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8. ตามด้วยน้ำมันงา (ใส่น้ำมันงาแล้วปิดไฟทันทีเพราะกลิ่นของน้ำมันงาค่อนข้างมีความอ่อนไหว 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ถ้าใส่ไว้นานกลิ่นจะหาย) จากนั้นคนให้เข้ากัน</a:t>
            </a:r>
            <a:b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9. ตักใส่ถ้วยพักไว้เตรียมนำไปผัดกับเนื้อไก่</a:t>
            </a:r>
            <a:endParaRPr lang="th-TH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17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สะโพกไก่สด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45167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446" y="1483361"/>
            <a:ext cx="4001905" cy="4593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80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เม็ดมะม่วงหินมพานต์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7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366" y="1527578"/>
            <a:ext cx="5388065" cy="4469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75740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พริกแห้งเม็ดใหญ่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14" y="1481576"/>
            <a:ext cx="3853569" cy="4561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3249834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พริกชี้ฟ้าแดง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39" y="1622047"/>
            <a:ext cx="5942119" cy="4454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37964043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แป้งสาลีอเนกประสงค์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590" y="1608209"/>
            <a:ext cx="3229618" cy="4308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6052628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กระเทียมจีน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37" y="1438656"/>
            <a:ext cx="5212493" cy="4637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16653639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พริกไทยป่น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778" y="1508415"/>
            <a:ext cx="3379242" cy="4507689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15757698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ต้นหอม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46" y="1587349"/>
            <a:ext cx="5802378" cy="4349821"/>
          </a:xfrm>
          <a:prstGeom prst="rect">
            <a:avLst/>
          </a:prstGeom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28747879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ซอสผัด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78"/>
          <a:stretch/>
        </p:blipFill>
        <p:spPr>
          <a:xfrm>
            <a:off x="4067671" y="1483952"/>
            <a:ext cx="3832320" cy="4438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46013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วัตถุดิบ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H SarabunPSK" pitchFamily="34" charset="-34"/>
                <a:ea typeface="+mn-ea"/>
                <a:cs typeface="+mn-cs"/>
              </a:rPr>
              <a:t>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</p:spTree>
    <p:extLst>
      <p:ext uri="{BB962C8B-B14F-4D97-AF65-F5344CB8AC3E}">
        <p14:creationId xmlns:p14="http://schemas.microsoft.com/office/powerpoint/2010/main" val="23209984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665032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การจัด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เตรียมวัตถุดิบ</a:t>
            </a:r>
            <a:r>
              <a:rPr lang="th-TH" sz="3500" b="1" dirty="0" smtClean="0">
                <a:solidFill>
                  <a:srgbClr val="660033"/>
                </a:solidFill>
                <a:latin typeface="TH SarabunPSK" pitchFamily="34" charset="-34"/>
              </a:rPr>
              <a:t>ของ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066800" y="1574800"/>
            <a:ext cx="9855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1. นำพริกชี้ฟ้าแห้งมาหั่นเป็นท่อนแล้วนำเม็ดพริกออก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2. นำกระเทียมจีน (กระเทียมเม็ดใหญ่) มาบุและสับเป็นชิ้นเล็ก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3. ตั้งกระทะใช้ไฟกลางใส่น้ำมันเตรียมทอด (ใส่น้ำมันพืชพอประมาณขณะที่กระทะยังอยู่ในอุณหภูมิห้อง)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4. เตรียมจานสำหรับพักอาหารที่ทอดแล้ว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5. น้ำมันเริ่มร้อนตามด้วยพริกชี้ฟ้าแห้งหั่นลงทอด คนไปมาระหว่างอย่าให้ไหม้กระทั่งพริกชี้ฟ้าเริ่มเปลี่ยนสีเป็นสีเข้ม จากนั้นตักขึ้นพักที่กระดาษ</a:t>
            </a:r>
            <a:r>
              <a:rPr lang="th-TH" dirty="0" smtClean="0">
                <a:solidFill>
                  <a:schemeClr val="bg1"/>
                </a:solidFill>
              </a:rPr>
              <a:t>อเนกประสงค์</a:t>
            </a:r>
            <a:r>
              <a:rPr lang="th-TH" dirty="0" smtClean="0">
                <a:solidFill>
                  <a:schemeClr val="bg1"/>
                </a:solidFill>
              </a:rPr>
              <a:t>สำหรับอาหารที่เตรียมไว้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6. ตามด้วยเม็ดมะม่วงหิมพานต์ลงทอด คนไปมาพอเหลือง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7. ตักขึ้นพักที่กระดาษอเนกประสงค์สำหรับอาหารที่เตรียมไว้ และลดเป็นไฟอ่อนเตรียมอดเนื้อไก่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8. นำสะโพกไก่มาหั่นพอคำ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7301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1" y="422131"/>
            <a:ext cx="665032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การจัด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เตรียมวัตถุดิบ</a:t>
            </a:r>
            <a:r>
              <a:rPr lang="th-TH" sz="3500" b="1" dirty="0" smtClean="0">
                <a:solidFill>
                  <a:srgbClr val="660033"/>
                </a:solidFill>
                <a:latin typeface="TH SarabunPSK" pitchFamily="34" charset="-34"/>
              </a:rPr>
              <a:t>ของ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066800" y="1574800"/>
            <a:ext cx="9855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9. จากนั้นนำไปคลุกกับแป้งสาลีโดยคลุกพอใหติดเนื้อไก่ไม่ต้องหนา (การคลุกแป้งก่อนทอดนั้นเพื่อให้ผิวสัมผัสของเนื้อไก่มีความกรอบ)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10. เร่งเตาไฟฟ้าจากไฟอ่อนเป็นไฟกลาง ตามด้วยเนื้อไก่ที่คลุกแป้งโดยวางด้านที่เป็นหนังลงทอดก่อนจนครบทุกชิ้น (ไม่ต้องคนหรือกลับบ่อยเพราะจะทำให้เนื้อไก่เละ และความมันของไก่ก็จะออกหมดทำให้เนื้อไก่แห้ง)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11. ระหว่างทอดเนื้อไก่ ให้หั่นต้นหอมแบบเฉียงขนาดพอคำ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12. นำพริกชี้ฟ้ามาหั่นแฉลบ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13. กลับมาดูไก่ทอด ถ้าไก่พอเหลืองแล้วให้กลับด้านไก่ กลับด้านเนื้อไก่แบบนี้จนกระทั่งเนื้อไก่สุก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14. เร่งไฟให้แรงเพื่อไล่น้ำมันออกจากเนื้อไก่ก่อนตักขึ้นพักที่</a:t>
            </a:r>
            <a:r>
              <a:rPr lang="th-TH" dirty="0" smtClean="0">
                <a:solidFill>
                  <a:schemeClr val="bg1"/>
                </a:solidFill>
              </a:rPr>
              <a:t>กระดาษอเนกประสงค์สำหรับอาหาร</a:t>
            </a:r>
            <a:r>
              <a:rPr lang="th-TH" dirty="0" smtClean="0">
                <a:solidFill>
                  <a:schemeClr val="bg1"/>
                </a:solidFill>
              </a:rPr>
              <a:t>ที่เตรียมไว้ เพื่อเตรียมนำไปผัด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52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54141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ขั้นตอน</a:t>
            </a: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การทำ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066800" y="1693333"/>
            <a:ext cx="1005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1. ตั้งกระทะใช้ไฟกลาง จากนั้นใส่น้ำมันพืชลงไป (ใส่ไม่ต้องมากเพราะน้ำพริกเผาและซอสที่ทำไว้มีน้ำมันอยู่แล้ว)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2. ใส่กระเทียมสับลงไปโดยไม่ต้องรอให้น้ำมันร้อนเพราะน้ำมันอาจจะไหม้ก่อน คนไปมาพอหอม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3. จากนั้นใส่ซอสที่ทำเตรียมไว้ลงไปคนไปมาสักครู่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4. ตามด้วยพริกไทยขาวป่นคนไปมา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5. ตามด้วยเนื้อไก่ เม็ดมะม่วงหิมพานต์ พริกทอด ผัดทุกอย่างให้เข้ากันให้น้ำซอสเคลือบทุกอย่าง โดยขณะผัดให้คนเบา ๆ เพื่อไม่ให้อาหารเละ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6. จากนั้นใส่พริกชี้ฟ้าหั่นแฉลบลงไป ผัดไปมาสักครู่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7. ตามด้วยต้นหอมหั่นท่อนลงไป ผัดต่อให้ต้นหอมพอสลบ จากนั้นปิดไฟ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05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1"/>
            <a:ext cx="10602115" cy="1831860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610845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การจัด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ตกแต่งจาน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ไก่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PSK" pitchFamily="34" charset="-34"/>
                <a:ea typeface="+mn-ea"/>
                <a:cs typeface="Angsana New" panose="02020603050405020304" pitchFamily="18" charset="-34"/>
              </a:rPr>
              <a:t>ผัดเม็ดมะม่วงหิมพานต์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066800" y="1693333"/>
            <a:ext cx="1005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</a:rPr>
              <a:t>1. ตักไก่ผัดเม็ดมะม่วงหิมพานต์ใส่จาน</a:t>
            </a:r>
            <a:br>
              <a:rPr lang="th-TH" dirty="0" smtClean="0">
                <a:solidFill>
                  <a:schemeClr val="bg1"/>
                </a:solidFill>
              </a:rPr>
            </a:br>
            <a:r>
              <a:rPr lang="th-TH" dirty="0" smtClean="0">
                <a:solidFill>
                  <a:schemeClr val="bg1"/>
                </a:solidFill>
              </a:rPr>
              <a:t>2. หั่นต้นหอมเป็นแนวยาววางด้านบน 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075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953</Words>
  <Application>Microsoft Office PowerPoint</Application>
  <PresentationFormat>แบบจอกว้าง</PresentationFormat>
  <Paragraphs>174</Paragraphs>
  <Slides>60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60</vt:i4>
      </vt:variant>
    </vt:vector>
  </HeadingPairs>
  <TitlesOfParts>
    <vt:vector size="71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7</cp:revision>
  <dcterms:created xsi:type="dcterms:W3CDTF">2021-10-01T07:13:11Z</dcterms:created>
  <dcterms:modified xsi:type="dcterms:W3CDTF">2021-10-01T07:58:30Z</dcterms:modified>
</cp:coreProperties>
</file>