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606" r:id="rId3"/>
    <p:sldId id="607" r:id="rId4"/>
    <p:sldId id="624" r:id="rId5"/>
    <p:sldId id="608" r:id="rId6"/>
    <p:sldId id="610" r:id="rId7"/>
    <p:sldId id="625" r:id="rId8"/>
    <p:sldId id="611" r:id="rId9"/>
    <p:sldId id="626" r:id="rId10"/>
    <p:sldId id="612" r:id="rId11"/>
    <p:sldId id="628" r:id="rId12"/>
    <p:sldId id="613" r:id="rId13"/>
    <p:sldId id="629" r:id="rId14"/>
    <p:sldId id="614" r:id="rId15"/>
    <p:sldId id="615" r:id="rId16"/>
    <p:sldId id="631" r:id="rId17"/>
    <p:sldId id="616" r:id="rId18"/>
    <p:sldId id="617" r:id="rId19"/>
    <p:sldId id="618" r:id="rId20"/>
    <p:sldId id="619" r:id="rId21"/>
    <p:sldId id="620" r:id="rId22"/>
    <p:sldId id="621" r:id="rId23"/>
    <p:sldId id="622" r:id="rId24"/>
    <p:sldId id="623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BCDCD"/>
    <a:srgbClr val="000082"/>
    <a:srgbClr val="FEFDF4"/>
    <a:srgbClr val="00008E"/>
    <a:srgbClr val="000074"/>
    <a:srgbClr val="660033"/>
    <a:srgbClr val="EAEAEA"/>
    <a:srgbClr val="D60093"/>
    <a:srgbClr val="8D17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72" autoAdjust="0"/>
    <p:restoredTop sz="94660"/>
  </p:normalViewPr>
  <p:slideViewPr>
    <p:cSldViewPr snapToGrid="0">
      <p:cViewPr varScale="1">
        <p:scale>
          <a:sx n="63" d="100"/>
          <a:sy n="63" d="100"/>
        </p:scale>
        <p:origin x="72" y="2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18628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122670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110574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4849226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08/11/64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20670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08/11/64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2171580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08/11/64</a:t>
            </a:fld>
            <a:endParaRPr lang="th-TH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168492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08/11/64</a:t>
            </a:fld>
            <a:endParaRPr lang="th-TH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7160719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384184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08/11/64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167007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033078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375970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273727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08/11/64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1558556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08/11/64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5792264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2532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341-0B14-463A-9B62-771DBF861BD5}" type="datetimeFigureOut">
              <a:rPr lang="th-TH" smtClean="0"/>
              <a:t>08/11/64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504287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CE6341-0B14-463A-9B62-771DBF861BD5}" type="datetimeFigureOut">
              <a:rPr lang="th-TH" smtClean="0"/>
              <a:t>08/11/64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A7B22-43C0-41A5-8EE6-C6C8689227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81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 spd="slow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717227" y="624740"/>
            <a:ext cx="10729298" cy="5619944"/>
          </a:xfrm>
          <a:prstGeom prst="roundRect">
            <a:avLst>
              <a:gd name="adj" fmla="val 2669"/>
            </a:avLst>
          </a:prstGeom>
          <a:solidFill>
            <a:schemeClr val="accent3">
              <a:lumMod val="20000"/>
              <a:lumOff val="8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493" y="1258533"/>
            <a:ext cx="3405786" cy="2170467"/>
          </a:xfrm>
          <a:prstGeom prst="rect">
            <a:avLst/>
          </a:prstGeom>
        </p:spPr>
      </p:pic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8DD41A11-BAC7-459A-A985-CDE141C64C3F}"/>
              </a:ext>
            </a:extLst>
          </p:cNvPr>
          <p:cNvSpPr txBox="1"/>
          <p:nvPr/>
        </p:nvSpPr>
        <p:spPr>
          <a:xfrm>
            <a:off x="1997149" y="3913512"/>
            <a:ext cx="81977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5400" b="1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ความรู้พื้นฐานเกี่ยวกับการประกอบอาหาร</a:t>
            </a:r>
            <a:endParaRPr lang="th-TH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473263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2EE1A941-E941-407F-B340-C25E43BA1772}"/>
              </a:ext>
            </a:extLst>
          </p:cNvPr>
          <p:cNvSpPr txBox="1"/>
          <p:nvPr/>
        </p:nvSpPr>
        <p:spPr>
          <a:xfrm>
            <a:off x="847947" y="798845"/>
            <a:ext cx="42151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0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Calibri" panose="020F0502020204030204" pitchFamily="34" charset="0"/>
                <a:cs typeface="TH SarabunPSK" panose="020B0500040200020003" pitchFamily="34" charset="-34"/>
              </a:rPr>
              <a:t>1. ความสำคัญของอาหาร</a:t>
            </a:r>
            <a:endParaRPr lang="th-TH" sz="400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7B98F3F3-8E33-4F81-9AA6-C7EE2DB8EC92}"/>
              </a:ext>
            </a:extLst>
          </p:cNvPr>
          <p:cNvSpPr txBox="1"/>
          <p:nvPr/>
        </p:nvSpPr>
        <p:spPr>
          <a:xfrm>
            <a:off x="1602857" y="1506731"/>
            <a:ext cx="9040334" cy="4321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thaiDist">
              <a:lnSpc>
                <a:spcPct val="107000"/>
              </a:lnSpc>
              <a:spcAft>
                <a:spcPts val="800"/>
              </a:spcAft>
            </a:pPr>
            <a:r>
              <a:rPr lang="th-TH" sz="3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อาหาร คือ สิ่งที่เรารับประทานได้และไม่เป็นพิษต่อร่างกายและก่อให้เกิดประโยชน์ต่าง ๆต่อร่างกาย สามารถช่วยให้ร่างกายเจริญเติบโตแข็งแรงและต้านทานโรคต่าง ๆได้</a:t>
            </a:r>
            <a:endParaRPr lang="en-US" sz="3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indent="457200" algn="thaiDist">
              <a:lnSpc>
                <a:spcPct val="107000"/>
              </a:lnSpc>
              <a:spcAft>
                <a:spcPts val="800"/>
              </a:spcAft>
            </a:pPr>
            <a:r>
              <a:rPr lang="th-TH" sz="3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สารอาหาร คือ สารเคมีที่เป็นส่วนประกอบของอาหารเมื่อรับประทานแล้วมีประโยชน์ต่อร่างกายและสามารถเผาผลาญเป็นพลังงาน ใช้ใน</a:t>
            </a:r>
            <a:br>
              <a:rPr lang="th-TH" sz="3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</a:br>
            <a:r>
              <a:rPr lang="th-TH" sz="3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การซ่อมแซมส่วนที่สึกหลอและใช้ในการเจริญเติบโต มี 5 ชนิด คือ คาร์โบไฮเดรต โปรตีน ไขมัน แร่ธาตุ และน้ำ</a:t>
            </a:r>
            <a:endParaRPr lang="en-US" sz="3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53057729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E8A8485A-D5E8-45E1-A0C1-F4571C6ADA47}"/>
              </a:ext>
            </a:extLst>
          </p:cNvPr>
          <p:cNvSpPr txBox="1"/>
          <p:nvPr/>
        </p:nvSpPr>
        <p:spPr>
          <a:xfrm>
            <a:off x="914400" y="697489"/>
            <a:ext cx="10207256" cy="24403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thaiDist">
              <a:lnSpc>
                <a:spcPct val="107000"/>
              </a:lnSpc>
              <a:spcAft>
                <a:spcPts val="800"/>
              </a:spcAft>
            </a:pPr>
            <a:r>
              <a:rPr lang="th-TH" sz="3600" dirty="0">
                <a:solidFill>
                  <a:schemeClr val="bg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อาหารจะมีประโยชน์ต่อร่างกาย ถ้าหากเรารับประทานอย่างถูกหลักโภชนาการจะทำให้เรามีสุขภาพที่ดีทั้งร่างกายและจิตใจ ในปัจจุบันมีอาหารมากมายให้เราเลือกรับประทานทั้งที่มีประโยชน์และไม่มีประโยชน์ เพราะฉะนั้นในการเลือกบริโภคอาหารจึงต้องคำนึงถึงหลักโภชนาการ และที่สำคัญต้องรับประมาณอาหารให้ครบ 5 หมู่ </a:t>
            </a:r>
            <a:endParaRPr lang="en-US" sz="3600" dirty="0">
              <a:solidFill>
                <a:schemeClr val="bg1"/>
              </a:solidFill>
              <a:latin typeface="Calibri" panose="020F0502020204030204" pitchFamily="34" charset="0"/>
              <a:cs typeface="TH SarabunPSK" panose="020B0500040200020003" pitchFamily="34" charset="-34"/>
            </a:endParaRP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78B0B1EF-3773-469F-A384-90E4DE687965}"/>
              </a:ext>
            </a:extLst>
          </p:cNvPr>
          <p:cNvPicPr/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879" y="2834199"/>
            <a:ext cx="5518297" cy="3607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966858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83D14342-7F15-4034-90A6-901FA69C3945}"/>
              </a:ext>
            </a:extLst>
          </p:cNvPr>
          <p:cNvSpPr txBox="1"/>
          <p:nvPr/>
        </p:nvSpPr>
        <p:spPr>
          <a:xfrm>
            <a:off x="428912" y="952669"/>
            <a:ext cx="11334175" cy="6851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ctr">
              <a:lnSpc>
                <a:spcPct val="107000"/>
              </a:lnSpc>
              <a:spcAft>
                <a:spcPts val="800"/>
              </a:spcAft>
            </a:pPr>
            <a:r>
              <a:rPr lang="th-TH" sz="3600" b="1" dirty="0">
                <a:solidFill>
                  <a:schemeClr val="bg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หมู่ที่ 1 โปรตีน ได้แก่  เนื้อสัตว์ต่าง ๆ นม ไข่ ถั่วเมล็ดแห้ง ถั่วเหลือง ถั่วเขียว ถั่วลิสง</a:t>
            </a:r>
            <a:endParaRPr lang="en-US" sz="3600" b="1" dirty="0">
              <a:solidFill>
                <a:schemeClr val="bg1"/>
              </a:solidFill>
              <a:latin typeface="Calibri" panose="020F0502020204030204" pitchFamily="34" charset="0"/>
              <a:cs typeface="TH SarabunPSK" panose="020B0500040200020003" pitchFamily="34" charset="-34"/>
            </a:endParaRPr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E35CBFB1-45AA-4FC5-A860-B66FE8D50A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086" y="1805771"/>
            <a:ext cx="7489826" cy="3858069"/>
          </a:xfrm>
          <a:prstGeom prst="rect">
            <a:avLst/>
          </a:prstGeom>
        </p:spPr>
      </p:pic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6F169376-84DB-44C1-909F-57ED08CCA72C}"/>
              </a:ext>
            </a:extLst>
          </p:cNvPr>
          <p:cNvSpPr txBox="1"/>
          <p:nvPr/>
        </p:nvSpPr>
        <p:spPr>
          <a:xfrm>
            <a:off x="3387149" y="5831818"/>
            <a:ext cx="5649367" cy="281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ctr">
              <a:lnSpc>
                <a:spcPct val="107000"/>
              </a:lnSpc>
              <a:spcAft>
                <a:spcPts val="800"/>
              </a:spcAft>
            </a:pPr>
            <a:r>
              <a:rPr lang="en-US" sz="1200" b="1" dirty="0">
                <a:solidFill>
                  <a:schemeClr val="bg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https://www.hongthongrice.com/v2/blog/beauty-health/food-category-5/</a:t>
            </a:r>
          </a:p>
        </p:txBody>
      </p:sp>
    </p:spTree>
    <p:extLst>
      <p:ext uri="{BB962C8B-B14F-4D97-AF65-F5344CB8AC3E}">
        <p14:creationId xmlns:p14="http://schemas.microsoft.com/office/powerpoint/2010/main" val="1162038883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83D14342-7F15-4034-90A6-901FA69C3945}"/>
              </a:ext>
            </a:extLst>
          </p:cNvPr>
          <p:cNvSpPr txBox="1"/>
          <p:nvPr/>
        </p:nvSpPr>
        <p:spPr>
          <a:xfrm>
            <a:off x="428912" y="952669"/>
            <a:ext cx="10940903" cy="661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ctr">
              <a:lnSpc>
                <a:spcPct val="107000"/>
              </a:lnSpc>
              <a:spcAft>
                <a:spcPts val="800"/>
              </a:spcAft>
            </a:pPr>
            <a:r>
              <a:rPr lang="th-TH" sz="3600" b="1">
                <a:solidFill>
                  <a:schemeClr val="bg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หมู่ที่ 1 โปรตีน ได้แก่  เนื้อสัตว์ต่าง ๆ นม ไข่ ถั่วเล็ดแห้ง ถั่วเหลือง ถั่วเขียว ถั่วลิสง</a:t>
            </a:r>
            <a:endParaRPr lang="en-US" sz="3600" b="1">
              <a:solidFill>
                <a:schemeClr val="bg1"/>
              </a:solidFill>
              <a:latin typeface="Calibri" panose="020F0502020204030204" pitchFamily="34" charset="0"/>
              <a:cs typeface="TH SarabunPSK" panose="020B0500040200020003" pitchFamily="34" charset="-34"/>
            </a:endParaRP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9DA8148C-244A-4BB9-8B81-E386F6C2308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3460" y="4395197"/>
            <a:ext cx="1800225" cy="1807845"/>
          </a:xfrm>
          <a:prstGeom prst="rect">
            <a:avLst/>
          </a:prstGeom>
        </p:spPr>
      </p:pic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E69D691C-0031-4799-AEA5-7B71347C9D8F}"/>
              </a:ext>
            </a:extLst>
          </p:cNvPr>
          <p:cNvSpPr txBox="1"/>
          <p:nvPr/>
        </p:nvSpPr>
        <p:spPr>
          <a:xfrm>
            <a:off x="992372" y="1938844"/>
            <a:ext cx="10207256" cy="3136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thaiDist">
              <a:lnSpc>
                <a:spcPct val="107000"/>
              </a:lnSpc>
              <a:spcAft>
                <a:spcPts val="800"/>
              </a:spcAft>
            </a:pPr>
            <a:r>
              <a:rPr lang="th-TH" sz="3600" dirty="0">
                <a:solidFill>
                  <a:schemeClr val="bg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ประโยชน์ ช่วยทำให้ร่างกายเจริญเติบโต ทั้งยังช่วยสร้างเซลล์และเนื้อเยื่อต่าง ๆ ช่วยซ่อมแซมส่วนที่สึก</a:t>
            </a:r>
            <a:r>
              <a:rPr lang="th-TH" sz="3600" dirty="0" err="1">
                <a:solidFill>
                  <a:schemeClr val="bg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หรอ</a:t>
            </a:r>
            <a:r>
              <a:rPr lang="th-TH" sz="3600" dirty="0">
                <a:solidFill>
                  <a:schemeClr val="bg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ของร่างกาย ช่วยต้านโรคต่าง ๆ และควบคุมการทำงานของอวัยวะต่าง </a:t>
            </a:r>
            <a:r>
              <a:rPr lang="th-TH" sz="3600" dirty="0" err="1">
                <a:solidFill>
                  <a:schemeClr val="bg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ๆข</a:t>
            </a:r>
            <a:r>
              <a:rPr lang="th-TH" sz="3600" dirty="0">
                <a:solidFill>
                  <a:schemeClr val="bg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องร่างกาย เช่น การพูด การหายใจ </a:t>
            </a:r>
          </a:p>
          <a:p>
            <a:pPr indent="457200" algn="thaiDist">
              <a:lnSpc>
                <a:spcPct val="107000"/>
              </a:lnSpc>
              <a:spcAft>
                <a:spcPts val="800"/>
              </a:spcAft>
            </a:pPr>
            <a:r>
              <a:rPr lang="th-TH" sz="3600" dirty="0">
                <a:solidFill>
                  <a:schemeClr val="bg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สำหรับคนทั่วไปควรได้รับโปรตีน 1 กรัม ต่อน้ำหนักตัว 1 กิโลกรัม และ</a:t>
            </a:r>
            <a:br>
              <a:rPr lang="th-TH" sz="3600" dirty="0">
                <a:solidFill>
                  <a:schemeClr val="bg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</a:br>
            <a:r>
              <a:rPr lang="th-TH" sz="3600" dirty="0">
                <a:solidFill>
                  <a:schemeClr val="bg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คนออกกำลังกาย ควรได้รับโปรตีน 2-3 กรัม ต่อน้ำหนักตัว 1 กิโลกรัม	</a:t>
            </a:r>
          </a:p>
        </p:txBody>
      </p:sp>
    </p:spTree>
    <p:extLst>
      <p:ext uri="{BB962C8B-B14F-4D97-AF65-F5344CB8AC3E}">
        <p14:creationId xmlns:p14="http://schemas.microsoft.com/office/powerpoint/2010/main" val="502317766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866A6CCA-B75B-437B-A19D-4AC009490B18}"/>
              </a:ext>
            </a:extLst>
          </p:cNvPr>
          <p:cNvSpPr txBox="1"/>
          <p:nvPr/>
        </p:nvSpPr>
        <p:spPr>
          <a:xfrm>
            <a:off x="2544726" y="988826"/>
            <a:ext cx="7102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หมู่ที่ 2 คาร์โบไฮเดรต ได้แก่ ข้าว เผือ มัน แป้ง น้ำตาล</a:t>
            </a:r>
            <a:endParaRPr lang="en-US" sz="3600" b="1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0C17F8DE-E232-4D81-A8A1-67A9CF4AFC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575" y="1635157"/>
            <a:ext cx="8088849" cy="4085159"/>
          </a:xfrm>
          <a:prstGeom prst="rect">
            <a:avLst/>
          </a:prstGeom>
        </p:spPr>
      </p:pic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9FE967D5-ABF4-4138-A89E-52C4200982A0}"/>
              </a:ext>
            </a:extLst>
          </p:cNvPr>
          <p:cNvSpPr txBox="1"/>
          <p:nvPr/>
        </p:nvSpPr>
        <p:spPr>
          <a:xfrm>
            <a:off x="3387149" y="5831818"/>
            <a:ext cx="5649367" cy="281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ctr">
              <a:lnSpc>
                <a:spcPct val="107000"/>
              </a:lnSpc>
              <a:spcAft>
                <a:spcPts val="800"/>
              </a:spcAft>
            </a:pPr>
            <a:r>
              <a:rPr lang="en-US" sz="1200" b="1" dirty="0">
                <a:solidFill>
                  <a:schemeClr val="bg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https://www.hongthongrice.com/v2/blog/beauty-health/food-category-5/</a:t>
            </a:r>
          </a:p>
        </p:txBody>
      </p:sp>
    </p:spTree>
    <p:extLst>
      <p:ext uri="{BB962C8B-B14F-4D97-AF65-F5344CB8AC3E}">
        <p14:creationId xmlns:p14="http://schemas.microsoft.com/office/powerpoint/2010/main" val="3995715639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E69D691C-0031-4799-AEA5-7B71347C9D8F}"/>
              </a:ext>
            </a:extLst>
          </p:cNvPr>
          <p:cNvSpPr txBox="1"/>
          <p:nvPr/>
        </p:nvSpPr>
        <p:spPr>
          <a:xfrm>
            <a:off x="992372" y="1938844"/>
            <a:ext cx="10207256" cy="25438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thaiDist">
              <a:lnSpc>
                <a:spcPct val="107000"/>
              </a:lnSpc>
              <a:spcAft>
                <a:spcPts val="800"/>
              </a:spcAft>
            </a:pPr>
            <a:r>
              <a:rPr lang="th-TH" sz="3600" dirty="0">
                <a:solidFill>
                  <a:schemeClr val="bg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ประโยชน์ ให้พลังงานแก่ร่างกาย เพื่อให้ร่างกายสามารถเคลื่อนไหวได้ เช่น </a:t>
            </a:r>
            <a:br>
              <a:rPr lang="th-TH" sz="3600" dirty="0">
                <a:solidFill>
                  <a:schemeClr val="bg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</a:br>
            <a:r>
              <a:rPr lang="th-TH" sz="3600" dirty="0">
                <a:solidFill>
                  <a:schemeClr val="bg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การดิน การวิ่ง หรือการเคลื่อนไหวอื่น ๆ</a:t>
            </a:r>
          </a:p>
          <a:p>
            <a:pPr indent="457200" algn="thaiDist">
              <a:lnSpc>
                <a:spcPct val="107000"/>
              </a:lnSpc>
              <a:spcAft>
                <a:spcPts val="800"/>
              </a:spcAft>
            </a:pPr>
            <a:r>
              <a:rPr lang="th-TH" sz="3600" dirty="0">
                <a:solidFill>
                  <a:schemeClr val="bg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	สำหรับคนทั่วไป ควรได้รับคาร์โบไฮเดรต 3 กรัม ต่อน้ำหนักตัว 1 กิโลกรัม และคนออกกำลังกาย </a:t>
            </a:r>
            <a:r>
              <a:rPr lang="th-TH" sz="3600">
                <a:solidFill>
                  <a:schemeClr val="bg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ควรได้รับคาร์โบไฮเดรต </a:t>
            </a:r>
            <a:r>
              <a:rPr lang="th-TH" sz="3600" dirty="0">
                <a:solidFill>
                  <a:schemeClr val="bg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2-3 กรัม ต่อน้ำหนักตัว 1 กิโลกรัม</a:t>
            </a:r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866A6CCA-B75B-437B-A19D-4AC009490B18}"/>
              </a:ext>
            </a:extLst>
          </p:cNvPr>
          <p:cNvSpPr txBox="1"/>
          <p:nvPr/>
        </p:nvSpPr>
        <p:spPr>
          <a:xfrm>
            <a:off x="2544726" y="988826"/>
            <a:ext cx="7102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หมู่ที่ 2 คาร์โบไฮเดรต ได้แก่ ข้าว เผือ มัน แป้ง น้ำตาล</a:t>
            </a:r>
            <a:endParaRPr lang="en-US" sz="3600" b="1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B3682D78-9875-482C-9EBA-F2E90D2A7B3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1953" y="4442458"/>
            <a:ext cx="1847865" cy="1855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779697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866A6CCA-B75B-437B-A19D-4AC009490B18}"/>
              </a:ext>
            </a:extLst>
          </p:cNvPr>
          <p:cNvSpPr txBox="1"/>
          <p:nvPr/>
        </p:nvSpPr>
        <p:spPr>
          <a:xfrm>
            <a:off x="863600" y="988826"/>
            <a:ext cx="103360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หมู่ที่ 3 เกลือแร่และแร่ธาตุ ได้แก่ ผักใบเขียว และผักอื่น ๆ ทั้งประเภทดอกและผล</a:t>
            </a:r>
            <a:endParaRPr lang="en-US" sz="3600" b="1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68B69FCD-3C1F-49CB-BA53-8D60681B91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8092" y="1635157"/>
            <a:ext cx="7815816" cy="4053893"/>
          </a:xfrm>
          <a:prstGeom prst="rect">
            <a:avLst/>
          </a:prstGeom>
        </p:spPr>
      </p:pic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0C8524EF-EB5A-4C96-B6FD-90E5A9118203}"/>
              </a:ext>
            </a:extLst>
          </p:cNvPr>
          <p:cNvSpPr txBox="1"/>
          <p:nvPr/>
        </p:nvSpPr>
        <p:spPr>
          <a:xfrm>
            <a:off x="3387149" y="5831818"/>
            <a:ext cx="5649367" cy="281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ctr">
              <a:lnSpc>
                <a:spcPct val="107000"/>
              </a:lnSpc>
              <a:spcAft>
                <a:spcPts val="800"/>
              </a:spcAft>
            </a:pPr>
            <a:r>
              <a:rPr lang="en-US" sz="1200" b="1" dirty="0">
                <a:solidFill>
                  <a:schemeClr val="bg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https://www.hongthongrice.com/v2/blog/beauty-health/food-category-5/</a:t>
            </a:r>
          </a:p>
        </p:txBody>
      </p:sp>
    </p:spTree>
    <p:extLst>
      <p:ext uri="{BB962C8B-B14F-4D97-AF65-F5344CB8AC3E}">
        <p14:creationId xmlns:p14="http://schemas.microsoft.com/office/powerpoint/2010/main" val="4018273356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E69D691C-0031-4799-AEA5-7B71347C9D8F}"/>
              </a:ext>
            </a:extLst>
          </p:cNvPr>
          <p:cNvSpPr txBox="1"/>
          <p:nvPr/>
        </p:nvSpPr>
        <p:spPr>
          <a:xfrm>
            <a:off x="992372" y="1938844"/>
            <a:ext cx="10207256" cy="12779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thaiDist">
              <a:lnSpc>
                <a:spcPct val="107000"/>
              </a:lnSpc>
              <a:spcAft>
                <a:spcPts val="800"/>
              </a:spcAft>
            </a:pPr>
            <a:r>
              <a:rPr lang="th-TH" sz="3600" dirty="0">
                <a:solidFill>
                  <a:schemeClr val="bg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ประโยชน์ เสริมสร้างการเจริญเติบโตทั้งยังควบคุมการทำงานของอวัยวะ</a:t>
            </a:r>
            <a:br>
              <a:rPr lang="th-TH" sz="3600" dirty="0">
                <a:solidFill>
                  <a:schemeClr val="bg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</a:br>
            <a:r>
              <a:rPr lang="th-TH" sz="3600" dirty="0">
                <a:solidFill>
                  <a:schemeClr val="bg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ทุกส่วนในร่างกาย และช่วยป้องกันโรค </a:t>
            </a:r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866A6CCA-B75B-437B-A19D-4AC009490B18}"/>
              </a:ext>
            </a:extLst>
          </p:cNvPr>
          <p:cNvSpPr txBox="1"/>
          <p:nvPr/>
        </p:nvSpPr>
        <p:spPr>
          <a:xfrm>
            <a:off x="863600" y="988826"/>
            <a:ext cx="103360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หมู่ที่ 3 เกลือแร่และแร่ธาตุ ได้แก่ ผักใบเขียว และผักอื่น ๆ ทั้งประเภทดอกและผล</a:t>
            </a:r>
            <a:endParaRPr lang="en-US" sz="3600" b="1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A12031FA-3E71-4C58-910F-BC73FB577DA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7660" y="3194509"/>
            <a:ext cx="3023698" cy="3037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025722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866A6CCA-B75B-437B-A19D-4AC009490B18}"/>
              </a:ext>
            </a:extLst>
          </p:cNvPr>
          <p:cNvSpPr txBox="1"/>
          <p:nvPr/>
        </p:nvSpPr>
        <p:spPr>
          <a:xfrm>
            <a:off x="863600" y="988826"/>
            <a:ext cx="103360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หมู่ที่ 4 วิตามิน ได้แก่ ผลไม้ต่าง ๆ</a:t>
            </a:r>
            <a:endParaRPr lang="en-US" sz="3600" b="1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6FA0C20A-D883-4F2F-9475-73C364B52F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740" y="1635157"/>
            <a:ext cx="7710520" cy="4076827"/>
          </a:xfrm>
          <a:prstGeom prst="rect">
            <a:avLst/>
          </a:prstGeom>
        </p:spPr>
      </p:pic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4E319F3D-DB2D-4207-9BDA-D4A34F559178}"/>
              </a:ext>
            </a:extLst>
          </p:cNvPr>
          <p:cNvSpPr txBox="1"/>
          <p:nvPr/>
        </p:nvSpPr>
        <p:spPr>
          <a:xfrm>
            <a:off x="3387149" y="5831818"/>
            <a:ext cx="5661158" cy="281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ctr">
              <a:lnSpc>
                <a:spcPct val="107000"/>
              </a:lnSpc>
              <a:spcAft>
                <a:spcPts val="800"/>
              </a:spcAft>
            </a:pPr>
            <a:r>
              <a:rPr lang="en-US" sz="1200" b="1" dirty="0">
                <a:solidFill>
                  <a:schemeClr val="bg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https://www.hongthongrice.com/v2/blog/beauty-health/food-category-5/</a:t>
            </a:r>
          </a:p>
        </p:txBody>
      </p:sp>
    </p:spTree>
    <p:extLst>
      <p:ext uri="{BB962C8B-B14F-4D97-AF65-F5344CB8AC3E}">
        <p14:creationId xmlns:p14="http://schemas.microsoft.com/office/powerpoint/2010/main" val="4187156074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E69D691C-0031-4799-AEA5-7B71347C9D8F}"/>
              </a:ext>
            </a:extLst>
          </p:cNvPr>
          <p:cNvSpPr txBox="1"/>
          <p:nvPr/>
        </p:nvSpPr>
        <p:spPr>
          <a:xfrm>
            <a:off x="992372" y="1938844"/>
            <a:ext cx="10207256" cy="12779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thaiDist">
              <a:lnSpc>
                <a:spcPct val="107000"/>
              </a:lnSpc>
              <a:spcAft>
                <a:spcPts val="800"/>
              </a:spcAft>
            </a:pPr>
            <a:r>
              <a:rPr lang="th-TH" sz="3600" dirty="0">
                <a:solidFill>
                  <a:schemeClr val="bg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ประโยชน์ ผลไม้ต่าง ๆ อุดมไปด้วยวิตามิน ช่วยป้องกันโรค ลดคอเลสเตอรอล </a:t>
            </a:r>
            <a:br>
              <a:rPr lang="th-TH" sz="3600" dirty="0">
                <a:solidFill>
                  <a:schemeClr val="bg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</a:br>
            <a:r>
              <a:rPr lang="th-TH" sz="3600" dirty="0">
                <a:solidFill>
                  <a:schemeClr val="bg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ช่วยในระบบย่อยอาหารควรกินผลไม้และผลไม้อย่างน้อยให้ถึง 400 กรัมต่อคนต่อวัน</a:t>
            </a:r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866A6CCA-B75B-437B-A19D-4AC009490B18}"/>
              </a:ext>
            </a:extLst>
          </p:cNvPr>
          <p:cNvSpPr txBox="1"/>
          <p:nvPr/>
        </p:nvSpPr>
        <p:spPr>
          <a:xfrm>
            <a:off x="863600" y="988826"/>
            <a:ext cx="103360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หมู่ที่ 4 วิตามิน ได้แก่ ผลไม้ต่าง ๆ</a:t>
            </a:r>
            <a:endParaRPr lang="en-US" sz="3600" b="1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047161BD-A9BE-4326-BAF9-9CBAB142BDD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9333" y="3663492"/>
            <a:ext cx="2498619" cy="250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55896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866A6CCA-B75B-437B-A19D-4AC009490B18}"/>
              </a:ext>
            </a:extLst>
          </p:cNvPr>
          <p:cNvSpPr txBox="1"/>
          <p:nvPr/>
        </p:nvSpPr>
        <p:spPr>
          <a:xfrm>
            <a:off x="863600" y="988826"/>
            <a:ext cx="103360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หมู่ที่ 5 ไขมัน ได้แก่ ไขมันจากพืชและไขมันจากสัตว์</a:t>
            </a:r>
            <a:endParaRPr lang="en-US" sz="3600" b="1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2C1BAB71-3B95-4611-9E4A-CA0E298415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620" y="1635157"/>
            <a:ext cx="8018759" cy="4159587"/>
          </a:xfrm>
          <a:prstGeom prst="rect">
            <a:avLst/>
          </a:prstGeom>
        </p:spPr>
      </p:pic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A53DD29F-96B3-4419-AFCC-902EC1F4B947}"/>
              </a:ext>
            </a:extLst>
          </p:cNvPr>
          <p:cNvSpPr txBox="1"/>
          <p:nvPr/>
        </p:nvSpPr>
        <p:spPr>
          <a:xfrm>
            <a:off x="3387149" y="5831818"/>
            <a:ext cx="5661158" cy="281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ctr">
              <a:lnSpc>
                <a:spcPct val="107000"/>
              </a:lnSpc>
              <a:spcAft>
                <a:spcPts val="800"/>
              </a:spcAft>
            </a:pPr>
            <a:r>
              <a:rPr lang="en-US" sz="1200" b="1" dirty="0">
                <a:solidFill>
                  <a:schemeClr val="bg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https://www.hongthongrice.com/v2/blog/beauty-health/food-category-5/</a:t>
            </a:r>
          </a:p>
        </p:txBody>
      </p:sp>
    </p:spTree>
    <p:extLst>
      <p:ext uri="{BB962C8B-B14F-4D97-AF65-F5344CB8AC3E}">
        <p14:creationId xmlns:p14="http://schemas.microsoft.com/office/powerpoint/2010/main" val="1439098545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E69D691C-0031-4799-AEA5-7B71347C9D8F}"/>
              </a:ext>
            </a:extLst>
          </p:cNvPr>
          <p:cNvSpPr txBox="1"/>
          <p:nvPr/>
        </p:nvSpPr>
        <p:spPr>
          <a:xfrm>
            <a:off x="992372" y="1820313"/>
            <a:ext cx="10207256" cy="3136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thaiDist">
              <a:lnSpc>
                <a:spcPct val="107000"/>
              </a:lnSpc>
              <a:spcAft>
                <a:spcPts val="800"/>
              </a:spcAft>
            </a:pPr>
            <a:r>
              <a:rPr lang="th-TH" sz="3600" dirty="0">
                <a:solidFill>
                  <a:schemeClr val="bg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ประโยชน์ ช่วยให้พลังงานแก่ร่างกาย ช่วยในการดูดซึมของวิตามินและ</a:t>
            </a:r>
            <a:br>
              <a:rPr lang="th-TH" sz="3600" dirty="0">
                <a:solidFill>
                  <a:schemeClr val="bg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</a:br>
            <a:r>
              <a:rPr lang="th-TH" sz="3600" dirty="0">
                <a:solidFill>
                  <a:schemeClr val="bg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ให้ความอบอุ่นแก่ร่างกาย</a:t>
            </a:r>
          </a:p>
          <a:p>
            <a:pPr indent="457200" algn="thaiDist">
              <a:lnSpc>
                <a:spcPct val="107000"/>
              </a:lnSpc>
              <a:spcAft>
                <a:spcPts val="800"/>
              </a:spcAft>
            </a:pPr>
            <a:r>
              <a:rPr lang="th-TH" sz="3600" dirty="0">
                <a:solidFill>
                  <a:schemeClr val="bg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ดังนั้นการรับประทานอาหาร 5 หมู่อาจยังไม่เพียงพอ สิ่งที่ต้องทำควบคู่ไปด้วย คือการออกกำลังกาย ดื่มน้ำมาก ๆ และพักผ่อนให้เพียงพอ เพื่อสุขภาพที่ดีและ </a:t>
            </a:r>
            <a:br>
              <a:rPr lang="th-TH" sz="3600" dirty="0">
                <a:solidFill>
                  <a:schemeClr val="bg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</a:br>
            <a:r>
              <a:rPr lang="th-TH" sz="3600" dirty="0">
                <a:solidFill>
                  <a:schemeClr val="bg1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ลดความเสี่ยงที่จะเป็นโรคร้ายได้</a:t>
            </a:r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866A6CCA-B75B-437B-A19D-4AC009490B18}"/>
              </a:ext>
            </a:extLst>
          </p:cNvPr>
          <p:cNvSpPr txBox="1"/>
          <p:nvPr/>
        </p:nvSpPr>
        <p:spPr>
          <a:xfrm>
            <a:off x="863600" y="988826"/>
            <a:ext cx="103360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หมู่ที่ 5 ไขมัน ได้แก่ ไขมันจากพืชและไขมันจากสัตว์</a:t>
            </a:r>
            <a:endParaRPr lang="en-US" sz="3600" b="1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9D695394-DD79-4586-9C4D-8F32FD2DF2D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199" y="4388288"/>
            <a:ext cx="1922993" cy="1931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1076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2EE1A941-E941-407F-B340-C25E43BA1772}"/>
              </a:ext>
            </a:extLst>
          </p:cNvPr>
          <p:cNvSpPr txBox="1"/>
          <p:nvPr/>
        </p:nvSpPr>
        <p:spPr>
          <a:xfrm>
            <a:off x="847946" y="798845"/>
            <a:ext cx="72800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0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Calibri" panose="020F0502020204030204" pitchFamily="34" charset="0"/>
                <a:cs typeface="TH SarabunPSK" panose="020B0500040200020003" pitchFamily="34" charset="-34"/>
              </a:rPr>
              <a:t>2. รูปแบบการประกอบอาหาร</a:t>
            </a:r>
            <a:endParaRPr lang="th-TH" sz="400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7B98F3F3-8E33-4F81-9AA6-C7EE2DB8EC92}"/>
              </a:ext>
            </a:extLst>
          </p:cNvPr>
          <p:cNvSpPr txBox="1"/>
          <p:nvPr/>
        </p:nvSpPr>
        <p:spPr>
          <a:xfrm>
            <a:off x="847946" y="1472865"/>
            <a:ext cx="10210800" cy="47892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thaiDist">
              <a:lnSpc>
                <a:spcPct val="114000"/>
              </a:lnSpc>
              <a:spcAft>
                <a:spcPts val="800"/>
              </a:spcAft>
            </a:pPr>
            <a:r>
              <a:rPr lang="th-TH" sz="3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การประกอบอาหารเป็นการปรุงอาหารเพื่อรับประทานด้วยวิธีต่าง ๆ </a:t>
            </a:r>
            <a:br>
              <a:rPr lang="th-TH" sz="3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</a:br>
            <a:r>
              <a:rPr lang="th-TH" sz="3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เพื่อให้อาหารที่ปรุงแล้วมี สี กลิ่น และรสชาติที่น่ารับประทาน</a:t>
            </a:r>
          </a:p>
          <a:p>
            <a:pPr indent="457200" algn="thaiDist">
              <a:lnSpc>
                <a:spcPct val="114000"/>
              </a:lnSpc>
              <a:spcAft>
                <a:spcPts val="800"/>
              </a:spcAft>
            </a:pPr>
            <a:r>
              <a:rPr lang="th-TH" sz="3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	</a:t>
            </a:r>
            <a:r>
              <a:rPr lang="th-TH" sz="3600" b="1" u="sng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วิธีการประกอบอาหาร</a:t>
            </a:r>
          </a:p>
          <a:p>
            <a:pPr indent="457200" algn="thaiDist">
              <a:lnSpc>
                <a:spcPct val="114000"/>
              </a:lnSpc>
              <a:spcAft>
                <a:spcPts val="800"/>
              </a:spcAft>
            </a:pPr>
            <a:r>
              <a:rPr lang="th-TH" sz="3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	ซึ่งการทำให้อาหารสุกมีหลายวิธีด้วยกัน เช่น </a:t>
            </a:r>
          </a:p>
          <a:p>
            <a:pPr indent="457200" algn="thaiDist">
              <a:lnSpc>
                <a:spcPct val="114000"/>
              </a:lnSpc>
              <a:spcAft>
                <a:spcPts val="800"/>
              </a:spcAft>
            </a:pPr>
            <a:r>
              <a:rPr lang="th-TH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1. การต้ม </a:t>
            </a:r>
            <a:r>
              <a:rPr lang="th-TH" sz="3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เป็นการนำอาหารไปต้มในน้ำเดือดเพื่อให้อาหารสุก แต่วิธีการต้มจะทำให้สูญเสียคุณค่าทางโภชนาการ เช่น วิตามินหรือแร่ธาตุในอาหารอาจหายไปอยู่ในน้ำที่เราใช้ต้ม  ตัวอย่างเช่น การต้มไข่</a:t>
            </a:r>
          </a:p>
        </p:txBody>
      </p:sp>
    </p:spTree>
    <p:extLst>
      <p:ext uri="{BB962C8B-B14F-4D97-AF65-F5344CB8AC3E}">
        <p14:creationId xmlns:p14="http://schemas.microsoft.com/office/powerpoint/2010/main" val="1997902248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7B98F3F3-8E33-4F81-9AA6-C7EE2DB8EC92}"/>
              </a:ext>
            </a:extLst>
          </p:cNvPr>
          <p:cNvSpPr txBox="1"/>
          <p:nvPr/>
        </p:nvSpPr>
        <p:spPr>
          <a:xfrm>
            <a:off x="739161" y="1253976"/>
            <a:ext cx="11023926" cy="40605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thaiDist">
              <a:lnSpc>
                <a:spcPct val="90000"/>
              </a:lnSpc>
              <a:spcAft>
                <a:spcPts val="800"/>
              </a:spcAft>
            </a:pPr>
            <a:r>
              <a:rPr lang="th-TH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- ล้างเปลือกไข่ให้สะอาดเพื่อป้องกันสิ่งที่เกาะอยู่ตามเปลือกหลุดออกและไม่มาปะปนตอนต้มไข่</a:t>
            </a:r>
          </a:p>
          <a:p>
            <a:pPr indent="457200" algn="thaiDist">
              <a:lnSpc>
                <a:spcPct val="90000"/>
              </a:lnSpc>
              <a:spcAft>
                <a:spcPts val="800"/>
              </a:spcAft>
            </a:pPr>
            <a:r>
              <a:rPr lang="th-TH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- ตั้งน้ำให้เดือด ใส่เกลือหรือน้ำส้มสายชู จะช่วยให้แกะเปลือกไข่ง่ายขึ้นหลังต้มเสร็จ</a:t>
            </a:r>
          </a:p>
          <a:p>
            <a:pPr indent="457200">
              <a:lnSpc>
                <a:spcPct val="90000"/>
              </a:lnSpc>
              <a:spcAft>
                <a:spcPts val="800"/>
              </a:spcAft>
            </a:pPr>
            <a:r>
              <a:rPr lang="th-TH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- ใส่ไข่ลงไปตอนน้ำเดือด ให้ระดับน้ำสูงกว่าไข่ การใส่ไข่ตอนน้ำเดือด จะช่วยให้เปลือกไข่ร่อนออกง่ายกว่าใส่ตอนน้ำเย็น</a:t>
            </a:r>
          </a:p>
          <a:p>
            <a:pPr indent="457200">
              <a:lnSpc>
                <a:spcPct val="90000"/>
              </a:lnSpc>
              <a:spcAft>
                <a:spcPts val="800"/>
              </a:spcAft>
            </a:pPr>
            <a:r>
              <a:rPr lang="th-TH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- จับเวลาให้ดี จะได้ไข่แข็ง-นุ่มตามต้องการ หลังจากใส่ไข่ลงไปในหม้อ ต้องอย่าลืมจับเวลาเพราะเวลาที่ต่างกันจะส่งผลต่อความสุกของทั้งไข่ขาวและไข่แดง</a:t>
            </a:r>
          </a:p>
          <a:p>
            <a:pPr indent="457200">
              <a:lnSpc>
                <a:spcPct val="90000"/>
              </a:lnSpc>
              <a:spcAft>
                <a:spcPts val="800"/>
              </a:spcAft>
            </a:pPr>
            <a:r>
              <a:rPr lang="th-TH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- เวลาที่ใช้ในการต้มไข่จะส่งผลถึงลักษณะของไข่แดงและไข่ขาว โดยใช้เวลาดังนี้ </a:t>
            </a:r>
            <a:br>
              <a:rPr lang="th-TH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</a:br>
            <a:r>
              <a:rPr lang="th-TH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(ทดลองวัดระดับความสุกจากไข่เบอร์ 1)</a:t>
            </a:r>
          </a:p>
        </p:txBody>
      </p:sp>
    </p:spTree>
    <p:extLst>
      <p:ext uri="{BB962C8B-B14F-4D97-AF65-F5344CB8AC3E}">
        <p14:creationId xmlns:p14="http://schemas.microsoft.com/office/powerpoint/2010/main" val="194790835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7B98F3F3-8E33-4F81-9AA6-C7EE2DB8EC92}"/>
              </a:ext>
            </a:extLst>
          </p:cNvPr>
          <p:cNvSpPr txBox="1"/>
          <p:nvPr/>
        </p:nvSpPr>
        <p:spPr>
          <a:xfrm>
            <a:off x="-95693" y="1913237"/>
            <a:ext cx="9301452" cy="4368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thaiDist">
              <a:lnSpc>
                <a:spcPct val="90000"/>
              </a:lnSpc>
              <a:spcAft>
                <a:spcPts val="800"/>
              </a:spcAft>
            </a:pPr>
            <a:r>
              <a:rPr lang="th-TH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   </a:t>
            </a:r>
            <a:r>
              <a:rPr lang="th-TH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ต้มไข่ 4 นาที : ไข่แดงยางมะตูม</a:t>
            </a:r>
          </a:p>
          <a:p>
            <a:pPr indent="457200" algn="thaiDist">
              <a:lnSpc>
                <a:spcPct val="90000"/>
              </a:lnSpc>
              <a:spcAft>
                <a:spcPts val="800"/>
              </a:spcAft>
            </a:pPr>
            <a:r>
              <a:rPr lang="th-TH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   ต้มไข่ 6 นาที : ไข่ต้มสุก ไข่แดงเป็นสีส้มเกือบสุก</a:t>
            </a:r>
          </a:p>
          <a:p>
            <a:pPr indent="457200" algn="thaiDist">
              <a:lnSpc>
                <a:spcPct val="90000"/>
              </a:lnSpc>
              <a:spcAft>
                <a:spcPts val="800"/>
              </a:spcAft>
            </a:pPr>
            <a:r>
              <a:rPr lang="th-TH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   ต้มไข่ 8 นาที : ไข่ต้มสุกทั้งใบ ไข่แดงสุกเป็นสีส้ม</a:t>
            </a:r>
          </a:p>
          <a:p>
            <a:pPr indent="457200" algn="thaiDist">
              <a:lnSpc>
                <a:spcPct val="90000"/>
              </a:lnSpc>
              <a:spcAft>
                <a:spcPts val="800"/>
              </a:spcAft>
            </a:pPr>
            <a:r>
              <a:rPr lang="th-TH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   ต้มไข่ 10 นาที : ไข่ต้มสุกมากทั้งใบ ไข่แดงสุกมาก</a:t>
            </a:r>
          </a:p>
          <a:p>
            <a:pPr indent="457200" algn="thaiDist">
              <a:lnSpc>
                <a:spcPct val="90000"/>
              </a:lnSpc>
              <a:spcAft>
                <a:spcPts val="800"/>
              </a:spcAft>
            </a:pPr>
            <a:endParaRPr lang="th-TH" sz="3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indent="457200" algn="thaiDist">
              <a:lnSpc>
                <a:spcPct val="90000"/>
              </a:lnSpc>
              <a:spcAft>
                <a:spcPts val="800"/>
              </a:spcAft>
            </a:pPr>
            <a:endParaRPr lang="th-TH" sz="3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indent="457200" algn="thaiDist">
              <a:lnSpc>
                <a:spcPct val="90000"/>
              </a:lnSpc>
              <a:spcAft>
                <a:spcPts val="800"/>
              </a:spcAft>
            </a:pPr>
            <a:endParaRPr lang="th-TH" sz="3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indent="457200" algn="thaiDist">
              <a:lnSpc>
                <a:spcPct val="90000"/>
              </a:lnSpc>
              <a:spcAft>
                <a:spcPts val="800"/>
              </a:spcAft>
            </a:pPr>
            <a:r>
              <a:rPr lang="th-TH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 </a:t>
            </a:r>
            <a:r>
              <a:rPr lang="en-US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  </a:t>
            </a:r>
            <a:r>
              <a:rPr lang="en-US" sz="32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TIP :</a:t>
            </a:r>
            <a:r>
              <a:rPr lang="en-US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 </a:t>
            </a:r>
            <a:r>
              <a:rPr lang="th-TH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สำหรับการต้มไข่เป็ด ให้บวกเวลาของแต่ละขั้นที่ต้องการเข้าไป 2 นาที</a:t>
            </a: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9EF79FD9-FFA4-454E-BD1A-D8E9BB6609D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636" y="576388"/>
            <a:ext cx="5001559" cy="497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459247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7B98F3F3-8E33-4F81-9AA6-C7EE2DB8EC92}"/>
              </a:ext>
            </a:extLst>
          </p:cNvPr>
          <p:cNvSpPr txBox="1"/>
          <p:nvPr/>
        </p:nvSpPr>
        <p:spPr>
          <a:xfrm>
            <a:off x="855134" y="512176"/>
            <a:ext cx="10210800" cy="2618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thaiDist">
              <a:lnSpc>
                <a:spcPct val="114000"/>
              </a:lnSpc>
              <a:spcAft>
                <a:spcPts val="800"/>
              </a:spcAft>
            </a:pPr>
            <a:r>
              <a:rPr lang="th-TH" sz="3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	</a:t>
            </a:r>
            <a:r>
              <a:rPr lang="th-TH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2. การผัด </a:t>
            </a:r>
            <a:r>
              <a:rPr lang="th-TH" sz="3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เป็นวิธีที่ง่ายไม่ค่อยมีขั้นตอนยุ่งยากนัก ก่อนผัดทุกครั้งเราจะต้องนำกระทะไปตั้งไฟจนร้อนก่อนที่จะใส่วัตถุดิบต่าง ๆ ลงในกระทะ ในการผัดนิยมใช้ตะหลิวเพื่อกลับอาหารในกระทะ เมื่ออาหารสุกก็ปรุงรสและนำออกจากกระทะ</a:t>
            </a:r>
            <a:br>
              <a:rPr lang="th-TH" sz="3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</a:br>
            <a:r>
              <a:rPr lang="th-TH" sz="3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ใส่จานที่ต้องการ ออาหารประเภทผัดนิยมเสริฟขณะที่อาหารร้อน</a:t>
            </a:r>
          </a:p>
        </p:txBody>
      </p:sp>
      <p:pic>
        <p:nvPicPr>
          <p:cNvPr id="2050" name="Picture 2" descr="สูตร อาหาร ผัดผักโขม ของ เมนู .net">
            <a:extLst>
              <a:ext uri="{FF2B5EF4-FFF2-40B4-BE49-F238E27FC236}">
                <a16:creationId xmlns:a16="http://schemas.microsoft.com/office/drawing/2014/main" id="{93656DDF-B48A-4A2B-843C-8301B7BBF8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6116" y="3098910"/>
            <a:ext cx="3788833" cy="284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7A8863AF-7497-48B3-B92E-4C05607BD5EA}"/>
              </a:ext>
            </a:extLst>
          </p:cNvPr>
          <p:cNvSpPr txBox="1"/>
          <p:nvPr/>
        </p:nvSpPr>
        <p:spPr>
          <a:xfrm>
            <a:off x="4728387" y="6021984"/>
            <a:ext cx="273522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6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ที่มารูปภาพ </a:t>
            </a:r>
            <a:r>
              <a:rPr lang="en-US" sz="16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 </a:t>
            </a:r>
            <a:r>
              <a:rPr lang="th-TH" sz="16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https://เมนู.net/10/ผัดผักโขม/</a:t>
            </a:r>
          </a:p>
        </p:txBody>
      </p:sp>
    </p:spTree>
    <p:extLst>
      <p:ext uri="{BB962C8B-B14F-4D97-AF65-F5344CB8AC3E}">
        <p14:creationId xmlns:p14="http://schemas.microsoft.com/office/powerpoint/2010/main" val="4027806288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7B98F3F3-8E33-4F81-9AA6-C7EE2DB8EC92}"/>
              </a:ext>
            </a:extLst>
          </p:cNvPr>
          <p:cNvSpPr txBox="1"/>
          <p:nvPr/>
        </p:nvSpPr>
        <p:spPr>
          <a:xfrm>
            <a:off x="557981" y="664140"/>
            <a:ext cx="11076038" cy="5529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thaiDist">
              <a:spcAft>
                <a:spcPts val="800"/>
              </a:spcAft>
            </a:pPr>
            <a:r>
              <a:rPr lang="th-TH" sz="3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3. การทอด </a:t>
            </a:r>
            <a:r>
              <a:rPr lang="th-TH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เป็นการทำให้อาหารสุก โดยใส่น้ำมันในกระทะหรือหม้อให้ท่วมอาหารที่จะทอด </a:t>
            </a:r>
            <a:br>
              <a:rPr lang="th-TH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</a:br>
            <a:r>
              <a:rPr lang="th-TH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ใช้ไฟปานกลาง รอจนน้ำมันร้อนจึงใส่อาหารลงในน้ำมันที่ตั้งไว้ ทิ้งไว้จนอาหารค่อนข้างเหลืองจึงนำขึ้น</a:t>
            </a:r>
            <a:br>
              <a:rPr lang="th-TH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</a:br>
            <a:r>
              <a:rPr lang="th-TH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จากน้ำมัน</a:t>
            </a:r>
          </a:p>
          <a:p>
            <a:pPr indent="457200" algn="thaiDist">
              <a:spcAft>
                <a:spcPts val="800"/>
              </a:spcAft>
            </a:pPr>
            <a:r>
              <a:rPr lang="th-TH" sz="3200" u="sng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ตัวอย่างการทอดไข่ดาว</a:t>
            </a:r>
          </a:p>
          <a:p>
            <a:pPr indent="457200" algn="thaiDist">
              <a:spcAft>
                <a:spcPts val="800"/>
              </a:spcAft>
            </a:pPr>
            <a:r>
              <a:rPr lang="th-TH" sz="3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วัตถุดิบ</a:t>
            </a:r>
            <a:r>
              <a:rPr lang="th-TH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      ไข่ไก่ 1 ฟอง    น้ำมันพืชสำหรับทอด</a:t>
            </a:r>
          </a:p>
          <a:p>
            <a:pPr indent="457200" algn="thaiDist">
              <a:spcAft>
                <a:spcPts val="800"/>
              </a:spcAft>
            </a:pPr>
            <a:r>
              <a:rPr lang="th-TH" sz="3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วิธีทำ</a:t>
            </a:r>
          </a:p>
          <a:p>
            <a:pPr indent="457200" algn="thaiDist">
              <a:spcAft>
                <a:spcPts val="800"/>
              </a:spcAft>
            </a:pPr>
            <a:r>
              <a:rPr lang="th-TH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- ตั้งกระทะใช้ไฟแรง ใส่น้ำมันให้เต็มก้นกระทะ พอน้ำมันร้อนลดเป็นไฟกลาง ตอกไข่ลงในกระทะ (ระวังน้ำมันกระเด็น) </a:t>
            </a:r>
          </a:p>
          <a:p>
            <a:pPr indent="457200" algn="thaiDist">
              <a:spcAft>
                <a:spcPts val="800"/>
              </a:spcAft>
            </a:pPr>
            <a:r>
              <a:rPr lang="th-TH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- พอไข่ขาวสุกและขอบเหลืองกรอบ ถ้าชอบแบบไข่แดงเยิ้ม ๆ ก็สามารถตักขึ้นได้เลย หรือ</a:t>
            </a:r>
            <a:br>
              <a:rPr lang="th-TH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</a:br>
            <a:r>
              <a:rPr lang="th-TH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ถ้าชอบแบบไข่แดงสุก ให้ใช้ตะหลิวกลับไข่ หรือวิดน้ำมันขึ้นมาราดไข่จนไข่แดงสุกก็เป็นอันเรียบร้อย </a:t>
            </a:r>
          </a:p>
        </p:txBody>
      </p:sp>
    </p:spTree>
    <p:extLst>
      <p:ext uri="{BB962C8B-B14F-4D97-AF65-F5344CB8AC3E}">
        <p14:creationId xmlns:p14="http://schemas.microsoft.com/office/powerpoint/2010/main" val="624001866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7B98F3F3-8E33-4F81-9AA6-C7EE2DB8EC92}"/>
              </a:ext>
            </a:extLst>
          </p:cNvPr>
          <p:cNvSpPr txBox="1"/>
          <p:nvPr/>
        </p:nvSpPr>
        <p:spPr>
          <a:xfrm>
            <a:off x="557981" y="664140"/>
            <a:ext cx="11076038" cy="1179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thaiDist">
              <a:spcAft>
                <a:spcPts val="800"/>
              </a:spcAft>
            </a:pPr>
            <a:r>
              <a:rPr lang="th-TH" sz="3200" b="1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ชนิดของไข่ดาว</a:t>
            </a:r>
          </a:p>
          <a:p>
            <a:pPr indent="457200" algn="thaiDist">
              <a:spcAft>
                <a:spcPts val="800"/>
              </a:spcAft>
            </a:pPr>
            <a:r>
              <a:rPr lang="th-TH" sz="3200" b="1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	</a:t>
            </a:r>
            <a:r>
              <a:rPr lang="en-US" sz="32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Sunny Side Up </a:t>
            </a:r>
            <a:r>
              <a:rPr lang="th-TH" sz="32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ไข่ดาวแบบไม่กลับที่ไข่ขาวยังไม่สุกดี และไข่แดงไม่สุก</a:t>
            </a: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6AF71247-9AC3-4E65-BA96-EAF8C478396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729" y="1843950"/>
            <a:ext cx="4152542" cy="4145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20114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7B98F3F3-8E33-4F81-9AA6-C7EE2DB8EC92}"/>
              </a:ext>
            </a:extLst>
          </p:cNvPr>
          <p:cNvSpPr txBox="1"/>
          <p:nvPr/>
        </p:nvSpPr>
        <p:spPr>
          <a:xfrm>
            <a:off x="557981" y="664140"/>
            <a:ext cx="11076038" cy="1179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thaiDist">
              <a:spcAft>
                <a:spcPts val="800"/>
              </a:spcAft>
            </a:pPr>
            <a:r>
              <a:rPr lang="th-TH" sz="3200" b="1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ชนิดของไข่ดาว</a:t>
            </a:r>
          </a:p>
          <a:p>
            <a:pPr indent="457200" algn="thaiDist">
              <a:spcAft>
                <a:spcPts val="800"/>
              </a:spcAft>
            </a:pPr>
            <a:r>
              <a:rPr lang="th-TH" sz="3200" b="1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	</a:t>
            </a:r>
            <a:r>
              <a:rPr lang="en-US" sz="32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Over Easy  </a:t>
            </a:r>
            <a:r>
              <a:rPr lang="th-TH" sz="3200" dirty="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ไข่ดาวแบบกลับ ที่ไข่แดงไม่สุก</a:t>
            </a: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155AA2F2-DD28-4377-BFA9-2B46437B8FC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606" y="1843950"/>
            <a:ext cx="4232787" cy="4101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066607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7B98F3F3-8E33-4F81-9AA6-C7EE2DB8EC92}"/>
              </a:ext>
            </a:extLst>
          </p:cNvPr>
          <p:cNvSpPr txBox="1"/>
          <p:nvPr/>
        </p:nvSpPr>
        <p:spPr>
          <a:xfrm>
            <a:off x="557981" y="664140"/>
            <a:ext cx="11076038" cy="1179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thaiDist">
              <a:spcAft>
                <a:spcPts val="800"/>
              </a:spcAft>
            </a:pPr>
            <a:r>
              <a:rPr lang="th-TH" sz="3200" b="1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ชนิดของไข่ดาว</a:t>
            </a:r>
          </a:p>
          <a:p>
            <a:pPr indent="457200" algn="thaiDist">
              <a:spcAft>
                <a:spcPts val="800"/>
              </a:spcAft>
            </a:pPr>
            <a:r>
              <a:rPr lang="th-TH" sz="3200" b="1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	</a:t>
            </a:r>
            <a:r>
              <a:rPr lang="en-US" sz="32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Over Medium </a:t>
            </a:r>
            <a:r>
              <a:rPr lang="th-TH" sz="32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ไข่ดาวแบบกลับ ไข่แดงเกือบสุกแต่ยังเยิ้ม ๆ ตรงกลาง</a:t>
            </a:r>
          </a:p>
        </p:txBody>
      </p:sp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410A1C16-09BB-4349-B64D-83C318375A3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025" y="1843950"/>
            <a:ext cx="4331950" cy="4115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8518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7B98F3F3-8E33-4F81-9AA6-C7EE2DB8EC92}"/>
              </a:ext>
            </a:extLst>
          </p:cNvPr>
          <p:cNvSpPr txBox="1"/>
          <p:nvPr/>
        </p:nvSpPr>
        <p:spPr>
          <a:xfrm>
            <a:off x="557981" y="664140"/>
            <a:ext cx="11076038" cy="1179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thaiDist">
              <a:spcAft>
                <a:spcPts val="800"/>
              </a:spcAft>
            </a:pPr>
            <a:r>
              <a:rPr lang="th-TH" sz="3200" b="1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ชนิดของไข่ดาว</a:t>
            </a:r>
          </a:p>
          <a:p>
            <a:pPr indent="457200" algn="thaiDist">
              <a:spcAft>
                <a:spcPts val="800"/>
              </a:spcAft>
            </a:pPr>
            <a:r>
              <a:rPr lang="th-TH" sz="3200" b="1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	</a:t>
            </a:r>
            <a:r>
              <a:rPr lang="en-US" sz="32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Over hard  </a:t>
            </a:r>
            <a:r>
              <a:rPr lang="th-TH" sz="3200">
                <a:solidFill>
                  <a:schemeClr val="bg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ไข่ดาวแบบกลับที่สุกทั้งใบ</a:t>
            </a: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1AC1D233-854D-413F-A393-B9DD05E83F5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2045" y="1843950"/>
            <a:ext cx="4307910" cy="4307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232319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3" y="416012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7B98F3F3-8E33-4F81-9AA6-C7EE2DB8EC92}"/>
              </a:ext>
            </a:extLst>
          </p:cNvPr>
          <p:cNvSpPr txBox="1"/>
          <p:nvPr/>
        </p:nvSpPr>
        <p:spPr>
          <a:xfrm>
            <a:off x="557981" y="664140"/>
            <a:ext cx="1107603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thaiDist">
              <a:spcAft>
                <a:spcPts val="800"/>
              </a:spcAft>
            </a:pPr>
            <a:r>
              <a:rPr lang="th-TH" sz="3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4. การนึ่ง </a:t>
            </a:r>
            <a:r>
              <a:rPr lang="th-TH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เป็นการทำให้อาหารสุกโดยใช้ความร้อนจากไอน้ำ เช่น </a:t>
            </a:r>
            <a:r>
              <a:rPr lang="th-TH" sz="32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การทำ</a:t>
            </a:r>
            <a:r>
              <a:rPr lang="th-TH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ไข่ตุ๋น การนึ่งข้าวเหนียว</a:t>
            </a: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C6CF0A74-BDA9-4D59-81A6-610DAD010C4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3288" y="1496815"/>
            <a:ext cx="4805423" cy="4260384"/>
          </a:xfrm>
          <a:prstGeom prst="rect">
            <a:avLst/>
          </a:prstGeom>
        </p:spPr>
      </p:pic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2080D031-3730-4EE5-BB85-CEC5D92270DC}"/>
              </a:ext>
            </a:extLst>
          </p:cNvPr>
          <p:cNvSpPr txBox="1"/>
          <p:nvPr/>
        </p:nvSpPr>
        <p:spPr>
          <a:xfrm>
            <a:off x="3890754" y="6005099"/>
            <a:ext cx="395565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6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ที่มารูปภาพ </a:t>
            </a:r>
            <a:r>
              <a:rPr lang="en-US" sz="16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 https://food.mthai.com/food-recipe/119094.html</a:t>
            </a:r>
            <a:endParaRPr lang="th-TH" sz="1600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64530426"/>
      </p:ext>
    </p:extLst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428912" y="341584"/>
            <a:ext cx="11334175" cy="6025976"/>
          </a:xfrm>
          <a:prstGeom prst="roundRect">
            <a:avLst>
              <a:gd name="adj" fmla="val 2701"/>
            </a:avLst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dirty="0">
              <a:solidFill>
                <a:srgbClr val="000099"/>
              </a:solidFill>
              <a:cs typeface="+mj-cs"/>
            </a:endParaRP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7B98F3F3-8E33-4F81-9AA6-C7EE2DB8EC92}"/>
              </a:ext>
            </a:extLst>
          </p:cNvPr>
          <p:cNvSpPr txBox="1"/>
          <p:nvPr/>
        </p:nvSpPr>
        <p:spPr>
          <a:xfrm>
            <a:off x="557981" y="664140"/>
            <a:ext cx="1107603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thaiDist">
              <a:spcAft>
                <a:spcPts val="800"/>
              </a:spcAft>
            </a:pPr>
            <a:r>
              <a:rPr lang="th-TH" sz="3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5. การย่าง </a:t>
            </a:r>
            <a:r>
              <a:rPr lang="th-TH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เป็นการทำให้อาหารสุก โดยนำเอาอาหารไปวางบนตะแกรงเหนือเปลวไฟ ส่วนใหญ่</a:t>
            </a:r>
            <a:br>
              <a:rPr lang="th-TH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</a:br>
            <a:r>
              <a:rPr lang="th-TH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การทำอาหารให้สุกโดยการย่างจะใช้เตาถ่าน แต่สมัยนี้นิยมใช้เตาไฟฟ้าแทน จะใช้ไฟอ่อนหรือ</a:t>
            </a:r>
            <a:br>
              <a:rPr lang="th-TH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</a:br>
            <a:r>
              <a:rPr lang="th-TH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ไฟปานกลางขึ้นอยู่กับชนิดของอาหาร  หมั่นพลิกกลับไปมา จนอาหารสุกเหลือตามต้องการ</a:t>
            </a:r>
          </a:p>
        </p:txBody>
      </p: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DA163E8D-37A8-45F1-A349-6AE9D0541C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013" y="2556356"/>
            <a:ext cx="5493973" cy="309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937448"/>
      </p:ext>
    </p:extLst>
  </p:cSld>
  <p:clrMapOvr>
    <a:masterClrMapping/>
  </p:clrMapOvr>
  <p:transition spd="slow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อิออน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อิออน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ิออน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8336</TotalTime>
  <Words>1356</Words>
  <Application>Microsoft Office PowerPoint</Application>
  <PresentationFormat>แบบจอกว้าง</PresentationFormat>
  <Paragraphs>65</Paragraphs>
  <Slides>24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24</vt:i4>
      </vt:variant>
    </vt:vector>
  </HeadingPairs>
  <TitlesOfParts>
    <vt:vector size="30" baseType="lpstr">
      <vt:lpstr>Arial</vt:lpstr>
      <vt:lpstr>Calibri</vt:lpstr>
      <vt:lpstr>Century Gothic</vt:lpstr>
      <vt:lpstr>TH SarabunPSK</vt:lpstr>
      <vt:lpstr>Wingdings 3</vt:lpstr>
      <vt:lpstr>อิออน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ToOkTuCk</dc:creator>
  <cp:lastModifiedBy>พรพิชชา โพธิ์ไพจิตร</cp:lastModifiedBy>
  <cp:revision>2383</cp:revision>
  <dcterms:created xsi:type="dcterms:W3CDTF">2020-12-22T03:05:05Z</dcterms:created>
  <dcterms:modified xsi:type="dcterms:W3CDTF">2021-11-08T06:46:01Z</dcterms:modified>
</cp:coreProperties>
</file>