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68"/>
  </p:handoutMasterIdLst>
  <p:sldIdLst>
    <p:sldId id="256" r:id="rId2"/>
    <p:sldId id="299" r:id="rId3"/>
    <p:sldId id="426" r:id="rId4"/>
    <p:sldId id="302" r:id="rId5"/>
    <p:sldId id="385" r:id="rId6"/>
    <p:sldId id="387" r:id="rId7"/>
    <p:sldId id="388" r:id="rId8"/>
    <p:sldId id="390" r:id="rId9"/>
    <p:sldId id="415" r:id="rId10"/>
    <p:sldId id="391" r:id="rId11"/>
    <p:sldId id="392" r:id="rId12"/>
    <p:sldId id="411" r:id="rId13"/>
    <p:sldId id="416" r:id="rId14"/>
    <p:sldId id="421" r:id="rId15"/>
    <p:sldId id="422" r:id="rId16"/>
    <p:sldId id="423" r:id="rId17"/>
    <p:sldId id="386" r:id="rId18"/>
    <p:sldId id="398" r:id="rId19"/>
    <p:sldId id="399" r:id="rId20"/>
    <p:sldId id="400" r:id="rId21"/>
    <p:sldId id="408" r:id="rId22"/>
    <p:sldId id="401" r:id="rId23"/>
    <p:sldId id="402" r:id="rId24"/>
    <p:sldId id="407" r:id="rId25"/>
    <p:sldId id="425" r:id="rId26"/>
    <p:sldId id="404" r:id="rId27"/>
    <p:sldId id="406" r:id="rId28"/>
    <p:sldId id="340" r:id="rId29"/>
    <p:sldId id="427" r:id="rId30"/>
    <p:sldId id="428" r:id="rId31"/>
    <p:sldId id="429" r:id="rId32"/>
    <p:sldId id="430" r:id="rId33"/>
    <p:sldId id="431" r:id="rId34"/>
    <p:sldId id="432" r:id="rId35"/>
    <p:sldId id="433" r:id="rId36"/>
    <p:sldId id="434" r:id="rId37"/>
    <p:sldId id="435" r:id="rId38"/>
    <p:sldId id="436" r:id="rId39"/>
    <p:sldId id="437" r:id="rId40"/>
    <p:sldId id="438" r:id="rId41"/>
    <p:sldId id="439" r:id="rId42"/>
    <p:sldId id="440" r:id="rId43"/>
    <p:sldId id="441" r:id="rId44"/>
    <p:sldId id="442" r:id="rId45"/>
    <p:sldId id="443" r:id="rId46"/>
    <p:sldId id="444" r:id="rId47"/>
    <p:sldId id="445" r:id="rId48"/>
    <p:sldId id="446" r:id="rId49"/>
    <p:sldId id="447" r:id="rId50"/>
    <p:sldId id="448" r:id="rId51"/>
    <p:sldId id="449" r:id="rId52"/>
    <p:sldId id="450" r:id="rId53"/>
    <p:sldId id="451" r:id="rId54"/>
    <p:sldId id="452" r:id="rId55"/>
    <p:sldId id="453" r:id="rId56"/>
    <p:sldId id="454" r:id="rId57"/>
    <p:sldId id="455" r:id="rId58"/>
    <p:sldId id="456" r:id="rId59"/>
    <p:sldId id="457" r:id="rId60"/>
    <p:sldId id="458" r:id="rId61"/>
    <p:sldId id="459" r:id="rId62"/>
    <p:sldId id="460" r:id="rId63"/>
    <p:sldId id="461" r:id="rId64"/>
    <p:sldId id="462" r:id="rId65"/>
    <p:sldId id="463" r:id="rId66"/>
    <p:sldId id="464" r:id="rId6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33"/>
    <a:srgbClr val="000099"/>
    <a:srgbClr val="990033"/>
    <a:srgbClr val="00008A"/>
    <a:srgbClr val="5BA8E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29" autoAdjust="0"/>
    <p:restoredTop sz="94660"/>
  </p:normalViewPr>
  <p:slideViewPr>
    <p:cSldViewPr snapToGrid="0">
      <p:cViewPr varScale="1">
        <p:scale>
          <a:sx n="62" d="100"/>
          <a:sy n="62" d="100"/>
        </p:scale>
        <p:origin x="96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E5772-5688-446E-ACD4-C9046E585C2E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97A06-B569-4F4A-8A82-D81E23571F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1417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08T10:11:20.3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19955 11589 255 0,'3'39'0'16,"4"-24"0"-16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229.07579" units="1/cm"/>
          <inkml:channelProperty channel="Y" name="resolution" value="406.7908" units="1/cm"/>
          <inkml:channelProperty channel="F" name="resolution" value="25.41279" units="1/cm"/>
          <inkml:channelProperty channel="T" name="resolution" value="1" units="1/dev"/>
        </inkml:channelProperties>
      </inkml:inkSource>
      <inkml:timestamp xml:id="ts0" timeString="2021-01-08T10:12:41.4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20297 11613 255 0,'-12'17'0'0,"10"-12"0"16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18/03/64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5.xml"/><Relationship Id="rId3" Type="http://schemas.openxmlformats.org/officeDocument/2006/relationships/slide" Target="slide17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0.xml"/><Relationship Id="rId5" Type="http://schemas.openxmlformats.org/officeDocument/2006/relationships/slide" Target="slide7.xml"/><Relationship Id="rId10" Type="http://schemas.openxmlformats.org/officeDocument/2006/relationships/slide" Target="slide11.xml"/><Relationship Id="rId4" Type="http://schemas.openxmlformats.org/officeDocument/2006/relationships/slide" Target="slide6.xml"/><Relationship Id="rId9" Type="http://schemas.openxmlformats.org/officeDocument/2006/relationships/slide" Target="slide13.xml"/><Relationship Id="rId14" Type="http://schemas.openxmlformats.org/officeDocument/2006/relationships/slide" Target="slide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customXml" Target="../ink/ink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18.xml"/><Relationship Id="rId7" Type="http://schemas.openxmlformats.org/officeDocument/2006/relationships/slide" Target="slide23.xml"/><Relationship Id="rId12" Type="http://schemas.openxmlformats.org/officeDocument/2006/relationships/slide" Target="slide21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11" Type="http://schemas.openxmlformats.org/officeDocument/2006/relationships/slide" Target="slide25.xml"/><Relationship Id="rId5" Type="http://schemas.openxmlformats.org/officeDocument/2006/relationships/slide" Target="slide20.xml"/><Relationship Id="rId10" Type="http://schemas.openxmlformats.org/officeDocument/2006/relationships/slide" Target="slide27.xml"/><Relationship Id="rId4" Type="http://schemas.openxmlformats.org/officeDocument/2006/relationships/slide" Target="slide19.xml"/><Relationship Id="rId9" Type="http://schemas.openxmlformats.org/officeDocument/2006/relationships/slide" Target="slide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13" Type="http://schemas.openxmlformats.org/officeDocument/2006/relationships/slide" Target="slide40.xml"/><Relationship Id="rId3" Type="http://schemas.openxmlformats.org/officeDocument/2006/relationships/slide" Target="slide31.xml"/><Relationship Id="rId7" Type="http://schemas.openxmlformats.org/officeDocument/2006/relationships/slide" Target="slide36.xml"/><Relationship Id="rId12" Type="http://schemas.openxmlformats.org/officeDocument/2006/relationships/slide" Target="slide39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5.xml"/><Relationship Id="rId11" Type="http://schemas.openxmlformats.org/officeDocument/2006/relationships/slide" Target="slide38.xml"/><Relationship Id="rId5" Type="http://schemas.openxmlformats.org/officeDocument/2006/relationships/slide" Target="slide34.xml"/><Relationship Id="rId10" Type="http://schemas.openxmlformats.org/officeDocument/2006/relationships/slide" Target="slide43.xml"/><Relationship Id="rId4" Type="http://schemas.openxmlformats.org/officeDocument/2006/relationships/slide" Target="slide33.xml"/><Relationship Id="rId9" Type="http://schemas.openxmlformats.org/officeDocument/2006/relationships/slide" Target="slide41.xml"/><Relationship Id="rId14" Type="http://schemas.openxmlformats.org/officeDocument/2006/relationships/slide" Target="slide4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3" Type="http://schemas.openxmlformats.org/officeDocument/2006/relationships/slide" Target="slide50.xml"/><Relationship Id="rId7" Type="http://schemas.openxmlformats.org/officeDocument/2006/relationships/slide" Target="slide44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8.xml"/><Relationship Id="rId5" Type="http://schemas.openxmlformats.org/officeDocument/2006/relationships/slide" Target="slide46.xml"/><Relationship Id="rId4" Type="http://schemas.openxmlformats.org/officeDocument/2006/relationships/slide" Target="slide49.xml"/><Relationship Id="rId9" Type="http://schemas.openxmlformats.org/officeDocument/2006/relationships/slide" Target="slide4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48.jpeg"/><Relationship Id="rId4" Type="http://schemas.openxmlformats.org/officeDocument/2006/relationships/image" Target="../media/image18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57.xml"/><Relationship Id="rId13" Type="http://schemas.openxmlformats.org/officeDocument/2006/relationships/slide" Target="slide63.xml"/><Relationship Id="rId3" Type="http://schemas.openxmlformats.org/officeDocument/2006/relationships/slide" Target="slide52.xml"/><Relationship Id="rId7" Type="http://schemas.openxmlformats.org/officeDocument/2006/relationships/slide" Target="slide55.xml"/><Relationship Id="rId12" Type="http://schemas.openxmlformats.org/officeDocument/2006/relationships/slide" Target="slide62.xml"/><Relationship Id="rId2" Type="http://schemas.openxmlformats.org/officeDocument/2006/relationships/slide" Target="slide66.xml"/><Relationship Id="rId16" Type="http://schemas.openxmlformats.org/officeDocument/2006/relationships/slide" Target="slide6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0.xml"/><Relationship Id="rId5" Type="http://schemas.openxmlformats.org/officeDocument/2006/relationships/slide" Target="slide54.xml"/><Relationship Id="rId15" Type="http://schemas.openxmlformats.org/officeDocument/2006/relationships/slide" Target="slide61.xml"/><Relationship Id="rId10" Type="http://schemas.openxmlformats.org/officeDocument/2006/relationships/slide" Target="slide59.xml"/><Relationship Id="rId4" Type="http://schemas.openxmlformats.org/officeDocument/2006/relationships/slide" Target="slide53.xml"/><Relationship Id="rId9" Type="http://schemas.openxmlformats.org/officeDocument/2006/relationships/slide" Target="slide58.xml"/><Relationship Id="rId14" Type="http://schemas.openxmlformats.org/officeDocument/2006/relationships/slide" Target="slide6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515" y="815355"/>
            <a:ext cx="7030722" cy="52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818" y="1377245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[25]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15769" y="4166967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grpSp>
        <p:nvGrpSpPr>
          <p:cNvPr id="19" name="กลุ่ม 18"/>
          <p:cNvGrpSpPr/>
          <p:nvPr/>
        </p:nvGrpSpPr>
        <p:grpSpPr>
          <a:xfrm>
            <a:off x="8448614" y="2536696"/>
            <a:ext cx="3197485" cy="3870676"/>
            <a:chOff x="8448614" y="2536696"/>
            <a:chExt cx="3197485" cy="3870676"/>
          </a:xfrm>
        </p:grpSpPr>
        <p:pic>
          <p:nvPicPr>
            <p:cNvPr id="7" name="รูปภาพ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18" name="ม้วนกระดาษแนวนอน 17"/>
            <p:cNvSpPr/>
            <p:nvPr/>
          </p:nvSpPr>
          <p:spPr>
            <a:xfrm>
              <a:off x="8448614" y="5676916"/>
              <a:ext cx="3197485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คุณ</a:t>
              </a:r>
              <a:r>
                <a:rPr lang="th-TH" sz="2400" b="1" dirty="0" err="1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รช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ยา 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ฐิติโชติ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รัตนา (เชฟ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เจน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นี่) </a:t>
              </a:r>
              <a:endPara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52142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70" y="5574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310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[25]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68321" y="3347160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2063172" y="4106091"/>
            <a:ext cx="7480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Prawn </a:t>
            </a:r>
            <a:r>
              <a:rPr lang="en-US" sz="40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clear soup, Crab Bisque with crouton</a:t>
            </a:r>
            <a:endParaRPr lang="th-TH" sz="4000" b="1" dirty="0">
              <a:solidFill>
                <a:srgbClr val="660033"/>
              </a:solidFill>
              <a:latin typeface="Browallia New" panose="020B0604020202020204" pitchFamily="34" charset="-34"/>
              <a:cs typeface="+mj-cs"/>
            </a:endParaRPr>
          </a:p>
        </p:txBody>
      </p:sp>
      <p:grpSp>
        <p:nvGrpSpPr>
          <p:cNvPr id="16" name="กลุ่ม 15"/>
          <p:cNvGrpSpPr/>
          <p:nvPr/>
        </p:nvGrpSpPr>
        <p:grpSpPr>
          <a:xfrm>
            <a:off x="3687053" y="4890921"/>
            <a:ext cx="4106569" cy="861774"/>
            <a:chOff x="3376797" y="4916820"/>
            <a:chExt cx="5071817" cy="86177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5071817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/>
            <p:cNvSpPr txBox="1"/>
            <p:nvPr/>
          </p:nvSpPr>
          <p:spPr>
            <a:xfrm>
              <a:off x="3618804" y="4916820"/>
              <a:ext cx="458780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rgbClr val="FFFF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Prawn clear soup</a:t>
              </a:r>
              <a:endParaRPr lang="en-US" sz="32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grpSp>
        <p:nvGrpSpPr>
          <p:cNvPr id="19" name="กลุ่ม 18"/>
          <p:cNvGrpSpPr/>
          <p:nvPr/>
        </p:nvGrpSpPr>
        <p:grpSpPr>
          <a:xfrm>
            <a:off x="8448614" y="2536696"/>
            <a:ext cx="3197485" cy="3870676"/>
            <a:chOff x="8448614" y="2536696"/>
            <a:chExt cx="3197485" cy="3870676"/>
          </a:xfrm>
        </p:grpSpPr>
        <p:pic>
          <p:nvPicPr>
            <p:cNvPr id="7" name="รูปภาพ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18" name="ม้วนกระดาษแนวนอน 17"/>
            <p:cNvSpPr/>
            <p:nvPr/>
          </p:nvSpPr>
          <p:spPr>
            <a:xfrm>
              <a:off x="8448614" y="5676916"/>
              <a:ext cx="3197485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คุณ</a:t>
              </a:r>
              <a:r>
                <a:rPr lang="th-TH" sz="2400" b="1" dirty="0" err="1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รช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ยา 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ฐิติโชติ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รัตนา (เชฟ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เจน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นี่) </a:t>
              </a:r>
              <a:endPara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66429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40312"/>
            <a:ext cx="10602115" cy="5421854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275773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004607" y="1328433"/>
            <a:ext cx="4155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กุ้ง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ขาว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/กุ้งแช่บ๊วย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400   กรัม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10276568" y="5965125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004607" y="1992511"/>
            <a:ext cx="3757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มะกอก	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1   ช้อนโต๊ะ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2" name="กล่องข้อความ 11">
            <a:hlinkClick r:id="rId5" action="ppaction://hlinksldjump"/>
          </p:cNvPr>
          <p:cNvSpPr txBox="1"/>
          <p:nvPr/>
        </p:nvSpPr>
        <p:spPr>
          <a:xfrm>
            <a:off x="1004607" y="2658139"/>
            <a:ext cx="3592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Celery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   ต้น</a:t>
            </a:r>
          </a:p>
        </p:txBody>
      </p:sp>
      <p:sp>
        <p:nvSpPr>
          <p:cNvPr id="13" name="กล่องข้อความ 12">
            <a:hlinkClick r:id="rId6" action="ppaction://hlinksldjump"/>
          </p:cNvPr>
          <p:cNvSpPr txBox="1"/>
          <p:nvPr/>
        </p:nvSpPr>
        <p:spPr>
          <a:xfrm>
            <a:off x="1004609" y="3322217"/>
            <a:ext cx="3051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หอม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ใหญ่   1   ผล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>
            <a:hlinkClick r:id="rId7" action="ppaction://hlinksldjump"/>
          </p:cNvPr>
          <p:cNvSpPr txBox="1"/>
          <p:nvPr/>
        </p:nvSpPr>
        <p:spPr>
          <a:xfrm>
            <a:off x="1004609" y="3986295"/>
            <a:ext cx="2502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Leek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100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กรัม</a:t>
            </a:r>
          </a:p>
        </p:txBody>
      </p:sp>
      <p:sp>
        <p:nvSpPr>
          <p:cNvPr id="16" name="กล่องข้อความ 15">
            <a:hlinkClick r:id="rId8" action="ppaction://hlinksldjump"/>
          </p:cNvPr>
          <p:cNvSpPr txBox="1"/>
          <p:nvPr/>
        </p:nvSpPr>
        <p:spPr>
          <a:xfrm>
            <a:off x="5489769" y="1328433"/>
            <a:ext cx="296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Bouquet Garni   1</a:t>
            </a:r>
            <a:endParaRPr lang="th-TH" sz="2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7" name="กล่องข้อความ 16">
            <a:hlinkClick r:id="rId9" action="ppaction://hlinksldjump"/>
          </p:cNvPr>
          <p:cNvSpPr txBox="1"/>
          <p:nvPr/>
        </p:nvSpPr>
        <p:spPr>
          <a:xfrm>
            <a:off x="5489767" y="1992511"/>
            <a:ext cx="2967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ไวน์ขาว   100   มล.</a:t>
            </a:r>
            <a:endParaRPr lang="th-TH" sz="32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0" name="กล่องข้อความ 19">
            <a:hlinkClick r:id="rId10" action="ppaction://hlinksldjump"/>
          </p:cNvPr>
          <p:cNvSpPr txBox="1"/>
          <p:nvPr/>
        </p:nvSpPr>
        <p:spPr>
          <a:xfrm>
            <a:off x="1004607" y="5309619"/>
            <a:ext cx="3661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กานพลู   2   ดอก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1" name="กล่องข้อความ 20">
            <a:hlinkClick r:id="rId11" action="ppaction://hlinksldjump"/>
          </p:cNvPr>
          <p:cNvSpPr txBox="1"/>
          <p:nvPr/>
        </p:nvSpPr>
        <p:spPr>
          <a:xfrm>
            <a:off x="1004607" y="4650372"/>
            <a:ext cx="3190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กระเทียมจีน   5</a:t>
            </a:r>
            <a:r>
              <a:rPr lang="th-TH" sz="32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กลีบ</a:t>
            </a:r>
            <a:endParaRPr lang="th-TH" sz="3200" b="1" dirty="0">
              <a:solidFill>
                <a:srgbClr val="000099"/>
              </a:solidFill>
              <a:latin typeface="Browallia New" panose="020B0604020202020204" pitchFamily="34" charset="-34"/>
              <a:cs typeface="+mj-cs"/>
            </a:endParaRPr>
          </a:p>
        </p:txBody>
      </p:sp>
      <p:sp>
        <p:nvSpPr>
          <p:cNvPr id="25" name="กล่องข้อความ 24">
            <a:hlinkClick r:id="rId12" action="ppaction://hlinksldjump"/>
          </p:cNvPr>
          <p:cNvSpPr txBox="1"/>
          <p:nvPr/>
        </p:nvSpPr>
        <p:spPr>
          <a:xfrm>
            <a:off x="5489767" y="2627603"/>
            <a:ext cx="357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พริกไทย</a:t>
            </a: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ขาว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เม็ด  10  เม็ด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6" name="กล่องข้อความ 25">
            <a:hlinkClick r:id="rId13" action="ppaction://hlinksldjump"/>
          </p:cNvPr>
          <p:cNvSpPr txBox="1"/>
          <p:nvPr/>
        </p:nvSpPr>
        <p:spPr>
          <a:xfrm>
            <a:off x="5489767" y="3986295"/>
            <a:ext cx="1376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เกลือ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7" name="กล่องข้อความ 26">
            <a:hlinkClick r:id="rId14" action="ppaction://hlinksldjump"/>
          </p:cNvPr>
          <p:cNvSpPr txBox="1"/>
          <p:nvPr/>
        </p:nvSpPr>
        <p:spPr>
          <a:xfrm>
            <a:off x="5484882" y="3278041"/>
            <a:ext cx="3058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น้ำสะอาด </a:t>
            </a:r>
            <a:r>
              <a:rPr lang="th-TH" sz="32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1.5  ลิตร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58843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กุ้งขาว/แช่บ๊วย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2" b="3908"/>
          <a:stretch/>
        </p:blipFill>
        <p:spPr>
          <a:xfrm>
            <a:off x="2955576" y="1518153"/>
            <a:ext cx="5999237" cy="4604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4036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น้ำมันมะกอก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053" y="1407403"/>
            <a:ext cx="3530692" cy="4709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2616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014" y="1488162"/>
            <a:ext cx="6082006" cy="4561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05996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หัวหอมใหญ่   1   ผล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587" y="1426569"/>
            <a:ext cx="3621624" cy="4831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7183800" y="4172040"/>
              <a:ext cx="3960" cy="19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79480" y="4167720"/>
                <a:ext cx="12600" cy="2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99254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Leek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5"/>
          <a:stretch/>
        </p:blipFill>
        <p:spPr>
          <a:xfrm>
            <a:off x="2617219" y="1355835"/>
            <a:ext cx="6968359" cy="4803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37567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กระเทียมจีน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1"/>
          <a:stretch/>
        </p:blipFill>
        <p:spPr>
          <a:xfrm>
            <a:off x="2650106" y="1351465"/>
            <a:ext cx="6720201" cy="4777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73867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Cloves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6" r="4483" b="5134"/>
          <a:stretch/>
        </p:blipFill>
        <p:spPr>
          <a:xfrm>
            <a:off x="2600030" y="1496393"/>
            <a:ext cx="7002737" cy="4761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49808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5420299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517563" y="594231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432" y="3948797"/>
            <a:ext cx="3582443" cy="2588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629" y="1328987"/>
            <a:ext cx="3582443" cy="268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629" y="4032877"/>
            <a:ext cx="3606976" cy="2448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450" y="1244907"/>
            <a:ext cx="3515284" cy="2636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04213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ไวน์ขาว   100   มล.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254" y="1464863"/>
            <a:ext cx="6390289" cy="4792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301880" y="4180680"/>
              <a:ext cx="5400" cy="8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97560" y="4176360"/>
                <a:ext cx="14040" cy="1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69986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พริกไทยขาวเม็ด  10  เม็ด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507" y="1452282"/>
            <a:ext cx="3475841" cy="4636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9521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6"/>
          <a:stretch/>
        </p:blipFill>
        <p:spPr>
          <a:xfrm>
            <a:off x="4176317" y="1436989"/>
            <a:ext cx="3811025" cy="4641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21149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44906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น้ำสะอาด  1.5  ลิตร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428944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Prawn clear soup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853" y="1429407"/>
            <a:ext cx="6264165" cy="4698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88058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7">
            <a:hlinkClick r:id="rId3" action="ppaction://hlinksldjump"/>
          </p:cNvPr>
          <p:cNvSpPr txBox="1"/>
          <p:nvPr/>
        </p:nvSpPr>
        <p:spPr>
          <a:xfrm>
            <a:off x="1522461" y="1696398"/>
            <a:ext cx="1531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เขียง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522460" y="2410402"/>
            <a:ext cx="268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ปอกผลไม้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523440" y="3117311"/>
            <a:ext cx="189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เชฟ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532950" y="4571519"/>
            <a:ext cx="1982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กรรไกร</a:t>
            </a:r>
            <a:endParaRPr lang="th-TH" sz="36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5503463" y="1696397"/>
            <a:ext cx="2879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หม้อขนาดต่างๆ</a:t>
            </a:r>
            <a:endParaRPr lang="th-TH" sz="36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กล่องข้อความ 13">
            <a:hlinkClick r:id="rId8" action="ppaction://hlinksldjump"/>
          </p:cNvPr>
          <p:cNvSpPr txBox="1"/>
          <p:nvPr/>
        </p:nvSpPr>
        <p:spPr>
          <a:xfrm>
            <a:off x="5537206" y="3886302"/>
            <a:ext cx="158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ทัพพี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5" name="กล่องข้อความ 14">
            <a:hlinkClick r:id="rId9" action="ppaction://hlinksldjump"/>
          </p:cNvPr>
          <p:cNvSpPr txBox="1"/>
          <p:nvPr/>
        </p:nvSpPr>
        <p:spPr>
          <a:xfrm>
            <a:off x="5484063" y="2386937"/>
            <a:ext cx="2644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กระชอนตา</a:t>
            </a: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ถี่</a:t>
            </a:r>
            <a:endParaRPr lang="th-TH" sz="2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กล่องข้อความ 15">
            <a:hlinkClick r:id="rId10" action="ppaction://hlinksldjump"/>
          </p:cNvPr>
          <p:cNvSpPr txBox="1"/>
          <p:nvPr/>
        </p:nvSpPr>
        <p:spPr>
          <a:xfrm>
            <a:off x="5537207" y="4615727"/>
            <a:ext cx="2031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</a:t>
            </a:r>
            <a:endParaRPr lang="th-TH" sz="2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กล่องข้อความ 19">
            <a:hlinkClick r:id="rId11" action="ppaction://hlinksldjump"/>
          </p:cNvPr>
          <p:cNvSpPr txBox="1"/>
          <p:nvPr/>
        </p:nvSpPr>
        <p:spPr>
          <a:xfrm>
            <a:off x="5487775" y="3156714"/>
            <a:ext cx="2081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ผ้าขาวบาง</a:t>
            </a:r>
          </a:p>
        </p:txBody>
      </p:sp>
      <p:sp>
        <p:nvSpPr>
          <p:cNvPr id="22" name="กล่องข้อความ 21">
            <a:hlinkClick r:id="rId12" action="ppaction://hlinksldjump"/>
          </p:cNvPr>
          <p:cNvSpPr txBox="1"/>
          <p:nvPr/>
        </p:nvSpPr>
        <p:spPr>
          <a:xfrm>
            <a:off x="1522460" y="3843270"/>
            <a:ext cx="288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เชือก</a:t>
            </a:r>
            <a:r>
              <a:rPr lang="th-TH" sz="36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มัดอาหาร</a:t>
            </a:r>
          </a:p>
        </p:txBody>
      </p:sp>
    </p:spTree>
    <p:extLst>
      <p:ext uri="{BB962C8B-B14F-4D97-AF65-F5344CB8AC3E}">
        <p14:creationId xmlns:p14="http://schemas.microsoft.com/office/powerpoint/2010/main" val="24388304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97" y="1530963"/>
            <a:ext cx="5952806" cy="446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8455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25" y="1694603"/>
            <a:ext cx="5727749" cy="429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59281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25" y="1694603"/>
            <a:ext cx="5727749" cy="429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35226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เชือก</a:t>
            </a:r>
            <a:r>
              <a:rPr lang="th-TH" sz="28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มัดอาหาร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1" b="8352"/>
          <a:stretch/>
        </p:blipFill>
        <p:spPr>
          <a:xfrm>
            <a:off x="2753855" y="1603669"/>
            <a:ext cx="6695090" cy="4317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63158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52"/>
          <a:stretch/>
        </p:blipFill>
        <p:spPr>
          <a:xfrm>
            <a:off x="3146961" y="1783338"/>
            <a:ext cx="5908877" cy="3957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38212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654" y="1587062"/>
            <a:ext cx="5686424" cy="4262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76286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552" y="1566290"/>
            <a:ext cx="5899475" cy="4424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90392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ผ้าขาวบาง</a:t>
            </a:r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856" y="1566040"/>
            <a:ext cx="5823997" cy="4367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75311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2502637" y="1722040"/>
            <a:ext cx="7197525" cy="408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48730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</a:t>
            </a:r>
            <a:endParaRPr lang="th-TH" sz="28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อุปกรณ์ในการทำ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267" y="1439218"/>
            <a:ext cx="6259679" cy="4692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00311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61826"/>
            <a:ext cx="10571852" cy="5109882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7" y="1385359"/>
            <a:ext cx="100207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แกะกุ้ง ผ่าหลัง แล้วเก็บส่วนเปลือกกับหัวกุ้งแยกไว้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ตั้งหม้อใหญ่ จนร้อน ใส่น้ำมัน ผัดเปลือกกุ้งจนเปลี่ยนเป็นสีส้ม ใส่แครอท </a:t>
            </a:r>
            <a:r>
              <a:rPr lang="en-US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Leek Celery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และหัวหอมใหญ่ ที่หั่นเต๋าสำหรับต้มซุป ผัดให้เข้ากัน เติมไวน์ขาว ผัดจนงวด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เติมน้ำสะอาดพอท่วม เติมเกลือพริกไทย และ </a:t>
            </a:r>
            <a:r>
              <a:rPr lang="en-US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Bouquet garni </a:t>
            </a:r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ต้มจนเดือด แล้วลดไฟอ่อน ต้มประมาณ 20 นาที คอยช้อนฟองออก</a:t>
            </a:r>
          </a:p>
          <a:p>
            <a:r>
              <a:rPr lang="th-TH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กรองซุปที่ได้ อุ่นซุปไว้ให้ร้อน ปรุงรสตาม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ชอบ</a:t>
            </a:r>
            <a:endParaRPr lang="th-TH" sz="3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329583"/>
            <a:ext cx="40449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Prawn clear soup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0468705" y="587945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84635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563464" y="454687"/>
            <a:ext cx="11082637" cy="5889378"/>
          </a:xfrm>
          <a:prstGeom prst="roundRect">
            <a:avLst>
              <a:gd name="adj" fmla="val 2701"/>
            </a:avLst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70" y="557438"/>
            <a:ext cx="3669772" cy="2734410"/>
          </a:xfrm>
          <a:prstGeom prst="rect">
            <a:avLst/>
          </a:prstGeom>
        </p:spPr>
      </p:pic>
      <p:sp>
        <p:nvSpPr>
          <p:cNvPr id="11" name="กล่องข้อความ 10"/>
          <p:cNvSpPr txBox="1"/>
          <p:nvPr/>
        </p:nvSpPr>
        <p:spPr>
          <a:xfrm>
            <a:off x="8991956" y="6367293"/>
            <a:ext cx="28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[25] </a:t>
            </a:r>
            <a:r>
              <a:rPr lang="th-TH" sz="24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บันทึกวิดีโอวันที่ 08/01/64</a:t>
            </a:r>
            <a:endParaRPr lang="th-TH" sz="24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3568319" y="3291848"/>
            <a:ext cx="470969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500" b="1" dirty="0">
                <a:solidFill>
                  <a:srgbClr val="000099"/>
                </a:solidFill>
                <a:latin typeface="Browallia New" panose="020B0604020202020204" pitchFamily="34" charset="-34"/>
                <a:cs typeface="+mj-cs"/>
              </a:rPr>
              <a:t>การประกอบอาหารตะวันตก</a:t>
            </a:r>
          </a:p>
        </p:txBody>
      </p:sp>
      <p:grpSp>
        <p:nvGrpSpPr>
          <p:cNvPr id="16" name="กลุ่ม 15"/>
          <p:cNvGrpSpPr/>
          <p:nvPr/>
        </p:nvGrpSpPr>
        <p:grpSpPr>
          <a:xfrm>
            <a:off x="3687053" y="4890921"/>
            <a:ext cx="5056061" cy="861774"/>
            <a:chOff x="3376797" y="4916820"/>
            <a:chExt cx="6244487" cy="861774"/>
          </a:xfrm>
        </p:grpSpPr>
        <p:sp>
          <p:nvSpPr>
            <p:cNvPr id="15" name="สี่เหลี่ยมผืนผ้ามุมมน 14"/>
            <p:cNvSpPr/>
            <p:nvPr/>
          </p:nvSpPr>
          <p:spPr>
            <a:xfrm>
              <a:off x="3376797" y="4951100"/>
              <a:ext cx="6129504" cy="79321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j-cs"/>
              </a:endParaRPr>
            </a:p>
          </p:txBody>
        </p:sp>
        <p:sp>
          <p:nvSpPr>
            <p:cNvPr id="13" name="กล่องข้อความ 12"/>
            <p:cNvSpPr txBox="1"/>
            <p:nvPr/>
          </p:nvSpPr>
          <p:spPr>
            <a:xfrm>
              <a:off x="3376797" y="4916820"/>
              <a:ext cx="624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FFFF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Crab Bisque with crouton</a:t>
              </a:r>
              <a:endParaRPr lang="en-US" sz="28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grpSp>
        <p:nvGrpSpPr>
          <p:cNvPr id="19" name="กลุ่ม 18"/>
          <p:cNvGrpSpPr/>
          <p:nvPr/>
        </p:nvGrpSpPr>
        <p:grpSpPr>
          <a:xfrm>
            <a:off x="8448614" y="2536696"/>
            <a:ext cx="3197485" cy="3870676"/>
            <a:chOff x="8448614" y="2536696"/>
            <a:chExt cx="3197485" cy="3870676"/>
          </a:xfrm>
        </p:grpSpPr>
        <p:pic>
          <p:nvPicPr>
            <p:cNvPr id="7" name="รูปภาพ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1956" y="2536696"/>
              <a:ext cx="2601252" cy="3347456"/>
            </a:xfrm>
            <a:prstGeom prst="rect">
              <a:avLst/>
            </a:prstGeom>
          </p:spPr>
        </p:pic>
        <p:sp>
          <p:nvSpPr>
            <p:cNvPr id="18" name="ม้วนกระดาษแนวนอน 17"/>
            <p:cNvSpPr/>
            <p:nvPr/>
          </p:nvSpPr>
          <p:spPr>
            <a:xfrm>
              <a:off x="8448614" y="5676916"/>
              <a:ext cx="3197485" cy="730456"/>
            </a:xfrm>
            <a:prstGeom prst="horizontalScroll">
              <a:avLst>
                <a:gd name="adj" fmla="val 20165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คุณ</a:t>
              </a:r>
              <a:r>
                <a:rPr lang="th-TH" sz="2400" b="1" dirty="0" err="1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รช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ยา 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ฐิติโชติ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รัตนา (เชฟ</a:t>
              </a:r>
              <a:r>
                <a:rPr lang="th-TH" sz="24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เจน</a:t>
              </a:r>
              <a:r>
                <a:rPr lang="th-TH" sz="2400" b="1" dirty="0" smtClean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นี่) </a:t>
              </a:r>
              <a:endParaRPr lang="th-TH" sz="24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12" name="กล่องข้อความ 11"/>
          <p:cNvSpPr txBox="1"/>
          <p:nvPr/>
        </p:nvSpPr>
        <p:spPr>
          <a:xfrm>
            <a:off x="1545021" y="3997614"/>
            <a:ext cx="8091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Prawn clear </a:t>
            </a:r>
            <a:r>
              <a:rPr lang="en-US" sz="4400" b="1" dirty="0" err="1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soup,Crab</a:t>
            </a:r>
            <a:r>
              <a:rPr lang="en-US" sz="4400" b="1" dirty="0">
                <a:solidFill>
                  <a:srgbClr val="660033"/>
                </a:solidFill>
                <a:latin typeface="Browallia New" panose="020B0604020202020204" pitchFamily="34" charset="-34"/>
                <a:cs typeface="+mj-cs"/>
              </a:rPr>
              <a:t> Bisque with crouton</a:t>
            </a:r>
            <a:endParaRPr lang="th-TH" sz="4400" b="1" dirty="0">
              <a:solidFill>
                <a:srgbClr val="660033"/>
              </a:solidFill>
              <a:latin typeface="Browallia New" panose="020B0604020202020204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37051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27761"/>
            <a:ext cx="10602115" cy="4993454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1" y="275773"/>
            <a:ext cx="4945139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กล่องข้อความ 1">
            <a:hlinkClick r:id="rId2" action="ppaction://hlinksldjump"/>
          </p:cNvPr>
          <p:cNvSpPr txBox="1"/>
          <p:nvPr/>
        </p:nvSpPr>
        <p:spPr>
          <a:xfrm>
            <a:off x="1294470" y="1581948"/>
            <a:ext cx="37461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ปู</a:t>
            </a: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ม้า</a:t>
            </a: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สด   1/2</a:t>
            </a: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 กิโลกรัม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>
          <a:xfrm>
            <a:off x="10295257" y="5683727"/>
            <a:ext cx="144111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 (ต่อ)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294468" y="2338931"/>
            <a:ext cx="39747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น้ำมัน</a:t>
            </a: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มะกอก	</a:t>
            </a: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1   ช้อนโต๊ะ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294468" y="3085505"/>
            <a:ext cx="407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แครอท   </a:t>
            </a:r>
            <a:r>
              <a:rPr lang="th-TH" sz="36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200  กรัม   </a:t>
            </a:r>
            <a:r>
              <a:rPr lang="th-TH" sz="2800" b="1" dirty="0" smtClean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8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หั่นเต๋า</a:t>
            </a:r>
            <a:r>
              <a:rPr lang="th-TH" sz="2800" b="1" dirty="0" smtClean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294468" y="3860900"/>
            <a:ext cx="39112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4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Celery </a:t>
            </a:r>
            <a:r>
              <a:rPr lang="th-TH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100  กรัม  </a:t>
            </a:r>
            <a:r>
              <a:rPr lang="th-TH" sz="28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(หั่นเต๋า</a:t>
            </a:r>
            <a:r>
              <a:rPr lang="th-TH" sz="2800" b="1" dirty="0" smtClean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sz="28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กล่องข้อความ 12">
            <a:hlinkClick r:id="rId7" action="ppaction://hlinksldjump"/>
          </p:cNvPr>
          <p:cNvSpPr txBox="1"/>
          <p:nvPr/>
        </p:nvSpPr>
        <p:spPr>
          <a:xfrm>
            <a:off x="1294468" y="4630688"/>
            <a:ext cx="37969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Leek</a:t>
            </a:r>
            <a:r>
              <a:rPr lang="th-TH" sz="34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100   กรัม  </a:t>
            </a:r>
            <a:r>
              <a:rPr lang="th-TH" sz="28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(หั่นเต๋า</a:t>
            </a:r>
            <a:r>
              <a:rPr lang="th-TH" sz="2800" b="1" dirty="0" smtClean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sz="28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>
            <a:hlinkClick r:id="rId8" action="ppaction://hlinksldjump"/>
          </p:cNvPr>
          <p:cNvSpPr txBox="1"/>
          <p:nvPr/>
        </p:nvSpPr>
        <p:spPr>
          <a:xfrm>
            <a:off x="1294468" y="5375951"/>
            <a:ext cx="318609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ไวน์ขาว   2/3  </a:t>
            </a:r>
            <a:r>
              <a:rPr lang="th-TH" sz="34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ถ้วย</a:t>
            </a:r>
            <a:endParaRPr lang="th-TH" sz="3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9" name="กล่องข้อความ 28">
            <a:hlinkClick r:id="rId9" action="ppaction://hlinksldjump"/>
          </p:cNvPr>
          <p:cNvSpPr txBox="1"/>
          <p:nvPr/>
        </p:nvSpPr>
        <p:spPr>
          <a:xfrm>
            <a:off x="6106497" y="3895605"/>
            <a:ext cx="463170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มะเขือ</a:t>
            </a: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เทศ</a:t>
            </a: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ท้อ  3   ผล  </a:t>
            </a:r>
            <a:r>
              <a:rPr lang="th-TH" sz="28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(หั่นเต๋า</a:t>
            </a:r>
            <a:r>
              <a:rPr lang="th-TH" sz="2800" b="1" dirty="0" smtClean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sz="28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1" name="กล่องข้อความ 30">
            <a:hlinkClick r:id="rId10" action="ppaction://hlinksldjump"/>
          </p:cNvPr>
          <p:cNvSpPr txBox="1"/>
          <p:nvPr/>
        </p:nvSpPr>
        <p:spPr>
          <a:xfrm>
            <a:off x="6101398" y="5375951"/>
            <a:ext cx="40141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กระเทียมจีน   3   กลีบ  </a:t>
            </a:r>
            <a:r>
              <a:rPr lang="th-TH" sz="2800" b="1" dirty="0" smtClean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(สับ)</a:t>
            </a:r>
          </a:p>
        </p:txBody>
      </p:sp>
      <p:sp>
        <p:nvSpPr>
          <p:cNvPr id="24" name="กล่องข้อความ 23">
            <a:hlinkClick r:id="rId11" action="ppaction://hlinksldjump"/>
          </p:cNvPr>
          <p:cNvSpPr txBox="1"/>
          <p:nvPr/>
        </p:nvSpPr>
        <p:spPr>
          <a:xfrm>
            <a:off x="6101398" y="1651059"/>
            <a:ext cx="152241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  <a:endParaRPr lang="th-TH" sz="3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5" name="กล่องข้อความ 24">
            <a:hlinkClick r:id="rId12" action="ppaction://hlinksldjump"/>
          </p:cNvPr>
          <p:cNvSpPr txBox="1"/>
          <p:nvPr/>
        </p:nvSpPr>
        <p:spPr>
          <a:xfrm>
            <a:off x="6101398" y="2337851"/>
            <a:ext cx="25511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พริกไทยดำเม็ด</a:t>
            </a:r>
            <a:endParaRPr lang="th-TH" sz="3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6" name="กล่องข้อความ 25">
            <a:hlinkClick r:id="rId13" action="ppaction://hlinksldjump"/>
          </p:cNvPr>
          <p:cNvSpPr txBox="1"/>
          <p:nvPr/>
        </p:nvSpPr>
        <p:spPr>
          <a:xfrm>
            <a:off x="6101398" y="3063709"/>
            <a:ext cx="292830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 </a:t>
            </a:r>
            <a:r>
              <a:rPr lang="en-US" sz="34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Cayenne </a:t>
            </a:r>
            <a:r>
              <a:rPr lang="th-TH" sz="34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ป่น</a:t>
            </a:r>
          </a:p>
        </p:txBody>
      </p:sp>
      <p:sp>
        <p:nvSpPr>
          <p:cNvPr id="28" name="กล่องข้อความ 27">
            <a:hlinkClick r:id="rId14" action="ppaction://hlinksldjump"/>
          </p:cNvPr>
          <p:cNvSpPr txBox="1"/>
          <p:nvPr/>
        </p:nvSpPr>
        <p:spPr>
          <a:xfrm>
            <a:off x="6101398" y="4645281"/>
            <a:ext cx="27797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ซุปกุ้ง  2   ลิตร</a:t>
            </a:r>
            <a:endParaRPr lang="th-TH" sz="3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276152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1" y="1093818"/>
            <a:ext cx="10602115" cy="4986942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8" name="แผนผังลําดับงาน: กระบวนการ 17"/>
          <p:cNvSpPr/>
          <p:nvPr/>
        </p:nvSpPr>
        <p:spPr>
          <a:xfrm>
            <a:off x="800342" y="275773"/>
            <a:ext cx="4854224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19704" y="5673135"/>
            <a:ext cx="1213292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9" name="กล่องข้อความ 8">
            <a:hlinkClick r:id="rId3" action="ppaction://hlinksldjump"/>
          </p:cNvPr>
          <p:cNvSpPr txBox="1"/>
          <p:nvPr/>
        </p:nvSpPr>
        <p:spPr>
          <a:xfrm>
            <a:off x="6480809" y="1761904"/>
            <a:ext cx="26974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Bouquet garni</a:t>
            </a:r>
          </a:p>
        </p:txBody>
      </p:sp>
      <p:sp>
        <p:nvSpPr>
          <p:cNvPr id="20" name="กล่องข้อความ 19">
            <a:hlinkClick r:id="rId4" action="ppaction://hlinksldjump"/>
          </p:cNvPr>
          <p:cNvSpPr txBox="1"/>
          <p:nvPr/>
        </p:nvSpPr>
        <p:spPr>
          <a:xfrm>
            <a:off x="1871233" y="5143803"/>
            <a:ext cx="3250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ขนมปัง </a:t>
            </a:r>
            <a:r>
              <a:rPr lang="en-US" sz="36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Baguette</a:t>
            </a:r>
            <a:endParaRPr lang="th-TH" sz="32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4" name="กล่องข้อความ 23">
            <a:hlinkClick r:id="rId5" action="ppaction://hlinksldjump"/>
          </p:cNvPr>
          <p:cNvSpPr txBox="1"/>
          <p:nvPr/>
        </p:nvSpPr>
        <p:spPr>
          <a:xfrm>
            <a:off x="1871233" y="2945019"/>
            <a:ext cx="3481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2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แป้งข้าวเจ้า  2  ช้อนโต๊ะ</a:t>
            </a:r>
            <a:endParaRPr lang="th-TH" sz="32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5" name="กล่องข้อความ 24">
            <a:hlinkClick r:id="rId6" action="ppaction://hlinksldjump"/>
          </p:cNvPr>
          <p:cNvSpPr txBox="1"/>
          <p:nvPr/>
        </p:nvSpPr>
        <p:spPr>
          <a:xfrm>
            <a:off x="1871233" y="4395275"/>
            <a:ext cx="28336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ครีม  </a:t>
            </a: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2/3 </a:t>
            </a:r>
            <a:r>
              <a:rPr lang="th-TH" sz="34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	</a:t>
            </a: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 ถ้วย</a:t>
            </a:r>
            <a:endParaRPr lang="th-TH" sz="34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7" name="กล่องข้อความ 26">
            <a:hlinkClick r:id="rId7" action="ppaction://hlinksldjump"/>
          </p:cNvPr>
          <p:cNvSpPr txBox="1"/>
          <p:nvPr/>
        </p:nvSpPr>
        <p:spPr>
          <a:xfrm>
            <a:off x="1871234" y="1454492"/>
            <a:ext cx="28336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เนย   2   ช้อนโต๊ะ</a:t>
            </a:r>
            <a:endParaRPr lang="th-TH" sz="3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8" name="กล่องข้อความ 27">
            <a:hlinkClick r:id="rId8" action="ppaction://hlinksldjump"/>
          </p:cNvPr>
          <p:cNvSpPr txBox="1"/>
          <p:nvPr/>
        </p:nvSpPr>
        <p:spPr>
          <a:xfrm>
            <a:off x="1871234" y="2183981"/>
            <a:ext cx="40411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เนยเย็น  1  ช้อนโต๊ะ  </a:t>
            </a:r>
            <a:r>
              <a:rPr lang="th-TH" sz="2800" b="1" dirty="0" smtClean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(หั่นเต๋า)</a:t>
            </a:r>
            <a:endParaRPr lang="th-TH" sz="28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9" name="กล่องข้อความ 28">
            <a:hlinkClick r:id="rId9" action="ppaction://hlinksldjump"/>
          </p:cNvPr>
          <p:cNvSpPr txBox="1"/>
          <p:nvPr/>
        </p:nvSpPr>
        <p:spPr>
          <a:xfrm>
            <a:off x="1871234" y="3658177"/>
            <a:ext cx="292320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4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มะเขือเทศเข้มข้น</a:t>
            </a:r>
            <a:endParaRPr lang="th-TH" sz="34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964812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ปูม้าสด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19" y="1401665"/>
            <a:ext cx="6297760" cy="4721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82917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น้ำมันมะกอก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727" y="1470780"/>
            <a:ext cx="3571343" cy="4763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73088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แค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รอท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5"/>
          <a:stretch/>
        </p:blipFill>
        <p:spPr>
          <a:xfrm>
            <a:off x="2829214" y="1488831"/>
            <a:ext cx="6394142" cy="4478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31127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Celery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29" y="1487983"/>
            <a:ext cx="6064739" cy="4548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93871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Leek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9"/>
          <a:stretch/>
        </p:blipFill>
        <p:spPr>
          <a:xfrm>
            <a:off x="2672399" y="1423506"/>
            <a:ext cx="6858000" cy="4677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92519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ไวน์ขาว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178" y="1308094"/>
            <a:ext cx="6544441" cy="4908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77609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เกลือ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8" t="2758" r="4023" b="5134"/>
          <a:stretch/>
        </p:blipFill>
        <p:spPr>
          <a:xfrm>
            <a:off x="2967897" y="1350948"/>
            <a:ext cx="6267004" cy="4822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21540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พริกไทยดำเม็ด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3"/>
          <a:stretch/>
        </p:blipFill>
        <p:spPr>
          <a:xfrm>
            <a:off x="4254487" y="1469866"/>
            <a:ext cx="3693824" cy="4787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34051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พริก </a:t>
            </a:r>
            <a:r>
              <a:rPr lang="en-US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Cayenne </a:t>
            </a:r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ป่น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" t="4786" b="7522"/>
          <a:stretch/>
        </p:blipFill>
        <p:spPr>
          <a:xfrm>
            <a:off x="2765258" y="1512277"/>
            <a:ext cx="6599682" cy="4478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23319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มะเขือเทศท้อ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/>
          <a:stretch/>
        </p:blipFill>
        <p:spPr>
          <a:xfrm>
            <a:off x="3348172" y="1502536"/>
            <a:ext cx="5506454" cy="4519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53092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ซุป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355" y="1522556"/>
            <a:ext cx="5996793" cy="4495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68672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กระเทียมจีน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7"/>
          <a:stretch/>
        </p:blipFill>
        <p:spPr>
          <a:xfrm>
            <a:off x="3057091" y="1549282"/>
            <a:ext cx="6088616" cy="4425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18096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เนย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51" y="1397432"/>
            <a:ext cx="6309052" cy="4729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57059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เนยเย็น 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" b="4833"/>
          <a:stretch/>
        </p:blipFill>
        <p:spPr>
          <a:xfrm>
            <a:off x="4218842" y="1443623"/>
            <a:ext cx="3759298" cy="4638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0012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แป้งข้าว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จ้าว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4" t="1532" r="10575" b="11571"/>
          <a:stretch/>
        </p:blipFill>
        <p:spPr>
          <a:xfrm>
            <a:off x="3366114" y="1481514"/>
            <a:ext cx="5470569" cy="4561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35266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มะเขือเทศเข้มข้น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545" y="1521150"/>
            <a:ext cx="5978989" cy="4482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42912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ครีม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894" y="1475013"/>
            <a:ext cx="6175716" cy="4629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97232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ขนม</a:t>
            </a:r>
            <a:r>
              <a:rPr lang="th-TH" sz="2800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ปัง</a:t>
            </a:r>
            <a:endParaRPr lang="th-TH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337" y="1428963"/>
            <a:ext cx="6222124" cy="4666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24734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266940"/>
            <a:ext cx="10602115" cy="5207432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วัตถุดิบ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7" name="แผนผังลําดับงาน: กระบวนการ 6"/>
          <p:cNvSpPr/>
          <p:nvPr/>
        </p:nvSpPr>
        <p:spPr>
          <a:xfrm>
            <a:off x="800342" y="422131"/>
            <a:ext cx="5043410" cy="646331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</a:t>
            </a:r>
            <a:r>
              <a:rPr lang="en-US" sz="3500" b="1" dirty="0">
                <a:solidFill>
                  <a:srgbClr val="66003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5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Crab Bisque with crouton</a:t>
            </a:r>
            <a:endParaRPr lang="th-TH" sz="35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827" y="3886751"/>
            <a:ext cx="3582443" cy="2588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384" y="1298471"/>
            <a:ext cx="3582443" cy="268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827" y="1266940"/>
            <a:ext cx="3582443" cy="2619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86" y="3984060"/>
            <a:ext cx="3606976" cy="2448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72914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345324"/>
            <a:ext cx="10602115" cy="4813738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33481" y="5751437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วิธีทำ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777482" y="414299"/>
            <a:ext cx="61785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8" name="กล่องข้อความ 7">
            <a:hlinkClick r:id="rId3" action="ppaction://hlinksldjump"/>
          </p:cNvPr>
          <p:cNvSpPr txBox="1"/>
          <p:nvPr/>
        </p:nvSpPr>
        <p:spPr>
          <a:xfrm>
            <a:off x="1455403" y="1907962"/>
            <a:ext cx="1531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เขียง</a:t>
            </a:r>
            <a:endParaRPr lang="th-TH" sz="35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9" name="กล่องข้อความ 8">
            <a:hlinkClick r:id="rId4" action="ppaction://hlinksldjump"/>
          </p:cNvPr>
          <p:cNvSpPr txBox="1"/>
          <p:nvPr/>
        </p:nvSpPr>
        <p:spPr>
          <a:xfrm>
            <a:off x="1455402" y="2621966"/>
            <a:ext cx="2681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ปอกผลไม้</a:t>
            </a:r>
          </a:p>
        </p:txBody>
      </p:sp>
      <p:sp>
        <p:nvSpPr>
          <p:cNvPr id="10" name="กล่องข้อความ 9">
            <a:hlinkClick r:id="rId5" action="ppaction://hlinksldjump"/>
          </p:cNvPr>
          <p:cNvSpPr txBox="1"/>
          <p:nvPr/>
        </p:nvSpPr>
        <p:spPr>
          <a:xfrm>
            <a:off x="1456382" y="3328875"/>
            <a:ext cx="18990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เชฟ</a:t>
            </a:r>
          </a:p>
        </p:txBody>
      </p:sp>
      <p:sp>
        <p:nvSpPr>
          <p:cNvPr id="12" name="กล่องข้อความ 11">
            <a:hlinkClick r:id="rId6" action="ppaction://hlinksldjump"/>
          </p:cNvPr>
          <p:cNvSpPr txBox="1"/>
          <p:nvPr/>
        </p:nvSpPr>
        <p:spPr>
          <a:xfrm>
            <a:off x="1465892" y="4783083"/>
            <a:ext cx="2658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เชือกมัดอาหาร</a:t>
            </a:r>
          </a:p>
        </p:txBody>
      </p:sp>
      <p:sp>
        <p:nvSpPr>
          <p:cNvPr id="22" name="กล่องข้อความ 21">
            <a:hlinkClick r:id="rId7" action="ppaction://hlinksldjump"/>
          </p:cNvPr>
          <p:cNvSpPr txBox="1"/>
          <p:nvPr/>
        </p:nvSpPr>
        <p:spPr>
          <a:xfrm>
            <a:off x="1455402" y="4054834"/>
            <a:ext cx="22494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มีด</a:t>
            </a: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ขนมปัง</a:t>
            </a:r>
          </a:p>
        </p:txBody>
      </p:sp>
      <p:sp>
        <p:nvSpPr>
          <p:cNvPr id="17" name="กล่องข้อความ 16">
            <a:hlinkClick r:id="rId8" action="ppaction://hlinksldjump"/>
          </p:cNvPr>
          <p:cNvSpPr txBox="1"/>
          <p:nvPr/>
        </p:nvSpPr>
        <p:spPr>
          <a:xfrm>
            <a:off x="4949709" y="1994725"/>
            <a:ext cx="2681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หม้อขนาดต่างๆ</a:t>
            </a:r>
            <a:endParaRPr lang="th-TH" sz="35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กล่องข้อความ 17">
            <a:hlinkClick r:id="rId9" action="ppaction://hlinksldjump"/>
          </p:cNvPr>
          <p:cNvSpPr txBox="1"/>
          <p:nvPr/>
        </p:nvSpPr>
        <p:spPr>
          <a:xfrm>
            <a:off x="4955817" y="2701634"/>
            <a:ext cx="188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ชามผสม</a:t>
            </a:r>
            <a:endParaRPr lang="th-TH" sz="3500" b="1" dirty="0">
              <a:solidFill>
                <a:srgbClr val="0000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1" name="กล่องข้อความ 20">
            <a:hlinkClick r:id="rId10" action="ppaction://hlinksldjump"/>
          </p:cNvPr>
          <p:cNvSpPr txBox="1"/>
          <p:nvPr/>
        </p:nvSpPr>
        <p:spPr>
          <a:xfrm>
            <a:off x="4942779" y="3403683"/>
            <a:ext cx="15113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ทัพพี</a:t>
            </a:r>
            <a:endParaRPr lang="th-TH" sz="3500" b="1" dirty="0">
              <a:solidFill>
                <a:srgbClr val="000099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23" name="กล่องข้อความ 22">
            <a:hlinkClick r:id="rId11" action="ppaction://hlinksldjump"/>
          </p:cNvPr>
          <p:cNvSpPr txBox="1"/>
          <p:nvPr/>
        </p:nvSpPr>
        <p:spPr>
          <a:xfrm>
            <a:off x="4943757" y="4110592"/>
            <a:ext cx="22485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ตะกร้อ</a:t>
            </a: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มือ</a:t>
            </a:r>
          </a:p>
        </p:txBody>
      </p:sp>
      <p:sp>
        <p:nvSpPr>
          <p:cNvPr id="24" name="กล่องข้อความ 23">
            <a:hlinkClick r:id="rId12" action="ppaction://hlinksldjump"/>
          </p:cNvPr>
          <p:cNvSpPr txBox="1"/>
          <p:nvPr/>
        </p:nvSpPr>
        <p:spPr>
          <a:xfrm>
            <a:off x="7874639" y="1934009"/>
            <a:ext cx="23887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กระชอน</a:t>
            </a:r>
            <a:r>
              <a:rPr lang="th-TH" sz="3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ตาถี่</a:t>
            </a:r>
          </a:p>
        </p:txBody>
      </p:sp>
      <p:sp>
        <p:nvSpPr>
          <p:cNvPr id="26" name="กล่องข้อความ 25">
            <a:hlinkClick r:id="rId13" action="ppaction://hlinksldjump"/>
          </p:cNvPr>
          <p:cNvSpPr txBox="1"/>
          <p:nvPr/>
        </p:nvSpPr>
        <p:spPr>
          <a:xfrm>
            <a:off x="7864150" y="2681790"/>
            <a:ext cx="2113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ผ้า</a:t>
            </a:r>
            <a:r>
              <a:rPr lang="th-TH" sz="3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ขาวบาง</a:t>
            </a:r>
          </a:p>
        </p:txBody>
      </p:sp>
      <p:sp>
        <p:nvSpPr>
          <p:cNvPr id="27" name="กล่องข้อความ 26">
            <a:hlinkClick r:id="rId14" action="ppaction://hlinksldjump"/>
          </p:cNvPr>
          <p:cNvSpPr txBox="1"/>
          <p:nvPr/>
        </p:nvSpPr>
        <p:spPr>
          <a:xfrm>
            <a:off x="7857858" y="3407972"/>
            <a:ext cx="3114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</a:t>
            </a:r>
            <a:r>
              <a:rPr lang="th-TH" sz="3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/หม้อทอด</a:t>
            </a:r>
          </a:p>
        </p:txBody>
      </p:sp>
      <p:sp>
        <p:nvSpPr>
          <p:cNvPr id="28" name="กล่องข้อความ 27">
            <a:hlinkClick r:id="rId15" action="ppaction://hlinksldjump"/>
          </p:cNvPr>
          <p:cNvSpPr txBox="1"/>
          <p:nvPr/>
        </p:nvSpPr>
        <p:spPr>
          <a:xfrm>
            <a:off x="4981241" y="4840309"/>
            <a:ext cx="2113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เครื่อง</a:t>
            </a:r>
            <a:r>
              <a:rPr lang="th-TH" sz="3500" b="1" dirty="0">
                <a:solidFill>
                  <a:srgbClr val="000099"/>
                </a:solidFill>
                <a:latin typeface="TH SarabunPSK" panose="020B0500040200020003" pitchFamily="34" charset="-34"/>
                <a:cs typeface="+mj-cs"/>
              </a:rPr>
              <a:t>ปั่น</a:t>
            </a:r>
          </a:p>
        </p:txBody>
      </p:sp>
      <p:sp>
        <p:nvSpPr>
          <p:cNvPr id="29" name="กล่องข้อความ 28">
            <a:hlinkClick r:id="rId16" action="ppaction://hlinksldjump"/>
          </p:cNvPr>
          <p:cNvSpPr txBox="1"/>
          <p:nvPr/>
        </p:nvSpPr>
        <p:spPr>
          <a:xfrm>
            <a:off x="7857858" y="4141554"/>
            <a:ext cx="3114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500" b="1" dirty="0" smtClean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กระดาษ</a:t>
            </a:r>
            <a:r>
              <a:rPr lang="th-TH" sz="3500" b="1" dirty="0">
                <a:solidFill>
                  <a:srgbClr val="00009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ซับน้ำมัน</a:t>
            </a:r>
          </a:p>
        </p:txBody>
      </p:sp>
    </p:spTree>
    <p:extLst>
      <p:ext uri="{BB962C8B-B14F-4D97-AF65-F5344CB8AC3E}">
        <p14:creationId xmlns:p14="http://schemas.microsoft.com/office/powerpoint/2010/main" val="36731805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10248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97" y="1530963"/>
            <a:ext cx="5952806" cy="446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73789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3"/>
          <a:stretch/>
        </p:blipFill>
        <p:spPr>
          <a:xfrm>
            <a:off x="3128095" y="1702231"/>
            <a:ext cx="5946610" cy="4120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19800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52688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525" y="1694603"/>
            <a:ext cx="5727749" cy="429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85221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มีดขนมปัง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588423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2" b="10039"/>
          <a:stretch/>
        </p:blipFill>
        <p:spPr>
          <a:xfrm>
            <a:off x="2410072" y="1576551"/>
            <a:ext cx="7382656" cy="4141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05883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solidFill>
                  <a:schemeClr val="bg1">
                    <a:lumMod val="95000"/>
                    <a:lumOff val="5000"/>
                  </a:schemeClr>
                </a:solidFill>
                <a:cs typeface="+mj-cs"/>
              </a:rPr>
              <a:t>เชือกมัดอาหาร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57084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5" t="7356" r="7701" b="7433"/>
          <a:stretch/>
        </p:blipFill>
        <p:spPr>
          <a:xfrm>
            <a:off x="3247841" y="1549457"/>
            <a:ext cx="5707117" cy="4425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18362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21627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654" y="1587062"/>
            <a:ext cx="5686424" cy="4262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96595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21627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267" y="1439218"/>
            <a:ext cx="6259679" cy="4692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53888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06698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14636"/>
          <a:stretch/>
        </p:blipFill>
        <p:spPr>
          <a:xfrm>
            <a:off x="2502637" y="1722040"/>
            <a:ext cx="7197525" cy="408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32555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21627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478" y="1662871"/>
            <a:ext cx="5595843" cy="4198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99512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เครื่องปั่น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21627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207" y="1434150"/>
            <a:ext cx="3492951" cy="4656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1980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104311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180" y="1835487"/>
            <a:ext cx="5138057" cy="3853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18717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ผ้าขาวบาง</a:t>
            </a:r>
            <a:endParaRPr lang="th-TH" sz="32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47753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099" y="1478283"/>
            <a:ext cx="6090601" cy="4567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76038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กระทะ/หม้อทอด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589503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181" y="1387916"/>
            <a:ext cx="6334438" cy="4748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0028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3" y="1266939"/>
            <a:ext cx="10602115" cy="4990641"/>
          </a:xfrm>
          <a:prstGeom prst="roundRect">
            <a:avLst>
              <a:gd name="adj" fmla="val 32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กระดาษซับน้ำมัน</a:t>
            </a:r>
          </a:p>
        </p:txBody>
      </p:sp>
      <p:sp>
        <p:nvSpPr>
          <p:cNvPr id="5" name="ลูกศรขวา 4">
            <a:hlinkClick r:id="rId2" action="ppaction://hlinksldjump"/>
          </p:cNvPr>
          <p:cNvSpPr/>
          <p:nvPr/>
        </p:nvSpPr>
        <p:spPr>
          <a:xfrm>
            <a:off x="10443991" y="5849956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อุปกรณ์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00342" y="437159"/>
            <a:ext cx="632824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อุปกรณ์ใน</a:t>
            </a:r>
            <a:r>
              <a:rPr lang="th-TH" sz="36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การทำ</a:t>
            </a:r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332" y="1514144"/>
            <a:ext cx="5994973" cy="4496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83544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800342" y="1161826"/>
            <a:ext cx="10571852" cy="5109882"/>
          </a:xfrm>
          <a:prstGeom prst="roundRect">
            <a:avLst>
              <a:gd name="adj" fmla="val 3646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60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12"/>
          <p:cNvSpPr txBox="1"/>
          <p:nvPr/>
        </p:nvSpPr>
        <p:spPr>
          <a:xfrm>
            <a:off x="1075867" y="1385359"/>
            <a:ext cx="1002079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	แกะกระดองปู ตัดเนื้อและก้ามออกเป็นชิ้น</a:t>
            </a:r>
            <a:r>
              <a:rPr lang="th-TH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เล็กๆ</a:t>
            </a:r>
            <a:endParaRPr lang="th-TH" sz="2600" b="1" dirty="0">
              <a:solidFill>
                <a:schemeClr val="bg1">
                  <a:lumMod val="95000"/>
                  <a:lumOff val="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	ตั้งหม้อไฟแรง ใส่น้ำมันจนร้อน ผัดปูจนสุก เติมเนย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	ใส่ผักยกเว้นมะเขือเทศ ผัดต่อจนสุกนุ่ม แล้วใส่มะเขือเทศเข้มข้น ผัดจนทั่ว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	ใส่ไวน์ขาว ขูดก้นกระทะให้สะอาด ใส่ </a:t>
            </a:r>
            <a:r>
              <a:rPr lang="en-US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Bouquet </a:t>
            </a:r>
            <a:r>
              <a:rPr lang="en-US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garni</a:t>
            </a:r>
            <a:r>
              <a:rPr lang="en-US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กระเทียมสับ ผัดจนงวด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	เติมน้ำซุป มะเขือเทศ ต้มจนเดือด ปรุงรสเกลือ พริกไทย พริก</a:t>
            </a:r>
            <a:r>
              <a:rPr lang="en-US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Cayanne</a:t>
            </a:r>
            <a:r>
              <a:rPr lang="en-US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ต้มไฟอ่อน อีกอย่างน้อย 20 นาที คอยช้อนฟองออก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	เอา </a:t>
            </a:r>
            <a:r>
              <a:rPr lang="en-US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Bouquet </a:t>
            </a:r>
            <a:r>
              <a:rPr lang="en-US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garni</a:t>
            </a:r>
            <a:r>
              <a:rPr lang="en-US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 ตักซุปใส่เครื่องปั่นให้ละเอียด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	กรองด้วยผ้าขาวบาง แล้วต้มต่อให้ข้นขึ้นจนเคลือบช้อนได้ (อาจเติมแป้ง โดยโรย</a:t>
            </a:r>
            <a:r>
              <a:rPr lang="th-TH" sz="26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บางๆ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คนให้ทั่ว ต้มต่อประมาณ 10 นาทีให้แป้งสุก เติมเนยเย็น ยกลงจากเตาทันที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	หั่นขนมปังแซนวิชเป็นเต๋า ตั้งหม้อไฟอ่อนใส่เนย พอร้อน เอาขนมปังลงทอด พอเริ่มมีสีเหลืองอ่อนตักออกซับมันบนกระดาษ</a:t>
            </a:r>
          </a:p>
          <a:p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9.	ตักซุปใส่ถ้วยเสริฟ์ โรยด้วยครีม </a:t>
            </a:r>
            <a:r>
              <a:rPr lang="en-US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Crouton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Parsley </a:t>
            </a:r>
            <a:r>
              <a:rPr lang="th-TH" sz="2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สับ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00342" y="329583"/>
            <a:ext cx="4791161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ngsana New (หัวเรื่อง)"/>
                <a:cs typeface="+mj-cs"/>
              </a:rPr>
              <a:t>วิธีทำ </a:t>
            </a:r>
            <a:r>
              <a:rPr lang="en-US" sz="3200" b="1" dirty="0" smtClean="0">
                <a:solidFill>
                  <a:srgbClr val="0000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Crab Bisque with crouton</a:t>
            </a:r>
            <a:endParaRPr lang="th-TH" sz="4000" b="1" dirty="0">
              <a:solidFill>
                <a:srgbClr val="0000CC"/>
              </a:solidFill>
              <a:latin typeface="Angsana New (หัวเรื่อง)"/>
              <a:cs typeface="+mj-cs"/>
            </a:endParaRPr>
          </a:p>
        </p:txBody>
      </p:sp>
      <p:sp>
        <p:nvSpPr>
          <p:cNvPr id="10" name="ลูกศรขวา 9">
            <a:hlinkClick r:id="rId2" action="ppaction://hlinksldjump"/>
          </p:cNvPr>
          <p:cNvSpPr/>
          <p:nvPr/>
        </p:nvSpPr>
        <p:spPr>
          <a:xfrm>
            <a:off x="10468705" y="5879450"/>
            <a:ext cx="1255923" cy="815249"/>
          </a:xfrm>
          <a:prstGeom prst="rightArrow">
            <a:avLst>
              <a:gd name="adj1" fmla="val 50000"/>
              <a:gd name="adj2" fmla="val 3783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FFFF00"/>
                </a:solidFill>
                <a:cs typeface="+mj-cs"/>
              </a:rPr>
              <a:t>หน้าหลัก</a:t>
            </a:r>
            <a:endParaRPr lang="th-TH" sz="2400" b="1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86782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1721</TotalTime>
  <Words>802</Words>
  <Application>Microsoft Office PowerPoint</Application>
  <PresentationFormat>แบบจอกว้าง</PresentationFormat>
  <Paragraphs>242</Paragraphs>
  <Slides>66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66</vt:i4>
      </vt:variant>
    </vt:vector>
  </HeadingPairs>
  <TitlesOfParts>
    <vt:vector size="77" baseType="lpstr">
      <vt:lpstr>Angsana New</vt:lpstr>
      <vt:lpstr>Angsana New (หัวเรื่อง)</vt:lpstr>
      <vt:lpstr>Arial</vt:lpstr>
      <vt:lpstr>Browallia New</vt:lpstr>
      <vt:lpstr>Calibri</vt:lpstr>
      <vt:lpstr>Century Gothic</vt:lpstr>
      <vt:lpstr>Cordia New</vt:lpstr>
      <vt:lpstr>TH SarabunPSK</vt:lpstr>
      <vt:lpstr>Wingdings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Vilawan</cp:lastModifiedBy>
  <cp:revision>615</cp:revision>
  <cp:lastPrinted>2021-01-08T09:56:11Z</cp:lastPrinted>
  <dcterms:created xsi:type="dcterms:W3CDTF">2020-12-22T03:05:05Z</dcterms:created>
  <dcterms:modified xsi:type="dcterms:W3CDTF">2021-03-18T04:02:14Z</dcterms:modified>
</cp:coreProperties>
</file>