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409" r:id="rId4"/>
    <p:sldId id="386" r:id="rId5"/>
    <p:sldId id="402" r:id="rId6"/>
    <p:sldId id="407" r:id="rId7"/>
    <p:sldId id="444" r:id="rId8"/>
    <p:sldId id="398" r:id="rId9"/>
    <p:sldId id="432" r:id="rId10"/>
    <p:sldId id="404" r:id="rId11"/>
    <p:sldId id="446" r:id="rId12"/>
    <p:sldId id="431" r:id="rId13"/>
    <p:sldId id="441" r:id="rId14"/>
    <p:sldId id="433" r:id="rId15"/>
    <p:sldId id="447" r:id="rId16"/>
    <p:sldId id="451" r:id="rId17"/>
    <p:sldId id="452" r:id="rId18"/>
    <p:sldId id="454" r:id="rId19"/>
    <p:sldId id="385" r:id="rId20"/>
    <p:sldId id="456" r:id="rId21"/>
    <p:sldId id="457" r:id="rId22"/>
    <p:sldId id="458" r:id="rId23"/>
    <p:sldId id="468" r:id="rId24"/>
    <p:sldId id="459" r:id="rId25"/>
    <p:sldId id="465" r:id="rId26"/>
    <p:sldId id="464" r:id="rId27"/>
    <p:sldId id="460" r:id="rId28"/>
    <p:sldId id="461" r:id="rId29"/>
    <p:sldId id="462" r:id="rId30"/>
    <p:sldId id="463" r:id="rId31"/>
    <p:sldId id="302" r:id="rId32"/>
    <p:sldId id="455" r:id="rId33"/>
    <p:sldId id="387" r:id="rId34"/>
    <p:sldId id="388" r:id="rId35"/>
    <p:sldId id="417" r:id="rId36"/>
    <p:sldId id="418" r:id="rId37"/>
    <p:sldId id="420" r:id="rId38"/>
    <p:sldId id="421" r:id="rId39"/>
    <p:sldId id="422" r:id="rId40"/>
    <p:sldId id="467" r:id="rId41"/>
    <p:sldId id="453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22T06:19:48.6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1373 5138 255 0,'3'-24'0'0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22/01/64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12.xml"/><Relationship Id="rId12" Type="http://schemas.openxmlformats.org/officeDocument/2006/relationships/slide" Target="slide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7.xml"/><Relationship Id="rId5" Type="http://schemas.openxmlformats.org/officeDocument/2006/relationships/slide" Target="slide11.xml"/><Relationship Id="rId10" Type="http://schemas.openxmlformats.org/officeDocument/2006/relationships/slide" Target="slide13.xml"/><Relationship Id="rId4" Type="http://schemas.openxmlformats.org/officeDocument/2006/relationships/slide" Target="slide8.xml"/><Relationship Id="rId9" Type="http://schemas.openxmlformats.org/officeDocument/2006/relationships/slide" Target="slide14.xml"/><Relationship Id="rId1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31.xml"/><Relationship Id="rId7" Type="http://schemas.openxmlformats.org/officeDocument/2006/relationships/slide" Target="slide27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8.xml"/><Relationship Id="rId5" Type="http://schemas.openxmlformats.org/officeDocument/2006/relationships/slide" Target="slide21.xml"/><Relationship Id="rId10" Type="http://schemas.openxmlformats.org/officeDocument/2006/relationships/slide" Target="slide30.xml"/><Relationship Id="rId4" Type="http://schemas.openxmlformats.org/officeDocument/2006/relationships/slide" Target="slide20.xml"/><Relationship Id="rId9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emf"/><Relationship Id="rId4" Type="http://schemas.openxmlformats.org/officeDocument/2006/relationships/customXml" Target="../ink/ink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slide" Target="slide40.xml"/><Relationship Id="rId7" Type="http://schemas.openxmlformats.org/officeDocument/2006/relationships/slide" Target="slide36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5" Type="http://schemas.openxmlformats.org/officeDocument/2006/relationships/slide" Target="slide34.xml"/><Relationship Id="rId10" Type="http://schemas.openxmlformats.org/officeDocument/2006/relationships/slide" Target="slide37.xml"/><Relationship Id="rId4" Type="http://schemas.openxmlformats.org/officeDocument/2006/relationships/slide" Target="slide33.xml"/><Relationship Id="rId9" Type="http://schemas.openxmlformats.org/officeDocument/2006/relationships/slide" Target="slide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38130" y="749147"/>
            <a:ext cx="10708396" cy="5475383"/>
          </a:xfrm>
          <a:prstGeom prst="roundRect">
            <a:avLst>
              <a:gd name="adj" fmla="val 1689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69" y="1577772"/>
            <a:ext cx="6046782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3" y="609600"/>
            <a:ext cx="10794124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39" y="1349497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624794" y="6298317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[52]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14876" y="4107483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อาหารตะวันตก</a:t>
            </a:r>
            <a:endParaRPr lang="th-TH" sz="45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2" y="1891204"/>
            <a:ext cx="4034589" cy="4432559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</a:t>
            </a:r>
            <a:r>
              <a:rPr lang="th-TH" sz="2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เชฟนุ้ย)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29743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723484" y="3591644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</a:t>
            </a:r>
            <a:r>
              <a:rPr lang="th-TH" sz="4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อาหารตะวันตก</a:t>
            </a:r>
            <a:endParaRPr lang="th-TH" sz="45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2" action="ppaction://hlinksldjump"/>
          </p:cNvPr>
          <p:cNvSpPr txBox="1"/>
          <p:nvPr/>
        </p:nvSpPr>
        <p:spPr>
          <a:xfrm>
            <a:off x="3939014" y="4497406"/>
            <a:ext cx="42786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 </a:t>
            </a:r>
            <a:r>
              <a:rPr lang="en-US" sz="4000" b="1" dirty="0" smtClean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sz="4000" b="1" dirty="0" smtClean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000" b="1" dirty="0" smtClean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4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ซี่โครงหมู</a:t>
            </a:r>
            <a:r>
              <a:rPr lang="th-TH" sz="4000" b="1" dirty="0" smtClean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บาร์บี</a:t>
            </a:r>
            <a:r>
              <a:rPr lang="th-TH" sz="40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คิว)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040" y="991009"/>
            <a:ext cx="3804583" cy="2424616"/>
          </a:xfrm>
          <a:prstGeom prst="rect">
            <a:avLst/>
          </a:prstGeom>
        </p:spPr>
      </p:pic>
      <p:sp>
        <p:nvSpPr>
          <p:cNvPr id="9" name="กล่องข้อความ 8"/>
          <p:cNvSpPr txBox="1"/>
          <p:nvPr/>
        </p:nvSpPr>
        <p:spPr>
          <a:xfrm>
            <a:off x="8624794" y="6298317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[52] </a:t>
            </a:r>
            <a:r>
              <a:rPr lang="th-TH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22/01/64</a:t>
            </a:r>
            <a:endParaRPr 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2" y="1891204"/>
            <a:ext cx="4034589" cy="4432559"/>
          </a:xfrm>
          <a:prstGeom prst="rect">
            <a:avLst/>
          </a:prstGeom>
        </p:spPr>
      </p:pic>
      <p:sp>
        <p:nvSpPr>
          <p:cNvPr id="11" name="ม้วนกระดาษแนวนอน 10"/>
          <p:cNvSpPr/>
          <p:nvPr/>
        </p:nvSpPr>
        <p:spPr>
          <a:xfrm>
            <a:off x="563464" y="5877427"/>
            <a:ext cx="3463009" cy="730456"/>
          </a:xfrm>
          <a:prstGeom prst="horizontalScroll">
            <a:avLst>
              <a:gd name="adj" fmla="val 2016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คุณชัชชษา อู่พิชิต (</a:t>
            </a:r>
            <a:r>
              <a:rPr lang="th-TH" sz="2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เชฟนุ้ย)</a:t>
            </a:r>
            <a:endParaRPr lang="th-TH" sz="24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523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34425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33769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2929836" y="4880499"/>
            <a:ext cx="257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เครื่องชั่งดิจิตอล</a:t>
            </a:r>
            <a:endParaRPr lang="th-TH" sz="20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9" name="กล่องข้อความ 18">
            <a:hlinkClick r:id="rId4" action="ppaction://hlinksldjump"/>
          </p:cNvPr>
          <p:cNvSpPr txBox="1"/>
          <p:nvPr/>
        </p:nvSpPr>
        <p:spPr>
          <a:xfrm>
            <a:off x="2908814" y="3503419"/>
            <a:ext cx="299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ช้อนตวง + ถ้วยตวง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1" name="กล่องข้อความ 20">
            <a:hlinkClick r:id="rId5" action="ppaction://hlinksldjump"/>
          </p:cNvPr>
          <p:cNvSpPr txBox="1"/>
          <p:nvPr/>
        </p:nvSpPr>
        <p:spPr>
          <a:xfrm>
            <a:off x="2968389" y="5557567"/>
            <a:ext cx="201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ตะกร้อมือ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8" name="กล่องข้อความ 17">
            <a:hlinkClick r:id="rId6" action="ppaction://hlinksldjump"/>
          </p:cNvPr>
          <p:cNvSpPr txBox="1"/>
          <p:nvPr/>
        </p:nvSpPr>
        <p:spPr>
          <a:xfrm>
            <a:off x="2925221" y="2820752"/>
            <a:ext cx="298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ชามผสม + ไม้พาย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2925221" y="4186086"/>
            <a:ext cx="2056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มีด + เขียง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8" action="ppaction://hlinksldjump"/>
          </p:cNvPr>
          <p:cNvSpPr txBox="1"/>
          <p:nvPr/>
        </p:nvSpPr>
        <p:spPr>
          <a:xfrm>
            <a:off x="2928907" y="1480868"/>
            <a:ext cx="282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กระทะ + ตะหลิว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4" name="กล่องข้อความ 23">
            <a:hlinkClick r:id="rId9" action="ppaction://hlinksldjump"/>
          </p:cNvPr>
          <p:cNvSpPr txBox="1"/>
          <p:nvPr/>
        </p:nvSpPr>
        <p:spPr>
          <a:xfrm>
            <a:off x="6415023" y="2193680"/>
            <a:ext cx="206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เตาไฟฟ้า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6" name="กล่องข้อความ 25">
            <a:hlinkClick r:id="rId10" action="ppaction://hlinksldjump"/>
          </p:cNvPr>
          <p:cNvSpPr txBox="1"/>
          <p:nvPr/>
        </p:nvSpPr>
        <p:spPr>
          <a:xfrm>
            <a:off x="2928907" y="2163542"/>
            <a:ext cx="2353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 + ทัพพี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3" action="ppaction://hlinksldjump"/>
          </p:cNvPr>
          <p:cNvSpPr txBox="1"/>
          <p:nvPr/>
        </p:nvSpPr>
        <p:spPr>
          <a:xfrm>
            <a:off x="6415023" y="2870315"/>
            <a:ext cx="265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เครื่องชั่งดิจิตอล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5" name="กล่องข้อความ 24">
            <a:hlinkClick r:id="rId11" action="ppaction://hlinksldjump"/>
          </p:cNvPr>
          <p:cNvSpPr txBox="1"/>
          <p:nvPr/>
        </p:nvSpPr>
        <p:spPr>
          <a:xfrm>
            <a:off x="6415023" y="3607743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กระดาษไขรองอบ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7" name="กล่องข้อความ 26">
            <a:hlinkClick r:id="rId12" action="ppaction://hlinksldjump"/>
          </p:cNvPr>
          <p:cNvSpPr txBox="1"/>
          <p:nvPr/>
        </p:nvSpPr>
        <p:spPr>
          <a:xfrm>
            <a:off x="6415023" y="4972792"/>
            <a:ext cx="283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ช้อนขนาดต่างๆ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17" name="กล่องข้อความ 16">
            <a:hlinkClick r:id="rId13" action="ppaction://hlinksldjump"/>
          </p:cNvPr>
          <p:cNvSpPr txBox="1"/>
          <p:nvPr/>
        </p:nvSpPr>
        <p:spPr>
          <a:xfrm>
            <a:off x="6415023" y="4332529"/>
            <a:ext cx="241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กระดาษ</a:t>
            </a:r>
            <a:r>
              <a:rPr lang="th-TH" sz="3200" b="1" dirty="0" err="1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ฟอ</a:t>
            </a: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ยล์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  <p:sp>
        <p:nvSpPr>
          <p:cNvPr id="28" name="กล่องข้อความ 27">
            <a:hlinkClick r:id="rId14" action="ppaction://hlinksldjump"/>
          </p:cNvPr>
          <p:cNvSpPr txBox="1"/>
          <p:nvPr/>
        </p:nvSpPr>
        <p:spPr>
          <a:xfrm>
            <a:off x="6415023" y="1529817"/>
            <a:ext cx="282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 New" panose="020B0500040200020003" pitchFamily="34" charset="-34"/>
                <a:cs typeface="+mj-cs"/>
              </a:rPr>
              <a:t>หม้อแรงดัน</a:t>
            </a:r>
            <a:endParaRPr lang="th-TH" sz="3200" b="1" dirty="0">
              <a:solidFill>
                <a:srgbClr val="000099"/>
              </a:solidFill>
              <a:latin typeface="TH Sarabun New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785" y="1438808"/>
            <a:ext cx="3483604" cy="46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41" y="1622090"/>
            <a:ext cx="5707117" cy="428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7"/>
          <a:stretch/>
        </p:blipFill>
        <p:spPr>
          <a:xfrm>
            <a:off x="2505197" y="1557894"/>
            <a:ext cx="7192405" cy="4088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66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"/>
          <a:stretch/>
        </p:blipFill>
        <p:spPr>
          <a:xfrm>
            <a:off x="6108129" y="1682286"/>
            <a:ext cx="4788960" cy="32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75" y="1543435"/>
            <a:ext cx="4847332" cy="363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ลูกศรขวา 9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84" y="1744274"/>
            <a:ext cx="5277390" cy="395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ลูกศรขวา 7">
            <a:hlinkClick r:id="rId3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021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96" y="1879780"/>
            <a:ext cx="4235691" cy="317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6820"/>
          <a:stretch/>
        </p:blipFill>
        <p:spPr>
          <a:xfrm>
            <a:off x="5786497" y="1879780"/>
            <a:ext cx="4909468" cy="301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ลูกศรขวา 8">
            <a:hlinkClick r:id="rId4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ลูกศรขวา 8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62" y="1556394"/>
            <a:ext cx="7018876" cy="4411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57588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99" y="1571805"/>
            <a:ext cx="4710759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3" y="1571804"/>
            <a:ext cx="4710760" cy="353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0661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25417" y="5442331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5676771" y="1908496"/>
            <a:ext cx="5553814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1008115" y="1908496"/>
            <a:ext cx="4668656" cy="314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705088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6717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3" y="1499917"/>
            <a:ext cx="6035634" cy="452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80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3"/>
          <a:stretch/>
        </p:blipFill>
        <p:spPr>
          <a:xfrm>
            <a:off x="2863245" y="1551575"/>
            <a:ext cx="6476309" cy="409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7637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37" y="1925891"/>
            <a:ext cx="4189688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00" y="1925891"/>
            <a:ext cx="4189687" cy="314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00342" y="437159"/>
            <a:ext cx="573709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11874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80502" y="5238564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37159"/>
            <a:ext cx="548484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1"/>
          <a:stretch/>
        </p:blipFill>
        <p:spPr>
          <a:xfrm>
            <a:off x="3670814" y="1408221"/>
            <a:ext cx="4432662" cy="484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714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25214" y="1282262"/>
            <a:ext cx="10615448" cy="4803228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25214" y="467790"/>
            <a:ext cx="3527297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16261" y="1687813"/>
            <a:ext cx="3318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ซอสมะเขือเทศ 3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903890" y="5404137"/>
            <a:ext cx="1839310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cs typeface="+mj-cs"/>
              </a:rPr>
              <a:t>วัตถุดิบ (ต่อ)</a:t>
            </a:r>
            <a:endParaRPr lang="th-TH" sz="28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16259" y="2402890"/>
            <a:ext cx="2820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ซอสพริก 2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16259" y="3119583"/>
            <a:ext cx="398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ขิงอ่อนสับละเอียด 1/3 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716259" y="3850356"/>
            <a:ext cx="4100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กระเทียมสับละเอียด 1/3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716260" y="4565433"/>
            <a:ext cx="3318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ออริกาโน่ 2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6524444" y="3119583"/>
            <a:ext cx="3311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น้ำผึ้ง ¼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6524444" y="1709415"/>
            <a:ext cx="3222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 ½ ช้อนชา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6553349" y="3850356"/>
            <a:ext cx="262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น้ำเปล่า 4 ถ้วย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6553349" y="2402889"/>
            <a:ext cx="4101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พริกไทยขาวป่น 1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4576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ซอสมะเขือเทศ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2" b="3453"/>
          <a:stretch/>
        </p:blipFill>
        <p:spPr>
          <a:xfrm>
            <a:off x="4119162" y="1315056"/>
            <a:ext cx="3952282" cy="454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ซอสพริก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5"/>
          <a:stretch/>
        </p:blipFill>
        <p:spPr>
          <a:xfrm>
            <a:off x="3865773" y="1178806"/>
            <a:ext cx="4407895" cy="5065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4227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94" y="1178806"/>
            <a:ext cx="3940801" cy="495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7990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568" y="1428253"/>
            <a:ext cx="4325661" cy="4579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94280" y="1841040"/>
              <a:ext cx="1440" cy="9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9960" y="1836720"/>
                <a:ext cx="10080" cy="1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525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52" y="1309135"/>
            <a:ext cx="4447493" cy="481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816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97" y="1396266"/>
            <a:ext cx="4421603" cy="448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760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0"/>
          <a:stretch/>
        </p:blipFill>
        <p:spPr>
          <a:xfrm>
            <a:off x="4020009" y="1265646"/>
            <a:ext cx="4165523" cy="499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833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3" t="17510" r="4777"/>
          <a:stretch/>
        </p:blipFill>
        <p:spPr>
          <a:xfrm>
            <a:off x="4256691" y="1324668"/>
            <a:ext cx="3846786" cy="493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4363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ขิง</a:t>
            </a:r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8" b="4578"/>
          <a:stretch/>
        </p:blipFill>
        <p:spPr>
          <a:xfrm>
            <a:off x="4035162" y="1354884"/>
            <a:ext cx="4132473" cy="472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9862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" b="7631"/>
          <a:stretch/>
        </p:blipFill>
        <p:spPr>
          <a:xfrm>
            <a:off x="4250207" y="1630496"/>
            <a:ext cx="3702383" cy="445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8016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27" y="1384294"/>
            <a:ext cx="3615544" cy="475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6026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ซอส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98419"/>
            <a:ext cx="3831588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133" y="1446172"/>
            <a:ext cx="4050264" cy="4635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0266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725214" y="1282262"/>
            <a:ext cx="10615448" cy="4803228"/>
          </a:xfrm>
          <a:prstGeom prst="roundRect">
            <a:avLst>
              <a:gd name="adj" fmla="val 1681"/>
            </a:avLst>
          </a:prstGeom>
          <a:solidFill>
            <a:schemeClr val="tx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endParaRPr lang="th-TH" b="1" dirty="0">
              <a:solidFill>
                <a:srgbClr val="000099"/>
              </a:solidFill>
              <a:latin typeface="Browallia New" panose="020B0604020202020204" pitchFamily="34" charset="-34"/>
            </a:endParaRPr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725214" y="467790"/>
            <a:ext cx="504447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716261" y="1687813"/>
            <a:ext cx="3801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ซี่โครงหมู 2 กิโลกรัม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725214" y="5555759"/>
            <a:ext cx="1345322" cy="736567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8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716259" y="2402890"/>
            <a:ext cx="3324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น้ำสต๊อก 1 ลิตร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716259" y="3119583"/>
            <a:ext cx="3125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ใบกระวาน 3 ใบ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716259" y="3850356"/>
            <a:ext cx="3496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อบเชย 2 ก้าน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716260" y="4565433"/>
            <a:ext cx="3801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1 ช้อนชา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6524444" y="3119583"/>
            <a:ext cx="3311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ไวน์แดง 2 ถ้วยตวง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524444" y="1709415"/>
            <a:ext cx="3222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ซอสบาร์บีคิว  ¾ ถ้วย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hlinkClick r:id="rId9" action="ppaction://hlinksldjump"/>
          </p:cNvPr>
          <p:cNvSpPr txBox="1"/>
          <p:nvPr/>
        </p:nvSpPr>
        <p:spPr>
          <a:xfrm>
            <a:off x="6553349" y="3850356"/>
            <a:ext cx="396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มะนาวเลม่อน </a:t>
            </a:r>
            <a:r>
              <a:rPr lang="th-TH" sz="2800" b="1" dirty="0" smtClean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สำหรับเสิร์ฟ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กล่องข้อความ 22">
            <a:hlinkClick r:id="rId10" action="ppaction://hlinksldjump"/>
          </p:cNvPr>
          <p:cNvSpPr txBox="1"/>
          <p:nvPr/>
        </p:nvSpPr>
        <p:spPr>
          <a:xfrm>
            <a:off x="6553349" y="2402889"/>
            <a:ext cx="2770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น้ำผึ้ง 4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78806"/>
            <a:ext cx="10602115" cy="5078776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ซี่โครงหมู</a:t>
            </a: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25418" y="5266062"/>
            <a:ext cx="1597446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61" y="1555690"/>
            <a:ext cx="5766676" cy="4325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9207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93379" y="1266941"/>
            <a:ext cx="10363200" cy="4841294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3" y="345187"/>
            <a:ext cx="5726582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0" b="9886"/>
          <a:stretch/>
        </p:blipFill>
        <p:spPr>
          <a:xfrm>
            <a:off x="3787008" y="1693890"/>
            <a:ext cx="3878402" cy="4414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ใบกระวาน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269" y="1414919"/>
            <a:ext cx="4066259" cy="4694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0"/>
          <a:stretch/>
        </p:blipFill>
        <p:spPr>
          <a:xfrm>
            <a:off x="3832722" y="1324668"/>
            <a:ext cx="4485013" cy="493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3042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409906" y="310284"/>
            <a:ext cx="540231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830" y="1507176"/>
            <a:ext cx="4337221" cy="459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337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27" y="1384294"/>
            <a:ext cx="3615544" cy="475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598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409906" y="310284"/>
            <a:ext cx="7220603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" t="1685" b="7127"/>
          <a:stretch/>
        </p:blipFill>
        <p:spPr>
          <a:xfrm>
            <a:off x="4214648" y="1569967"/>
            <a:ext cx="3731003" cy="4687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065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 smtClean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ลูกศรขวา 6">
            <a:hlinkClick r:id="rId2" action="ppaction://hlinksldjump"/>
          </p:cNvPr>
          <p:cNvSpPr/>
          <p:nvPr/>
        </p:nvSpPr>
        <p:spPr>
          <a:xfrm>
            <a:off x="991518" y="516691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8" name="แผนผังลําดับงาน: กระบวนการ 7"/>
          <p:cNvSpPr/>
          <p:nvPr/>
        </p:nvSpPr>
        <p:spPr>
          <a:xfrm>
            <a:off x="800342" y="388524"/>
            <a:ext cx="5495355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  <a:r>
              <a:rPr lang="en-US" sz="3600" b="1" dirty="0">
                <a:solidFill>
                  <a:srgbClr val="66003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wine BBQ pork ribs</a:t>
            </a:r>
            <a:endParaRPr lang="th-TH" sz="36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019" y="1718494"/>
            <a:ext cx="4436195" cy="4087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7315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303282"/>
            <a:ext cx="10571852" cy="4789045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86409" y="2233577"/>
            <a:ext cx="100020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ผสมซอสมะเขือเทศกับซอสพริกเข้าด้วยกัน ตามด้วยขิงอ่อนสับ กระเทียมสับ ออริกาโน่ โรสแมรี อบเชย เกลือ พริกไทยขาวป่น และน้ำผึ้ง คนผสมให้เข้ากัน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ใส่ซอสลงในกระทะ (หรือหม้อ) เติมน้ำลงไป คนผสมให้ซอสละลายเข้ากัน ต้มจนเดือด</a:t>
            </a:r>
          </a:p>
          <a:p>
            <a:r>
              <a:rPr lang="th-TH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ทำความสะอาดซี่โครงหมู ดึงพังผืดออก หั่นเป็นชิ้นตามขนาดที่ต้องการ </a:t>
            </a:r>
            <a:endParaRPr lang="th-TH" sz="24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488035"/>
            <a:ext cx="622056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เตรียมวัตถุดิบ </a:t>
            </a:r>
            <a:r>
              <a:rPr lang="en-US" sz="40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ribs</a:t>
            </a:r>
            <a:endParaRPr lang="th-TH" sz="4800" b="1" dirty="0">
              <a:solidFill>
                <a:srgbClr val="0000CC"/>
              </a:solidFill>
              <a:latin typeface="Angsana New (หัวเรื่อง)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989528" y="526289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8500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61012" y="1303282"/>
            <a:ext cx="10840598" cy="4789045"/>
          </a:xfrm>
          <a:prstGeom prst="roundRect">
            <a:avLst>
              <a:gd name="adj" fmla="val 3646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939239" y="1634477"/>
            <a:ext cx="1041634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นำซี่โครงหมูที่จัดเตรียมไว้ จัดเรียงใส่หม้อแรงดัน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ใส่น้ำสต๊อกและไวน์แดงตามลงไป น้ำสต๊อกควรท่วมซี่โครงหมู หากไม่ท่วมให้ใส่น้ำสะอาดเพิ่ม ใส่อบเชย ใบกระวาน และพริกไทยดำป่น นำไปตั้งไฟ พอน้ำเดือด ช้อนฟองออก ปิดฝาหม้อแรงดัน ลดไฟ ตุ๋นซี่โครงในหม้อแรงดันเป็นเวลา 20 นาที (ถ้าไม่มีหม้อแรงดัน ต้มหม้อปกติใช้เวลา 1 ชั่วโมง) ตักซี่โครงออกมาพักให้</a:t>
            </a:r>
            <a:r>
              <a:rPr lang="th-TH" sz="31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เย็ฯ</a:t>
            </a:r>
            <a:endParaRPr lang="th-TH" sz="3100" b="1" dirty="0" smtClean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เปิดเตาอบที่ 220 องศาเซลเซียส ผสมซอสบาร์บีคิวกับน้ำผึ้ง ทาให้เคลือบทั่วซี่โครงหมู วางบนถาดอบที่รองด้วย</a:t>
            </a:r>
            <a:r>
              <a:rPr lang="th-TH" sz="31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</a:t>
            </a:r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ยล์ นำเข้าย่างประมาณ 15 นาที</a:t>
            </a:r>
          </a:p>
          <a:p>
            <a:r>
              <a:rPr lang="th-TH" sz="31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เสริฟ์ซี่โครงหมู กับมะนาวเลม่อน และซอสบาร์บีคิว</a:t>
            </a:r>
            <a:endParaRPr lang="th-TH" sz="31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61012" y="515488"/>
            <a:ext cx="54864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40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Red wine BBQ pork </a:t>
            </a:r>
            <a:r>
              <a:rPr lang="en-US" sz="40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ribs</a:t>
            </a:r>
            <a:endParaRPr lang="th-TH" sz="4800" b="1" dirty="0">
              <a:solidFill>
                <a:srgbClr val="0000CC"/>
              </a:solidFill>
              <a:latin typeface="Angsana New (หัวเรื่อง)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661012" y="5684702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6906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3010</TotalTime>
  <Words>711</Words>
  <Application>Microsoft Office PowerPoint</Application>
  <PresentationFormat>แบบจอกว้าง</PresentationFormat>
  <Paragraphs>131</Paragraphs>
  <Slides>41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41</vt:i4>
      </vt:variant>
    </vt:vector>
  </HeadingPairs>
  <TitlesOfParts>
    <vt:vector size="52" baseType="lpstr">
      <vt:lpstr>Angsana New</vt:lpstr>
      <vt:lpstr>Angsana New (หัวเรื่อง)</vt:lpstr>
      <vt:lpstr>Arial</vt:lpstr>
      <vt:lpstr>Browallia New</vt:lpstr>
      <vt:lpstr>Century Gothic</vt:lpstr>
      <vt:lpstr>Cordia New</vt:lpstr>
      <vt:lpstr>TH Sarabun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783</cp:revision>
  <dcterms:created xsi:type="dcterms:W3CDTF">2020-12-22T03:05:05Z</dcterms:created>
  <dcterms:modified xsi:type="dcterms:W3CDTF">2021-01-22T12:34:17Z</dcterms:modified>
</cp:coreProperties>
</file>