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handoutMasterIdLst>
    <p:handoutMasterId r:id="rId36"/>
  </p:handoutMasterIdLst>
  <p:sldIdLst>
    <p:sldId id="256" r:id="rId2"/>
    <p:sldId id="481" r:id="rId3"/>
    <p:sldId id="451" r:id="rId4"/>
    <p:sldId id="453" r:id="rId5"/>
    <p:sldId id="454" r:id="rId6"/>
    <p:sldId id="458" r:id="rId7"/>
    <p:sldId id="456" r:id="rId8"/>
    <p:sldId id="466" r:id="rId9"/>
    <p:sldId id="479" r:id="rId10"/>
    <p:sldId id="496" r:id="rId11"/>
    <p:sldId id="418" r:id="rId12"/>
    <p:sldId id="440" r:id="rId13"/>
    <p:sldId id="482" r:id="rId14"/>
    <p:sldId id="483" r:id="rId15"/>
    <p:sldId id="485" r:id="rId16"/>
    <p:sldId id="486" r:id="rId17"/>
    <p:sldId id="487" r:id="rId18"/>
    <p:sldId id="488" r:id="rId19"/>
    <p:sldId id="489" r:id="rId20"/>
    <p:sldId id="490" r:id="rId21"/>
    <p:sldId id="491" r:id="rId22"/>
    <p:sldId id="492" r:id="rId23"/>
    <p:sldId id="493" r:id="rId24"/>
    <p:sldId id="494" r:id="rId25"/>
    <p:sldId id="495" r:id="rId26"/>
    <p:sldId id="497" r:id="rId27"/>
    <p:sldId id="498" r:id="rId28"/>
    <p:sldId id="439" r:id="rId29"/>
    <p:sldId id="499" r:id="rId30"/>
    <p:sldId id="500" r:id="rId31"/>
    <p:sldId id="501" r:id="rId32"/>
    <p:sldId id="478" r:id="rId33"/>
    <p:sldId id="504" r:id="rId34"/>
    <p:sldId id="503" r:id="rId35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00CC"/>
    <a:srgbClr val="660033"/>
    <a:srgbClr val="F9F9F9"/>
    <a:srgbClr val="0C5C25"/>
    <a:srgbClr val="620806"/>
    <a:srgbClr val="5A8DE0"/>
    <a:srgbClr val="A83FAB"/>
    <a:srgbClr val="000099"/>
    <a:srgbClr val="990033"/>
    <a:srgbClr val="00008A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178" autoAdjust="0"/>
    <p:restoredTop sz="94660"/>
  </p:normalViewPr>
  <p:slideViewPr>
    <p:cSldViewPr snapToGrid="0">
      <p:cViewPr varScale="1">
        <p:scale>
          <a:sx n="55" d="100"/>
          <a:sy n="55" d="100"/>
        </p:scale>
        <p:origin x="66" y="68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theme" Target="theme/theme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presProps" Target="presProps.xml"/><Relationship Id="rId40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handoutMaster" Target="handoutMasters/handoutMaster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ตัวแทนหัวกระดาษ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th-TH"/>
          </a:p>
        </p:txBody>
      </p:sp>
      <p:sp>
        <p:nvSpPr>
          <p:cNvPr id="3" name="ตัวแทนวันที่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82272AA-D1B4-457B-B14F-9845698ED024}" type="datetimeFigureOut">
              <a:rPr lang="th-TH" smtClean="0"/>
              <a:t>16/10/64</a:t>
            </a:fld>
            <a:endParaRPr lang="th-TH"/>
          </a:p>
        </p:txBody>
      </p:sp>
      <p:sp>
        <p:nvSpPr>
          <p:cNvPr id="4" name="ตัวแทนท้ายกระดาษ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th-TH"/>
          </a:p>
        </p:txBody>
      </p:sp>
      <p:sp>
        <p:nvSpPr>
          <p:cNvPr id="5" name="ตัวแทนหมายเลขสไลด์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14B8F3E-A2A6-471F-86F1-2C629BC7A236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2006249991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สไลด์ชื่อเรื่อ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54955" y="1447800"/>
            <a:ext cx="8825658" cy="3329581"/>
          </a:xfrm>
        </p:spPr>
        <p:txBody>
          <a:bodyPr anchor="b"/>
          <a:lstStyle>
            <a:lvl1pPr>
              <a:defRPr sz="7200"/>
            </a:lvl1pPr>
          </a:lstStyle>
          <a:p>
            <a:r>
              <a:rPr lang="th-TH"/>
              <a:t>คลิกเพื่อแก้ไขสไตล์ชื่อเรื่องต้นแบบ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54955" y="4777380"/>
            <a:ext cx="8825658" cy="861420"/>
          </a:xfrm>
        </p:spPr>
        <p:txBody>
          <a:bodyPr anchor="t"/>
          <a:lstStyle>
            <a:lvl1pPr marL="0" indent="0" algn="l">
              <a:buNone/>
              <a:defRPr cap="all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th-TH"/>
              <a:t>คลิกเพื่อแก้ไขสไตล์ชื่อเรื่องรองต้นแบบ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CE6341-0B14-463A-9B62-771DBF861BD5}" type="datetimeFigureOut">
              <a:rPr lang="th-TH" smtClean="0"/>
              <a:t>16/10/64</a:t>
            </a:fld>
            <a:endParaRPr lang="th-TH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3A7B22-43C0-41A5-8EE6-C6C8689227E2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4260518628"/>
      </p:ext>
    </p:extLst>
  </p:cSld>
  <p:clrMapOvr>
    <a:masterClrMapping/>
  </p:clrMapOvr>
  <p:transition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ชื่อเรื่องและเนื้อหา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h-TH"/>
              <a:t>คลิกเพื่อแก้ไขสไตล์ชื่อเรื่องต้นแบบ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th-TH"/>
              <a:t>แก้ไขสไตล์ของข้อความต้นแบบ</a:t>
            </a:r>
          </a:p>
          <a:p>
            <a:pPr lvl="1"/>
            <a:r>
              <a:rPr lang="th-TH"/>
              <a:t>ระดับที่สอง</a:t>
            </a:r>
          </a:p>
          <a:p>
            <a:pPr lvl="2"/>
            <a:r>
              <a:rPr lang="th-TH"/>
              <a:t>ระดับที่สาม</a:t>
            </a:r>
          </a:p>
          <a:p>
            <a:pPr lvl="3"/>
            <a:r>
              <a:rPr lang="th-TH"/>
              <a:t>ระดับที่สี่</a:t>
            </a:r>
          </a:p>
          <a:p>
            <a:pPr lvl="4"/>
            <a:r>
              <a:rPr lang="th-TH"/>
              <a:t>ระดับที่ห้า</a:t>
            </a:r>
            <a:endParaRPr lang="en-US" dirty="0"/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CE6341-0B14-463A-9B62-771DBF861BD5}" type="datetimeFigureOut">
              <a:rPr lang="th-TH" smtClean="0"/>
              <a:t>16/10/64</a:t>
            </a:fld>
            <a:endParaRPr lang="th-TH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3A7B22-43C0-41A5-8EE6-C6C8689227E2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851122670"/>
      </p:ext>
    </p:extLst>
  </p:cSld>
  <p:clrMapOvr>
    <a:masterClrMapping/>
  </p:clrMapOvr>
  <p:transition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ส่วนหัวของส่ว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6" y="2861733"/>
            <a:ext cx="8825657" cy="1915647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th-TH"/>
              <a:t>คลิกเพื่อแก้ไขสไตล์ชื่อเรื่องต้นแบบ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5" y="4777381"/>
            <a:ext cx="8825658" cy="860400"/>
          </a:xfrm>
        </p:spPr>
        <p:txBody>
          <a:bodyPr anchor="t"/>
          <a:lstStyle>
            <a:lvl1pPr marL="0" indent="0" algn="l">
              <a:buNone/>
              <a:defRPr sz="2000" cap="all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th-TH"/>
              <a:t>แก้ไขสไตล์ของข้อความต้นแบบ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CE6341-0B14-463A-9B62-771DBF861BD5}" type="datetimeFigureOut">
              <a:rPr lang="th-TH" smtClean="0"/>
              <a:t>16/10/64</a:t>
            </a:fld>
            <a:endParaRPr lang="th-TH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3A7B22-43C0-41A5-8EE6-C6C8689227E2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2607110574"/>
      </p:ext>
    </p:extLst>
  </p:cSld>
  <p:clrMapOvr>
    <a:masterClrMapping/>
  </p:clrMapOvr>
  <p:transition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Obj" preserve="1">
  <p:cSld name="เนื้อหา 2 ส่ว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h-TH"/>
              <a:t>คลิกเพื่อแก้ไขสไตล์ชื่อเรื่องต้นแบบ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103312" y="2060575"/>
            <a:ext cx="4396339" cy="4195763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th-TH"/>
              <a:t>แก้ไขสไตล์ของข้อความต้นแบบ</a:t>
            </a:r>
          </a:p>
          <a:p>
            <a:pPr lvl="1"/>
            <a:r>
              <a:rPr lang="th-TH"/>
              <a:t>ระดับที่สอง</a:t>
            </a:r>
          </a:p>
          <a:p>
            <a:pPr lvl="2"/>
            <a:r>
              <a:rPr lang="th-TH"/>
              <a:t>ระดับที่สาม</a:t>
            </a:r>
          </a:p>
          <a:p>
            <a:pPr lvl="3"/>
            <a:r>
              <a:rPr lang="th-TH"/>
              <a:t>ระดับที่สี่</a:t>
            </a:r>
          </a:p>
          <a:p>
            <a:pPr lvl="4"/>
            <a:r>
              <a:rPr lang="th-TH"/>
              <a:t>ระดับที่ห้า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654493" y="2056092"/>
            <a:ext cx="4396341" cy="4200245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th-TH"/>
              <a:t>แก้ไขสไตล์ของข้อความต้นแบบ</a:t>
            </a:r>
          </a:p>
          <a:p>
            <a:pPr lvl="1"/>
            <a:r>
              <a:rPr lang="th-TH"/>
              <a:t>ระดับที่สอง</a:t>
            </a:r>
          </a:p>
          <a:p>
            <a:pPr lvl="2"/>
            <a:r>
              <a:rPr lang="th-TH"/>
              <a:t>ระดับที่สาม</a:t>
            </a:r>
          </a:p>
          <a:p>
            <a:pPr lvl="3"/>
            <a:r>
              <a:rPr lang="th-TH"/>
              <a:t>ระดับที่สี่</a:t>
            </a:r>
          </a:p>
          <a:p>
            <a:pPr lvl="4"/>
            <a:r>
              <a:rPr lang="th-TH"/>
              <a:t>ระดับที่ห้า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CE6341-0B14-463A-9B62-771DBF861BD5}" type="datetimeFigureOut">
              <a:rPr lang="th-TH" smtClean="0"/>
              <a:t>16/10/64</a:t>
            </a:fld>
            <a:endParaRPr lang="th-TH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3A7B22-43C0-41A5-8EE6-C6C8689227E2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3254849226"/>
      </p:ext>
    </p:extLst>
  </p:cSld>
  <p:clrMapOvr>
    <a:masterClrMapping/>
  </p:clrMapOvr>
  <p:transition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การเปรียบเทียบ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th-TH"/>
              <a:t>คลิกเพื่อแก้ไขสไตล์ชื่อเรื่องต้นแบบ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03313" y="1905000"/>
            <a:ext cx="439633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h-TH"/>
              <a:t>แก้ไขสไตล์ของข้อความต้นแบบ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03312" y="2514600"/>
            <a:ext cx="4396339" cy="3741738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th-TH"/>
              <a:t>แก้ไขสไตล์ของข้อความต้นแบบ</a:t>
            </a:r>
          </a:p>
          <a:p>
            <a:pPr lvl="1"/>
            <a:r>
              <a:rPr lang="th-TH"/>
              <a:t>ระดับที่สอง</a:t>
            </a:r>
          </a:p>
          <a:p>
            <a:pPr lvl="2"/>
            <a:r>
              <a:rPr lang="th-TH"/>
              <a:t>ระดับที่สาม</a:t>
            </a:r>
          </a:p>
          <a:p>
            <a:pPr lvl="3"/>
            <a:r>
              <a:rPr lang="th-TH"/>
              <a:t>ระดับที่สี่</a:t>
            </a:r>
          </a:p>
          <a:p>
            <a:pPr lvl="4"/>
            <a:r>
              <a:rPr lang="th-TH"/>
              <a:t>ระดับที่ห้า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654495" y="1905000"/>
            <a:ext cx="4396339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h-TH"/>
              <a:t>แก้ไขสไตล์ของข้อความต้นแบบ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654495" y="2514600"/>
            <a:ext cx="4396339" cy="3741738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th-TH"/>
              <a:t>แก้ไขสไตล์ของข้อความต้นแบบ</a:t>
            </a:r>
          </a:p>
          <a:p>
            <a:pPr lvl="1"/>
            <a:r>
              <a:rPr lang="th-TH"/>
              <a:t>ระดับที่สอง</a:t>
            </a:r>
          </a:p>
          <a:p>
            <a:pPr lvl="2"/>
            <a:r>
              <a:rPr lang="th-TH"/>
              <a:t>ระดับที่สาม</a:t>
            </a:r>
          </a:p>
          <a:p>
            <a:pPr lvl="3"/>
            <a:r>
              <a:rPr lang="th-TH"/>
              <a:t>ระดับที่สี่</a:t>
            </a:r>
          </a:p>
          <a:p>
            <a:pPr lvl="4"/>
            <a:r>
              <a:rPr lang="th-TH"/>
              <a:t>ระดับที่ห้า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CE6341-0B14-463A-9B62-771DBF861BD5}" type="datetimeFigureOut">
              <a:rPr lang="th-TH" smtClean="0"/>
              <a:t>16/10/64</a:t>
            </a:fld>
            <a:endParaRPr lang="th-TH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3A7B22-43C0-41A5-8EE6-C6C8689227E2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856020670"/>
      </p:ext>
    </p:extLst>
  </p:cSld>
  <p:clrMapOvr>
    <a:masterClrMapping/>
  </p:clrMapOvr>
  <p:transition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Only" preserve="1">
  <p:cSld name="เฉพาะชื่อเรื่อ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h-TH"/>
              <a:t>คลิกเพื่อแก้ไขสไตล์ชื่อเรื่องต้นแบบ</a:t>
            </a:r>
            <a:endParaRPr lang="en-US" dirty="0"/>
          </a:p>
        </p:txBody>
      </p:sp>
      <p:sp>
        <p:nvSpPr>
          <p:cNvPr id="7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CE6341-0B14-463A-9B62-771DBF861BD5}" type="datetimeFigureOut">
              <a:rPr lang="th-TH" smtClean="0"/>
              <a:t>16/10/64</a:t>
            </a:fld>
            <a:endParaRPr lang="th-TH"/>
          </a:p>
        </p:txBody>
      </p:sp>
      <p:sp>
        <p:nvSpPr>
          <p:cNvPr id="5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6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3A7B22-43C0-41A5-8EE6-C6C8689227E2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2722171580"/>
      </p:ext>
    </p:extLst>
  </p:cSld>
  <p:clrMapOvr>
    <a:masterClrMapping/>
  </p:clrMapOvr>
  <p:transition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ว่างเปล่า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CE6341-0B14-463A-9B62-771DBF861BD5}" type="datetimeFigureOut">
              <a:rPr lang="th-TH" smtClean="0"/>
              <a:t>16/10/64</a:t>
            </a:fld>
            <a:endParaRPr lang="th-TH"/>
          </a:p>
        </p:txBody>
      </p:sp>
      <p:sp>
        <p:nvSpPr>
          <p:cNvPr id="5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6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3A7B22-43C0-41A5-8EE6-C6C8689227E2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664168492"/>
      </p:ext>
    </p:extLst>
  </p:cSld>
  <p:clrMapOvr>
    <a:masterClrMapping/>
  </p:clrMapOvr>
  <p:transition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เนื้อหาพร้อมคำอธิบายภาพ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3" y="1447800"/>
            <a:ext cx="3401064" cy="1447800"/>
          </a:xfrm>
        </p:spPr>
        <p:txBody>
          <a:bodyPr anchor="b"/>
          <a:lstStyle>
            <a:lvl1pPr algn="l">
              <a:defRPr sz="2400" b="0"/>
            </a:lvl1pPr>
          </a:lstStyle>
          <a:p>
            <a:r>
              <a:rPr lang="th-TH"/>
              <a:t>คลิกเพื่อแก้ไขสไตล์ชื่อเรื่องต้นแบบ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84616" y="1447800"/>
            <a:ext cx="5195997" cy="4572000"/>
          </a:xfrm>
        </p:spPr>
        <p:txBody>
          <a:bodyPr anchor="ctr"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th-TH"/>
              <a:t>แก้ไขสไตล์ของข้อความต้นแบบ</a:t>
            </a:r>
          </a:p>
          <a:p>
            <a:pPr lvl="1"/>
            <a:r>
              <a:rPr lang="th-TH"/>
              <a:t>ระดับที่สอง</a:t>
            </a:r>
          </a:p>
          <a:p>
            <a:pPr lvl="2"/>
            <a:r>
              <a:rPr lang="th-TH"/>
              <a:t>ระดับที่สาม</a:t>
            </a:r>
          </a:p>
          <a:p>
            <a:pPr lvl="3"/>
            <a:r>
              <a:rPr lang="th-TH"/>
              <a:t>ระดับที่สี่</a:t>
            </a:r>
          </a:p>
          <a:p>
            <a:pPr lvl="4"/>
            <a:r>
              <a:rPr lang="th-TH"/>
              <a:t>ระดับที่ห้า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3" y="3129280"/>
            <a:ext cx="3401063" cy="2895599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th-TH"/>
              <a:t>แก้ไขสไตล์ของข้อความต้นแบบ</a:t>
            </a:r>
          </a:p>
        </p:txBody>
      </p:sp>
      <p:sp>
        <p:nvSpPr>
          <p:cNvPr id="7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CE6341-0B14-463A-9B62-771DBF861BD5}" type="datetimeFigureOut">
              <a:rPr lang="th-TH" smtClean="0"/>
              <a:t>16/10/64</a:t>
            </a:fld>
            <a:endParaRPr lang="th-TH"/>
          </a:p>
        </p:txBody>
      </p:sp>
      <p:sp>
        <p:nvSpPr>
          <p:cNvPr id="5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6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3A7B22-43C0-41A5-8EE6-C6C8689227E2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4007160719"/>
      </p:ext>
    </p:extLst>
  </p:cSld>
  <p:clrMapOvr>
    <a:masterClrMapping/>
  </p:clrMapOvr>
  <p:transition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รูปภาพพร้อมคำอธิบายภาพ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3907" y="1854192"/>
            <a:ext cx="5092906" cy="1574808"/>
          </a:xfrm>
        </p:spPr>
        <p:txBody>
          <a:bodyPr anchor="b">
            <a:normAutofit/>
          </a:bodyPr>
          <a:lstStyle>
            <a:lvl1pPr algn="l">
              <a:defRPr sz="3600" b="0"/>
            </a:lvl1pPr>
          </a:lstStyle>
          <a:p>
            <a:r>
              <a:rPr lang="th-TH"/>
              <a:t>คลิกเพื่อแก้ไขสไตล์ชื่อเรื่องต้นแบบ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949546" y="1143000"/>
            <a:ext cx="3200400" cy="4572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th-TH"/>
              <a:t>คลิกไอคอนเพื่อเพิ่มรูปภาพ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3657600"/>
            <a:ext cx="5084979" cy="1371600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th-TH"/>
              <a:t>แก้ไขสไตล์ของข้อความต้นแบบ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CE6341-0B14-463A-9B62-771DBF861BD5}" type="datetimeFigureOut">
              <a:rPr lang="th-TH" smtClean="0"/>
              <a:t>16/10/64</a:t>
            </a:fld>
            <a:endParaRPr lang="th-TH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3A7B22-43C0-41A5-8EE6-C6C8689227E2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2775384184"/>
      </p:ext>
    </p:extLst>
  </p:cSld>
  <p:clrMapOvr>
    <a:masterClrMapping/>
  </p:clrMapOvr>
  <p:transition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รูปภาพพาโนรามาพร้อมคำอธิบายภาพ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6" y="4800587"/>
            <a:ext cx="882565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th-TH"/>
              <a:t>คลิกเพื่อแก้ไขสไตล์ชื่อเรื่องต้นแบบ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154955" y="685800"/>
            <a:ext cx="8825658" cy="3640666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th-TH"/>
              <a:t>คลิกไอคอนเพื่อเพิ่มรูปภาพ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6" y="5367325"/>
            <a:ext cx="8825656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th-TH"/>
              <a:t>แก้ไขสไตล์ของข้อความต้นแบบ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CE6341-0B14-463A-9B62-771DBF861BD5}" type="datetimeFigureOut">
              <a:rPr lang="th-TH" smtClean="0"/>
              <a:t>16/10/64</a:t>
            </a:fld>
            <a:endParaRPr lang="th-TH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3A7B22-43C0-41A5-8EE6-C6C8689227E2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3981167007"/>
      </p:ext>
    </p:extLst>
  </p:cSld>
  <p:clrMapOvr>
    <a:masterClrMapping/>
  </p:clrMapOvr>
  <p:transition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ชื่อและคำอธิบาย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1447800"/>
            <a:ext cx="8825659" cy="1981200"/>
          </a:xfrm>
        </p:spPr>
        <p:txBody>
          <a:bodyPr/>
          <a:lstStyle>
            <a:lvl1pPr>
              <a:defRPr sz="4800"/>
            </a:lvl1pPr>
          </a:lstStyle>
          <a:p>
            <a:r>
              <a:rPr lang="th-TH"/>
              <a:t>คลิกเพื่อแก้ไขสไตล์ชื่อเรื่องต้นแบบ</a:t>
            </a:r>
            <a:endParaRPr lang="en-US" dirty="0"/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3657600"/>
            <a:ext cx="8825659" cy="2362200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th-TH"/>
              <a:t>แก้ไขสไตล์ของข้อความต้นแบบ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CE6341-0B14-463A-9B62-771DBF861BD5}" type="datetimeFigureOut">
              <a:rPr lang="th-TH" smtClean="0"/>
              <a:t>16/10/64</a:t>
            </a:fld>
            <a:endParaRPr lang="th-TH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3A7B22-43C0-41A5-8EE6-C6C8689227E2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3036033078"/>
      </p:ext>
    </p:extLst>
  </p:cSld>
  <p:clrMapOvr>
    <a:masterClrMapping/>
  </p:clrMapOvr>
  <p:transition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คำอ้างอิงพร้อมคำอธิบาย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74801" y="1447800"/>
            <a:ext cx="7999315" cy="2323374"/>
          </a:xfrm>
        </p:spPr>
        <p:txBody>
          <a:bodyPr/>
          <a:lstStyle>
            <a:lvl1pPr>
              <a:defRPr sz="4800"/>
            </a:lvl1pPr>
          </a:lstStyle>
          <a:p>
            <a:r>
              <a:rPr lang="th-TH"/>
              <a:t>คลิกเพื่อแก้ไขสไตล์ชื่อเรื่องต้นแบบ</a:t>
            </a:r>
            <a:endParaRPr lang="en-US" dirty="0"/>
          </a:p>
        </p:txBody>
      </p:sp>
      <p:sp>
        <p:nvSpPr>
          <p:cNvPr id="11" name="Text Placeholder 3"/>
          <p:cNvSpPr>
            <a:spLocks noGrp="1"/>
          </p:cNvSpPr>
          <p:nvPr>
            <p:ph type="body" sz="half" idx="14"/>
          </p:nvPr>
        </p:nvSpPr>
        <p:spPr>
          <a:xfrm>
            <a:off x="1930400" y="3771174"/>
            <a:ext cx="7279649" cy="342174"/>
          </a:xfrm>
        </p:spPr>
        <p:txBody>
          <a:bodyPr vert="horz" lIns="91440" tIns="45720" rIns="91440" bIns="45720" rtlCol="0" anchor="t">
            <a:normAutofit/>
          </a:bodyPr>
          <a:lstStyle>
            <a:lvl1pPr marL="0" indent="0">
              <a:buNone/>
              <a:defRPr lang="en-US" sz="1400" b="0" i="0" kern="1200" cap="small" dirty="0">
                <a:solidFill>
                  <a:schemeClr val="bg2">
                    <a:lumMod val="40000"/>
                    <a:lumOff val="60000"/>
                  </a:schemeClr>
                </a:solidFill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marL="0" lvl="0" indent="0">
              <a:buNone/>
            </a:pPr>
            <a:r>
              <a:rPr lang="th-TH"/>
              <a:t>แก้ไขสไตล์ของข้อความต้นแบบ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4350657"/>
            <a:ext cx="8825659" cy="1676400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th-TH"/>
              <a:t>แก้ไขสไตล์ของข้อความต้นแบบ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CE6341-0B14-463A-9B62-771DBF861BD5}" type="datetimeFigureOut">
              <a:rPr lang="th-TH" smtClean="0"/>
              <a:t>16/10/64</a:t>
            </a:fld>
            <a:endParaRPr lang="th-TH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3A7B22-43C0-41A5-8EE6-C6C8689227E2}" type="slidenum">
              <a:rPr lang="th-TH" smtClean="0"/>
              <a:t>‹#›</a:t>
            </a:fld>
            <a:endParaRPr lang="th-TH"/>
          </a:p>
        </p:txBody>
      </p:sp>
      <p:sp>
        <p:nvSpPr>
          <p:cNvPr id="12" name="TextBox 11"/>
          <p:cNvSpPr txBox="1"/>
          <p:nvPr/>
        </p:nvSpPr>
        <p:spPr>
          <a:xfrm>
            <a:off x="898295" y="971253"/>
            <a:ext cx="801912" cy="19697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r">
              <a:defRPr sz="12200" b="0" i="0">
                <a:solidFill>
                  <a:schemeClr val="bg2">
                    <a:lumMod val="40000"/>
                    <a:lumOff val="60000"/>
                  </a:schemeClr>
                </a:solidFill>
                <a:latin typeface="Arial"/>
                <a:ea typeface="+mj-ea"/>
                <a:cs typeface="+mj-cs"/>
              </a:defRPr>
            </a:lvl1pPr>
          </a:lstStyle>
          <a:p>
            <a:pPr lvl="0"/>
            <a:r>
              <a:rPr lang="en-US" dirty="0"/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9330490" y="2613787"/>
            <a:ext cx="801912" cy="19697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r">
              <a:defRPr sz="12200" b="0" i="0">
                <a:solidFill>
                  <a:schemeClr val="bg2">
                    <a:lumMod val="40000"/>
                    <a:lumOff val="60000"/>
                  </a:schemeClr>
                </a:solidFill>
                <a:latin typeface="Arial"/>
                <a:ea typeface="+mj-ea"/>
                <a:cs typeface="+mj-cs"/>
              </a:defRPr>
            </a:lvl1pPr>
          </a:lstStyle>
          <a:p>
            <a:pPr lvl="0"/>
            <a:r>
              <a:rPr lang="en-US" dirty="0"/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2290375970"/>
      </p:ext>
    </p:extLst>
  </p:cSld>
  <p:clrMapOvr>
    <a:masterClrMapping/>
  </p:clrMapOvr>
  <p:transition/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นามบัตร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3124201"/>
            <a:ext cx="8825660" cy="1653180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th-TH"/>
              <a:t>คลิกเพื่อแก้ไขสไตล์ชื่อเรื่องต้นแบบ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4" y="4777381"/>
            <a:ext cx="8825659" cy="860400"/>
          </a:xfrm>
        </p:spPr>
        <p:txBody>
          <a:bodyPr anchor="t"/>
          <a:lstStyle>
            <a:lvl1pPr marL="0" indent="0" algn="l">
              <a:buNone/>
              <a:defRPr sz="2000" cap="none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th-TH"/>
              <a:t>แก้ไขสไตล์ของข้อความต้นแบบ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CE6341-0B14-463A-9B62-771DBF861BD5}" type="datetimeFigureOut">
              <a:rPr lang="th-TH" smtClean="0"/>
              <a:t>16/10/64</a:t>
            </a:fld>
            <a:endParaRPr lang="th-TH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3A7B22-43C0-41A5-8EE6-C6C8689227E2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4131273727"/>
      </p:ext>
    </p:extLst>
  </p:cSld>
  <p:clrMapOvr>
    <a:masterClrMapping/>
  </p:clrMapOvr>
  <p:transition/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3 คอลัมน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4200"/>
            </a:lvl1pPr>
          </a:lstStyle>
          <a:p>
            <a:r>
              <a:rPr lang="th-TH"/>
              <a:t>คลิกเพื่อแก้ไขสไตล์ชื่อเรื่องต้นแบบ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32947" y="1981200"/>
            <a:ext cx="2946866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h-TH"/>
              <a:t>แก้ไขสไตล์ของข้อความต้นแบบ</a:t>
            </a:r>
          </a:p>
        </p:txBody>
      </p:sp>
      <p:sp>
        <p:nvSpPr>
          <p:cNvPr id="16" name="Text Placeholder 3"/>
          <p:cNvSpPr>
            <a:spLocks noGrp="1"/>
          </p:cNvSpPr>
          <p:nvPr>
            <p:ph type="body" sz="half" idx="15"/>
          </p:nvPr>
        </p:nvSpPr>
        <p:spPr>
          <a:xfrm>
            <a:off x="652463" y="2667000"/>
            <a:ext cx="2927350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th-TH"/>
              <a:t>แก้ไขสไตล์ของข้อความต้นแบบ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883659" y="1981200"/>
            <a:ext cx="2936241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h-TH"/>
              <a:t>แก้ไขสไตล์ของข้อความต้นแบบ</a:t>
            </a:r>
          </a:p>
        </p:txBody>
      </p:sp>
      <p:sp>
        <p:nvSpPr>
          <p:cNvPr id="19" name="Text Placeholder 3"/>
          <p:cNvSpPr>
            <a:spLocks noGrp="1"/>
          </p:cNvSpPr>
          <p:nvPr>
            <p:ph type="body" sz="half" idx="16"/>
          </p:nvPr>
        </p:nvSpPr>
        <p:spPr>
          <a:xfrm>
            <a:off x="3873106" y="2667000"/>
            <a:ext cx="2946794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th-TH"/>
              <a:t>แก้ไขสไตล์ของข้อความต้นแบบ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124700" y="1981200"/>
            <a:ext cx="293211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h-TH"/>
              <a:t>แก้ไขสไตล์ของข้อความต้นแบบ</a:t>
            </a:r>
          </a:p>
        </p:txBody>
      </p:sp>
      <p:sp>
        <p:nvSpPr>
          <p:cNvPr id="20" name="Text Placeholder 3"/>
          <p:cNvSpPr>
            <a:spLocks noGrp="1"/>
          </p:cNvSpPr>
          <p:nvPr>
            <p:ph type="body" sz="half" idx="17"/>
          </p:nvPr>
        </p:nvSpPr>
        <p:spPr>
          <a:xfrm>
            <a:off x="7124700" y="2667000"/>
            <a:ext cx="2932113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th-TH"/>
              <a:t>แก้ไขสไตล์ของข้อความต้นแบบ</a:t>
            </a:r>
          </a:p>
        </p:txBody>
      </p:sp>
      <p:cxnSp>
        <p:nvCxnSpPr>
          <p:cNvPr id="17" name="Straight Connector 16"/>
          <p:cNvCxnSpPr/>
          <p:nvPr/>
        </p:nvCxnSpPr>
        <p:spPr>
          <a:xfrm>
            <a:off x="3726142" y="2133600"/>
            <a:ext cx="0" cy="3962400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/>
          <p:cNvCxnSpPr/>
          <p:nvPr/>
        </p:nvCxnSpPr>
        <p:spPr>
          <a:xfrm>
            <a:off x="6962227" y="2133600"/>
            <a:ext cx="0" cy="3966882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CE6341-0B14-463A-9B62-771DBF861BD5}" type="datetimeFigureOut">
              <a:rPr lang="th-TH" smtClean="0"/>
              <a:t>16/10/64</a:t>
            </a:fld>
            <a:endParaRPr lang="th-TH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3A7B22-43C0-41A5-8EE6-C6C8689227E2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691558556"/>
      </p:ext>
    </p:extLst>
  </p:cSld>
  <p:clrMapOvr>
    <a:masterClrMapping/>
  </p:clrMapOvr>
  <p:transition/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คอลัมน์รูปภาพ 3 รูป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4200"/>
            </a:lvl1pPr>
          </a:lstStyle>
          <a:p>
            <a:r>
              <a:rPr lang="th-TH"/>
              <a:t>คลิกเพื่อแก้ไขสไตล์ชื่อเรื่องต้นแบบ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52463" y="4250949"/>
            <a:ext cx="2940050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h-TH"/>
              <a:t>แก้ไขสไตล์ของข้อความต้นแบบ</a:t>
            </a:r>
          </a:p>
        </p:txBody>
      </p:sp>
      <p:sp>
        <p:nvSpPr>
          <p:cNvPr id="29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652463" y="2209800"/>
            <a:ext cx="2940050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th-TH"/>
              <a:t>คลิกไอคอนเพื่อเพิ่มรูปภาพ</a:t>
            </a:r>
            <a:endParaRPr lang="en-US" dirty="0"/>
          </a:p>
        </p:txBody>
      </p:sp>
      <p:sp>
        <p:nvSpPr>
          <p:cNvPr id="22" name="Text Placeholder 3"/>
          <p:cNvSpPr>
            <a:spLocks noGrp="1"/>
          </p:cNvSpPr>
          <p:nvPr>
            <p:ph type="body" sz="half" idx="18"/>
          </p:nvPr>
        </p:nvSpPr>
        <p:spPr>
          <a:xfrm>
            <a:off x="652463" y="4827211"/>
            <a:ext cx="2940050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th-TH"/>
              <a:t>แก้ไขสไตล์ของข้อความต้นแบบ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889375" y="4250949"/>
            <a:ext cx="2930525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h-TH"/>
              <a:t>แก้ไขสไตล์ของข้อความต้นแบบ</a:t>
            </a:r>
          </a:p>
        </p:txBody>
      </p:sp>
      <p:sp>
        <p:nvSpPr>
          <p:cNvPr id="30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3889374" y="2209800"/>
            <a:ext cx="2930525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th-TH"/>
              <a:t>คลิกไอคอนเพื่อเพิ่มรูปภาพ</a:t>
            </a:r>
            <a:endParaRPr lang="en-US" dirty="0"/>
          </a:p>
        </p:txBody>
      </p:sp>
      <p:sp>
        <p:nvSpPr>
          <p:cNvPr id="23" name="Text Placeholder 3"/>
          <p:cNvSpPr>
            <a:spLocks noGrp="1"/>
          </p:cNvSpPr>
          <p:nvPr>
            <p:ph type="body" sz="half" idx="19"/>
          </p:nvPr>
        </p:nvSpPr>
        <p:spPr>
          <a:xfrm>
            <a:off x="3888022" y="4827210"/>
            <a:ext cx="2934406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th-TH"/>
              <a:t>แก้ไขสไตล์ของข้อความต้นแบบ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124700" y="4250949"/>
            <a:ext cx="293211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h-TH"/>
              <a:t>แก้ไขสไตล์ของข้อความต้นแบบ</a:t>
            </a:r>
          </a:p>
        </p:txBody>
      </p:sp>
      <p:sp>
        <p:nvSpPr>
          <p:cNvPr id="31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7124699" y="2209800"/>
            <a:ext cx="2932113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th-TH"/>
              <a:t>คลิกไอคอนเพื่อเพิ่มรูปภาพ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20"/>
          </p:nvPr>
        </p:nvSpPr>
        <p:spPr>
          <a:xfrm>
            <a:off x="7124575" y="4827208"/>
            <a:ext cx="2935997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th-TH"/>
              <a:t>แก้ไขสไตล์ของข้อความต้นแบบ</a:t>
            </a:r>
          </a:p>
        </p:txBody>
      </p:sp>
      <p:cxnSp>
        <p:nvCxnSpPr>
          <p:cNvPr id="19" name="Straight Connector 18"/>
          <p:cNvCxnSpPr/>
          <p:nvPr/>
        </p:nvCxnSpPr>
        <p:spPr>
          <a:xfrm>
            <a:off x="3726142" y="2133600"/>
            <a:ext cx="0" cy="3962400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0" name="Straight Connector 19"/>
          <p:cNvCxnSpPr/>
          <p:nvPr/>
        </p:nvCxnSpPr>
        <p:spPr>
          <a:xfrm>
            <a:off x="6962227" y="2133600"/>
            <a:ext cx="0" cy="3966882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CE6341-0B14-463A-9B62-771DBF861BD5}" type="datetimeFigureOut">
              <a:rPr lang="th-TH" smtClean="0"/>
              <a:t>16/10/64</a:t>
            </a:fld>
            <a:endParaRPr lang="th-TH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3A7B22-43C0-41A5-8EE6-C6C8689227E2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1345792264"/>
      </p:ext>
    </p:extLst>
  </p:cSld>
  <p:clrMapOvr>
    <a:masterClrMapping/>
  </p:clrMapOvr>
  <p:transition/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x" preserve="1">
  <p:cSld name="ชื่อเรื่องและข้อความแนวตั้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h-TH"/>
              <a:t>คลิกเพื่อแก้ไขสไตล์ชื่อเรื่องต้นแบบ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 anchorCtr="0"/>
          <a:lstStyle/>
          <a:p>
            <a:pPr lvl="0"/>
            <a:r>
              <a:rPr lang="th-TH"/>
              <a:t>แก้ไขสไตล์ของข้อความต้นแบบ</a:t>
            </a:r>
          </a:p>
          <a:p>
            <a:pPr lvl="1"/>
            <a:r>
              <a:rPr lang="th-TH"/>
              <a:t>ระดับที่สอง</a:t>
            </a:r>
          </a:p>
          <a:p>
            <a:pPr lvl="2"/>
            <a:r>
              <a:rPr lang="th-TH"/>
              <a:t>ระดับที่สาม</a:t>
            </a:r>
          </a:p>
          <a:p>
            <a:pPr lvl="3"/>
            <a:r>
              <a:rPr lang="th-TH"/>
              <a:t>ระดับที่สี่</a:t>
            </a:r>
          </a:p>
          <a:p>
            <a:pPr lvl="4"/>
            <a:r>
              <a:rPr lang="th-TH"/>
              <a:t>ระดับที่ห้า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CE6341-0B14-463A-9B62-771DBF861BD5}" type="datetimeFigureOut">
              <a:rPr lang="th-TH" smtClean="0"/>
              <a:t>16/10/64</a:t>
            </a:fld>
            <a:endParaRPr lang="th-TH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3A7B22-43C0-41A5-8EE6-C6C8689227E2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12412532"/>
      </p:ext>
    </p:extLst>
  </p:cSld>
  <p:clrMapOvr>
    <a:masterClrMapping/>
  </p:clrMapOvr>
  <p:transition/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ข้อความและชื่อเรื่องแนวตั้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304212" y="430213"/>
            <a:ext cx="1752601" cy="5826125"/>
          </a:xfrm>
        </p:spPr>
        <p:txBody>
          <a:bodyPr vert="eaVert" anchor="b" anchorCtr="0"/>
          <a:lstStyle/>
          <a:p>
            <a:r>
              <a:rPr lang="th-TH"/>
              <a:t>คลิกเพื่อแก้ไขสไตล์ชื่อเรื่องต้นแบบ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52463" y="887414"/>
            <a:ext cx="7423149" cy="5368924"/>
          </a:xfrm>
        </p:spPr>
        <p:txBody>
          <a:bodyPr vert="eaVert"/>
          <a:lstStyle/>
          <a:p>
            <a:pPr lvl="0"/>
            <a:r>
              <a:rPr lang="th-TH"/>
              <a:t>แก้ไขสไตล์ของข้อความต้นแบบ</a:t>
            </a:r>
          </a:p>
          <a:p>
            <a:pPr lvl="1"/>
            <a:r>
              <a:rPr lang="th-TH"/>
              <a:t>ระดับที่สอง</a:t>
            </a:r>
          </a:p>
          <a:p>
            <a:pPr lvl="2"/>
            <a:r>
              <a:rPr lang="th-TH"/>
              <a:t>ระดับที่สาม</a:t>
            </a:r>
          </a:p>
          <a:p>
            <a:pPr lvl="3"/>
            <a:r>
              <a:rPr lang="th-TH"/>
              <a:t>ระดับที่สี่</a:t>
            </a:r>
          </a:p>
          <a:p>
            <a:pPr lvl="4"/>
            <a:r>
              <a:rPr lang="th-TH"/>
              <a:t>ระดับที่ห้า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CE6341-0B14-463A-9B62-771DBF861BD5}" type="datetimeFigureOut">
              <a:rPr lang="th-TH" smtClean="0"/>
              <a:t>16/10/64</a:t>
            </a:fld>
            <a:endParaRPr lang="th-TH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3A7B22-43C0-41A5-8EE6-C6C8689227E2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1276504287"/>
      </p:ext>
    </p:extLst>
  </p:cSld>
  <p:clrMapOvr>
    <a:masterClrMapping/>
  </p:clrMapOvr>
  <p:transition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21" Type="http://schemas.openxmlformats.org/officeDocument/2006/relationships/image" Target="../media/image4.png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image" Target="../media/image3.pn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image" Target="../media/image6.png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2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image" Target="../media/image5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9">
            <a:alphaModFix amt="85000"/>
            <a:lum/>
          </a:blip>
          <a:srcRect/>
          <a:stretch>
            <a:fillRect t="-9000" b="-9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/>
          <p:cNvPicPr>
            <a:picLocks noChangeAspect="1"/>
          </p:cNvPicPr>
          <p:nvPr/>
        </p:nvPicPr>
        <p:blipFill rotWithShape="1">
          <a:blip r:embed="rId2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613"/>
          <a:stretch/>
        </p:blipFill>
        <p:spPr>
          <a:xfrm>
            <a:off x="0" y="2669685"/>
            <a:ext cx="4037012" cy="4188315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 rotWithShape="1">
          <a:blip r:embed="rId2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640"/>
          <a:stretch/>
        </p:blipFill>
        <p:spPr>
          <a:xfrm>
            <a:off x="0" y="2892347"/>
            <a:ext cx="1522412" cy="2365453"/>
          </a:xfrm>
          <a:prstGeom prst="rect">
            <a:avLst/>
          </a:prstGeom>
        </p:spPr>
      </p:pic>
      <p:sp>
        <p:nvSpPr>
          <p:cNvPr id="16" name="Oval 15"/>
          <p:cNvSpPr/>
          <p:nvPr/>
        </p:nvSpPr>
        <p:spPr>
          <a:xfrm>
            <a:off x="8609012" y="1676400"/>
            <a:ext cx="2819400" cy="2819400"/>
          </a:xfrm>
          <a:prstGeom prst="ellipse">
            <a:avLst/>
          </a:prstGeom>
          <a:gradFill flip="none" rotWithShape="1">
            <a:gsLst>
              <a:gs pos="0">
                <a:schemeClr val="bg2">
                  <a:lumMod val="60000"/>
                  <a:lumOff val="40000"/>
                  <a:alpha val="7000"/>
                </a:schemeClr>
              </a:gs>
              <a:gs pos="69000">
                <a:schemeClr val="bg2">
                  <a:lumMod val="60000"/>
                  <a:lumOff val="40000"/>
                  <a:alpha val="0"/>
                </a:schemeClr>
              </a:gs>
              <a:gs pos="36000">
                <a:schemeClr val="bg2">
                  <a:lumMod val="60000"/>
                  <a:lumOff val="40000"/>
                  <a:alpha val="6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pic>
        <p:nvPicPr>
          <p:cNvPr id="9" name="Picture 8"/>
          <p:cNvPicPr>
            <a:picLocks noChangeAspect="1"/>
          </p:cNvPicPr>
          <p:nvPr/>
        </p:nvPicPr>
        <p:blipFill rotWithShape="1">
          <a:blip r:embed="rId2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8813"/>
          <a:stretch/>
        </p:blipFill>
        <p:spPr>
          <a:xfrm>
            <a:off x="7999412" y="0"/>
            <a:ext cx="1603387" cy="1141407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 rotWithShape="1">
          <a:blip r:embed="rId2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3320"/>
          <a:stretch/>
        </p:blipFill>
        <p:spPr>
          <a:xfrm>
            <a:off x="8605878" y="6096000"/>
            <a:ext cx="993734" cy="762000"/>
          </a:xfrm>
          <a:prstGeom prst="rect">
            <a:avLst/>
          </a:prstGeom>
        </p:spPr>
      </p:pic>
      <p:sp>
        <p:nvSpPr>
          <p:cNvPr id="14" name="Rectangle 13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46111" y="452718"/>
            <a:ext cx="9404723" cy="1400530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/>
          <a:p>
            <a:r>
              <a:rPr lang="th-TH"/>
              <a:t>คลิกเพื่อแก้ไขสไตล์ชื่อเรื่องต้นแบบ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03312" y="2052918"/>
            <a:ext cx="8946541" cy="419548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th-TH"/>
              <a:t>แก้ไขสไตล์ของข้อความต้นแบบ</a:t>
            </a:r>
          </a:p>
          <a:p>
            <a:pPr lvl="1"/>
            <a:r>
              <a:rPr lang="th-TH"/>
              <a:t>ระดับที่สอง</a:t>
            </a:r>
          </a:p>
          <a:p>
            <a:pPr lvl="2"/>
            <a:r>
              <a:rPr lang="th-TH"/>
              <a:t>ระดับที่สาม</a:t>
            </a:r>
          </a:p>
          <a:p>
            <a:pPr lvl="3"/>
            <a:r>
              <a:rPr lang="th-TH"/>
              <a:t>ระดับที่สี่</a:t>
            </a:r>
          </a:p>
          <a:p>
            <a:pPr lvl="4"/>
            <a:r>
              <a:rPr lang="th-TH"/>
              <a:t>ระดับที่ห้า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 rot="5400000">
            <a:off x="10155639" y="1790701"/>
            <a:ext cx="990599" cy="304799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l">
              <a:defRPr sz="1100" b="0" i="0">
                <a:solidFill>
                  <a:schemeClr val="tx1">
                    <a:tint val="75000"/>
                    <a:alpha val="60000"/>
                  </a:schemeClr>
                </a:solidFill>
              </a:defRPr>
            </a:lvl1pPr>
          </a:lstStyle>
          <a:p>
            <a:fld id="{34CE6341-0B14-463A-9B62-771DBF861BD5}" type="datetimeFigureOut">
              <a:rPr lang="th-TH" smtClean="0"/>
              <a:t>16/10/64</a:t>
            </a:fld>
            <a:endParaRPr lang="th-TH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 rot="5400000">
            <a:off x="8951573" y="3225297"/>
            <a:ext cx="3859795" cy="304801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100" b="0" i="0">
                <a:solidFill>
                  <a:schemeClr val="tx1">
                    <a:tint val="75000"/>
                    <a:alpha val="60000"/>
                  </a:schemeClr>
                </a:solidFill>
              </a:defRPr>
            </a:lvl1pPr>
          </a:lstStyle>
          <a:p>
            <a:endParaRPr lang="th-TH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 bwMode="gray">
          <a:xfrm>
            <a:off x="10352540" y="295729"/>
            <a:ext cx="838199" cy="7676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ctr">
              <a:defRPr sz="2800" b="0" i="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63A7B22-43C0-41A5-8EE6-C6C8689227E2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3414481354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  <p:sldLayoutId id="2147483677" r:id="rId17"/>
  </p:sldLayoutIdLst>
  <p:transition/>
  <p:txStyles>
    <p:titleStyle>
      <a:lvl1pPr algn="l" defTabSz="457200" rtl="0" eaLnBrk="1" latinLnBrk="0" hangingPunct="1">
        <a:spcBef>
          <a:spcPct val="0"/>
        </a:spcBef>
        <a:buNone/>
        <a:defRPr sz="4200" b="0" i="0" kern="1200">
          <a:solidFill>
            <a:schemeClr val="tx2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2000" b="0" i="0" kern="1200">
          <a:solidFill>
            <a:schemeClr val="tx1"/>
          </a:solidFill>
          <a:latin typeface="+mj-lt"/>
          <a:ea typeface="+mj-ea"/>
          <a:cs typeface="+mj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800" b="0" i="0" kern="1200">
          <a:solidFill>
            <a:schemeClr val="tx1"/>
          </a:solidFill>
          <a:latin typeface="+mj-lt"/>
          <a:ea typeface="+mj-ea"/>
          <a:cs typeface="+mj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600" b="0" i="0" kern="1200">
          <a:solidFill>
            <a:schemeClr val="tx1"/>
          </a:solidFill>
          <a:latin typeface="+mj-lt"/>
          <a:ea typeface="+mj-ea"/>
          <a:cs typeface="+mj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5pPr>
      <a:lvl6pPr marL="2506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slide" Target="slide3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9.pn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slide" Target="slide9.xml"/><Relationship Id="rId3" Type="http://schemas.openxmlformats.org/officeDocument/2006/relationships/slide" Target="slide5.xml"/><Relationship Id="rId7" Type="http://schemas.openxmlformats.org/officeDocument/2006/relationships/slide" Target="slide8.xml"/><Relationship Id="rId2" Type="http://schemas.openxmlformats.org/officeDocument/2006/relationships/slide" Target="slide4.xml"/><Relationship Id="rId1" Type="http://schemas.openxmlformats.org/officeDocument/2006/relationships/slideLayout" Target="../slideLayouts/slideLayout1.xml"/><Relationship Id="rId6" Type="http://schemas.openxmlformats.org/officeDocument/2006/relationships/slide" Target="slide6.xml"/><Relationship Id="rId5" Type="http://schemas.openxmlformats.org/officeDocument/2006/relationships/slide" Target="slide11.xml"/><Relationship Id="rId4" Type="http://schemas.openxmlformats.org/officeDocument/2006/relationships/slide" Target="slide7.xml"/><Relationship Id="rId9" Type="http://schemas.openxmlformats.org/officeDocument/2006/relationships/slide" Target="slide10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slide" Target="slide3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1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slide" Target="slide3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3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g"/><Relationship Id="rId2" Type="http://schemas.openxmlformats.org/officeDocument/2006/relationships/slide" Target="slide3.xml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g"/><Relationship Id="rId2" Type="http://schemas.openxmlformats.org/officeDocument/2006/relationships/slide" Target="slide3.xml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slide" Target="slide3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7.jp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g"/><Relationship Id="rId2" Type="http://schemas.openxmlformats.org/officeDocument/2006/relationships/slide" Target="slide3.xml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g"/><Relationship Id="rId2" Type="http://schemas.openxmlformats.org/officeDocument/2006/relationships/slide" Target="slide3.xml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slide" Target="slide18.xml"/><Relationship Id="rId13" Type="http://schemas.openxmlformats.org/officeDocument/2006/relationships/slide" Target="slide23.xml"/><Relationship Id="rId3" Type="http://schemas.openxmlformats.org/officeDocument/2006/relationships/slide" Target="slide12.xml"/><Relationship Id="rId7" Type="http://schemas.openxmlformats.org/officeDocument/2006/relationships/slide" Target="slide17.xml"/><Relationship Id="rId12" Type="http://schemas.openxmlformats.org/officeDocument/2006/relationships/slide" Target="slide22.xml"/><Relationship Id="rId2" Type="http://schemas.openxmlformats.org/officeDocument/2006/relationships/slide" Target="slide28.xml"/><Relationship Id="rId16" Type="http://schemas.openxmlformats.org/officeDocument/2006/relationships/slide" Target="slide26.xml"/><Relationship Id="rId1" Type="http://schemas.openxmlformats.org/officeDocument/2006/relationships/slideLayout" Target="../slideLayouts/slideLayout1.xml"/><Relationship Id="rId6" Type="http://schemas.openxmlformats.org/officeDocument/2006/relationships/slide" Target="slide15.xml"/><Relationship Id="rId11" Type="http://schemas.openxmlformats.org/officeDocument/2006/relationships/slide" Target="slide21.xml"/><Relationship Id="rId5" Type="http://schemas.openxmlformats.org/officeDocument/2006/relationships/slide" Target="slide14.xml"/><Relationship Id="rId15" Type="http://schemas.openxmlformats.org/officeDocument/2006/relationships/slide" Target="slide25.xml"/><Relationship Id="rId10" Type="http://schemas.openxmlformats.org/officeDocument/2006/relationships/slide" Target="slide19.xml"/><Relationship Id="rId4" Type="http://schemas.openxmlformats.org/officeDocument/2006/relationships/slide" Target="slide13.xml"/><Relationship Id="rId9" Type="http://schemas.openxmlformats.org/officeDocument/2006/relationships/slide" Target="slide16.xml"/><Relationship Id="rId14" Type="http://schemas.openxmlformats.org/officeDocument/2006/relationships/slide" Target="slide24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g"/><Relationship Id="rId2" Type="http://schemas.openxmlformats.org/officeDocument/2006/relationships/slide" Target="slide11.xml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slide" Target="slide11.xml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g"/><Relationship Id="rId2" Type="http://schemas.openxmlformats.org/officeDocument/2006/relationships/slide" Target="slide11.xml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g"/><Relationship Id="rId2" Type="http://schemas.openxmlformats.org/officeDocument/2006/relationships/slide" Target="slide11.xml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g"/><Relationship Id="rId2" Type="http://schemas.openxmlformats.org/officeDocument/2006/relationships/slide" Target="slide11.xml"/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g"/><Relationship Id="rId2" Type="http://schemas.openxmlformats.org/officeDocument/2006/relationships/slide" Target="slide11.xml"/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eg"/><Relationship Id="rId2" Type="http://schemas.openxmlformats.org/officeDocument/2006/relationships/slide" Target="slide11.xml"/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jpeg"/><Relationship Id="rId2" Type="http://schemas.openxmlformats.org/officeDocument/2006/relationships/slide" Target="slide1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8.jpe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jpeg"/><Relationship Id="rId2" Type="http://schemas.openxmlformats.org/officeDocument/2006/relationships/slide" Target="slide11.xml"/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jpeg"/><Relationship Id="rId2" Type="http://schemas.openxmlformats.org/officeDocument/2006/relationships/slide" Target="slide11.xml"/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jpeg"/><Relationship Id="rId2" Type="http://schemas.openxmlformats.org/officeDocument/2006/relationships/slide" Target="slide11.xml"/><Relationship Id="rId1" Type="http://schemas.openxmlformats.org/officeDocument/2006/relationships/slideLayout" Target="../slideLayouts/slideLayout1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jpg"/><Relationship Id="rId2" Type="http://schemas.openxmlformats.org/officeDocument/2006/relationships/slide" Target="slide11.xml"/><Relationship Id="rId1" Type="http://schemas.openxmlformats.org/officeDocument/2006/relationships/slideLayout" Target="../slideLayouts/slideLayout1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jpg"/><Relationship Id="rId2" Type="http://schemas.openxmlformats.org/officeDocument/2006/relationships/slide" Target="slide11.xml"/><Relationship Id="rId1" Type="http://schemas.openxmlformats.org/officeDocument/2006/relationships/slideLayout" Target="../slideLayouts/slideLayout1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jpeg"/><Relationship Id="rId2" Type="http://schemas.openxmlformats.org/officeDocument/2006/relationships/slide" Target="slide1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5.jp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jpg"/><Relationship Id="rId2" Type="http://schemas.openxmlformats.org/officeDocument/2006/relationships/slide" Target="slide11.xml"/><Relationship Id="rId1" Type="http://schemas.openxmlformats.org/officeDocument/2006/relationships/slideLayout" Target="../slideLayouts/slideLayout1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jpg"/><Relationship Id="rId2" Type="http://schemas.openxmlformats.org/officeDocument/2006/relationships/slide" Target="slide11.xml"/><Relationship Id="rId1" Type="http://schemas.openxmlformats.org/officeDocument/2006/relationships/slideLayout" Target="../slideLayouts/slideLayout1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slide" Target="slide32.xml"/><Relationship Id="rId1" Type="http://schemas.openxmlformats.org/officeDocument/2006/relationships/slideLayout" Target="../slideLayouts/slideLayout1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สี่เหลี่ยมผืนผ้ามุมมน 5"/>
          <p:cNvSpPr/>
          <p:nvPr/>
        </p:nvSpPr>
        <p:spPr>
          <a:xfrm>
            <a:off x="330506" y="217114"/>
            <a:ext cx="11589745" cy="3826076"/>
          </a:xfrm>
          <a:prstGeom prst="roundRect">
            <a:avLst>
              <a:gd name="adj" fmla="val 50000"/>
            </a:avLst>
          </a:prstGeom>
          <a:solidFill>
            <a:schemeClr val="tx1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 dirty="0"/>
          </a:p>
        </p:txBody>
      </p:sp>
      <p:pic>
        <p:nvPicPr>
          <p:cNvPr id="4" name="รูปภาพ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72334" y="376858"/>
            <a:ext cx="4706087" cy="35065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87473263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สี่เหลี่ยมผืนผ้า 2"/>
          <p:cNvSpPr/>
          <p:nvPr/>
        </p:nvSpPr>
        <p:spPr>
          <a:xfrm>
            <a:off x="9562287" y="6457890"/>
            <a:ext cx="2286203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000" b="1" dirty="0">
                <a:solidFill>
                  <a:srgbClr val="FFFF00"/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[66] </a:t>
            </a:r>
            <a:r>
              <a:rPr lang="th-TH" sz="2000" b="1" dirty="0">
                <a:solidFill>
                  <a:srgbClr val="FFFF00"/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บันทึกวิดีโอวันที่ 27/01/64</a:t>
            </a:r>
          </a:p>
        </p:txBody>
      </p:sp>
      <p:sp>
        <p:nvSpPr>
          <p:cNvPr id="8" name="สี่เหลี่ยมผืนผ้ามุมมน 7"/>
          <p:cNvSpPr/>
          <p:nvPr/>
        </p:nvSpPr>
        <p:spPr>
          <a:xfrm>
            <a:off x="672030" y="550843"/>
            <a:ext cx="10829580" cy="5793222"/>
          </a:xfrm>
          <a:prstGeom prst="roundRect">
            <a:avLst>
              <a:gd name="adj" fmla="val 2701"/>
            </a:avLst>
          </a:prstGeom>
          <a:solidFill>
            <a:srgbClr val="F9F9F9">
              <a:alpha val="35000"/>
            </a:srgbClr>
          </a:solidFill>
          <a:ln w="12700">
            <a:solidFill>
              <a:schemeClr val="tx1"/>
            </a:solidFill>
          </a:ln>
          <a:effectLst>
            <a:glow rad="101600">
              <a:schemeClr val="tx1">
                <a:alpha val="6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 sz="4000" dirty="0">
              <a:solidFill>
                <a:srgbClr val="000099"/>
              </a:solidFill>
              <a:cs typeface="+mj-cs"/>
            </a:endParaRPr>
          </a:p>
        </p:txBody>
      </p:sp>
      <p:sp>
        <p:nvSpPr>
          <p:cNvPr id="9" name="กล่องข้อความ 8"/>
          <p:cNvSpPr txBox="1"/>
          <p:nvPr/>
        </p:nvSpPr>
        <p:spPr>
          <a:xfrm>
            <a:off x="1883470" y="3700938"/>
            <a:ext cx="4731672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th-TH" sz="4000" b="1" dirty="0">
                <a:solidFill>
                  <a:srgbClr val="0000CC"/>
                </a:solidFill>
                <a:latin typeface="Browallia New" panose="020B0604020202020204" pitchFamily="34" charset="-34"/>
                <a:cs typeface="+mj-cs"/>
              </a:rPr>
              <a:t>การประกอบอาหารตะวันตก</a:t>
            </a:r>
          </a:p>
        </p:txBody>
      </p:sp>
      <p:grpSp>
        <p:nvGrpSpPr>
          <p:cNvPr id="11" name="กลุ่ม 10"/>
          <p:cNvGrpSpPr/>
          <p:nvPr/>
        </p:nvGrpSpPr>
        <p:grpSpPr>
          <a:xfrm>
            <a:off x="1663135" y="4583748"/>
            <a:ext cx="5001135" cy="792696"/>
            <a:chOff x="3976319" y="5083891"/>
            <a:chExt cx="3866609" cy="582513"/>
          </a:xfrm>
        </p:grpSpPr>
        <p:sp>
          <p:nvSpPr>
            <p:cNvPr id="12" name="สี่เหลี่ยมผืนผ้ามุมมน 11"/>
            <p:cNvSpPr/>
            <p:nvPr/>
          </p:nvSpPr>
          <p:spPr>
            <a:xfrm>
              <a:off x="3976319" y="5083891"/>
              <a:ext cx="3866609" cy="558543"/>
            </a:xfrm>
            <a:prstGeom prst="roundRect">
              <a:avLst/>
            </a:prstGeom>
          </p:spPr>
          <p:style>
            <a:lnRef idx="0">
              <a:schemeClr val="accent1"/>
            </a:lnRef>
            <a:fillRef idx="3">
              <a:schemeClr val="accent1"/>
            </a:fillRef>
            <a:effectRef idx="3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>
                <a:cs typeface="+mj-cs"/>
              </a:endParaRPr>
            </a:p>
          </p:txBody>
        </p:sp>
        <p:sp>
          <p:nvSpPr>
            <p:cNvPr id="14" name="กล่องข้อความ 13">
              <a:hlinkClick r:id="rId2" action="ppaction://hlinksldjump"/>
            </p:cNvPr>
            <p:cNvSpPr txBox="1"/>
            <p:nvPr/>
          </p:nvSpPr>
          <p:spPr>
            <a:xfrm>
              <a:off x="4125828" y="5100981"/>
              <a:ext cx="3547679" cy="56542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4400" b="1" dirty="0">
                  <a:solidFill>
                    <a:srgbClr val="FFFF00"/>
                  </a:solidFill>
                  <a:latin typeface="Browallia New" panose="020B0604020202020204" pitchFamily="34" charset="-34"/>
                  <a:cs typeface="+mj-cs"/>
                </a:rPr>
                <a:t>Paella (</a:t>
              </a:r>
              <a:r>
                <a:rPr lang="th-TH" sz="4400" b="1" dirty="0">
                  <a:solidFill>
                    <a:srgbClr val="FFFF00"/>
                  </a:solidFill>
                  <a:latin typeface="Browallia New" panose="020B0604020202020204" pitchFamily="34" charset="-34"/>
                  <a:cs typeface="+mj-cs"/>
                </a:rPr>
                <a:t>ข้าวผัดสเปน)</a:t>
              </a:r>
              <a:endParaRPr lang="en-US" sz="4400" b="1" dirty="0">
                <a:solidFill>
                  <a:srgbClr val="FFFF00"/>
                </a:solidFill>
                <a:latin typeface="Browallia New" panose="020B0604020202020204" pitchFamily="34" charset="-34"/>
                <a:cs typeface="+mj-cs"/>
              </a:endParaRPr>
            </a:p>
          </p:txBody>
        </p:sp>
      </p:grpSp>
      <p:pic>
        <p:nvPicPr>
          <p:cNvPr id="17" name="รูปภาพ 1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80021" y="1312928"/>
            <a:ext cx="3596952" cy="2292295"/>
          </a:xfrm>
          <a:prstGeom prst="rect">
            <a:avLst/>
          </a:prstGeom>
        </p:spPr>
      </p:pic>
      <p:pic>
        <p:nvPicPr>
          <p:cNvPr id="19" name="รูปภาพ 18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43934" y="996408"/>
            <a:ext cx="6040658" cy="5347657"/>
          </a:xfrm>
          <a:prstGeom prst="rect">
            <a:avLst/>
          </a:prstGeom>
        </p:spPr>
      </p:pic>
      <p:sp>
        <p:nvSpPr>
          <p:cNvPr id="20" name="กล่องข้อความ 19"/>
          <p:cNvSpPr txBox="1"/>
          <p:nvPr/>
        </p:nvSpPr>
        <p:spPr>
          <a:xfrm>
            <a:off x="7406927" y="5870064"/>
            <a:ext cx="317724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th-TH" sz="2800" b="1" dirty="0">
                <a:solidFill>
                  <a:srgbClr val="00008A"/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นายสุชาติ ใจฉ่ำ  (เชฟบอล)</a:t>
            </a:r>
          </a:p>
        </p:txBody>
      </p:sp>
    </p:spTree>
    <p:extLst>
      <p:ext uri="{BB962C8B-B14F-4D97-AF65-F5344CB8AC3E}">
        <p14:creationId xmlns:p14="http://schemas.microsoft.com/office/powerpoint/2010/main" val="2482629644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สี่เหลี่ยมผืนผ้ามุมมน 10"/>
          <p:cNvSpPr/>
          <p:nvPr/>
        </p:nvSpPr>
        <p:spPr>
          <a:xfrm>
            <a:off x="761130" y="1035641"/>
            <a:ext cx="10894842" cy="5087007"/>
          </a:xfrm>
          <a:prstGeom prst="roundRect">
            <a:avLst>
              <a:gd name="adj" fmla="val 2701"/>
            </a:avLst>
          </a:prstGeom>
          <a:solidFill>
            <a:srgbClr val="F9F9F9">
              <a:alpha val="65000"/>
            </a:srgbClr>
          </a:solidFill>
          <a:ln w="12700">
            <a:noFill/>
          </a:ln>
          <a:effectLst>
            <a:glow rad="101600">
              <a:schemeClr val="tx1">
                <a:alpha val="6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 sz="4000" dirty="0">
              <a:solidFill>
                <a:srgbClr val="000099"/>
              </a:solidFill>
              <a:cs typeface="+mj-cs"/>
            </a:endParaRPr>
          </a:p>
        </p:txBody>
      </p:sp>
      <p:sp>
        <p:nvSpPr>
          <p:cNvPr id="12" name="แผนผังลําดับงาน: กระบวนการ 11"/>
          <p:cNvSpPr/>
          <p:nvPr/>
        </p:nvSpPr>
        <p:spPr>
          <a:xfrm>
            <a:off x="761128" y="223565"/>
            <a:ext cx="4746293" cy="646331"/>
          </a:xfrm>
          <a:prstGeom prst="flowChartProcess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3500" b="1" dirty="0">
                <a:solidFill>
                  <a:schemeClr val="bg1">
                    <a:lumMod val="95000"/>
                    <a:lumOff val="5000"/>
                  </a:schemeClr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อุปกรณ์  </a:t>
            </a:r>
            <a:r>
              <a:rPr lang="en-US" sz="3500" b="1" dirty="0">
                <a:solidFill>
                  <a:srgbClr val="0000CC"/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Paella (</a:t>
            </a:r>
            <a:r>
              <a:rPr lang="th-TH" sz="3500" b="1" dirty="0">
                <a:solidFill>
                  <a:srgbClr val="0000CC"/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ข้าวผัดสเปน)</a:t>
            </a:r>
          </a:p>
        </p:txBody>
      </p:sp>
      <p:sp>
        <p:nvSpPr>
          <p:cNvPr id="17" name="กล่องข้อความ 16">
            <a:hlinkClick r:id="rId2" action="ppaction://hlinksldjump"/>
          </p:cNvPr>
          <p:cNvSpPr txBox="1"/>
          <p:nvPr/>
        </p:nvSpPr>
        <p:spPr>
          <a:xfrm>
            <a:off x="2827065" y="2600505"/>
            <a:ext cx="2335573" cy="61555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71500" indent="-571500">
              <a:buFont typeface="Wingdings" panose="05000000000000000000" pitchFamily="2" charset="2"/>
              <a:buChar char="v"/>
            </a:pPr>
            <a:r>
              <a:rPr lang="th-TH" sz="3400" b="1" dirty="0">
                <a:solidFill>
                  <a:srgbClr val="000099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เขียง + มีด</a:t>
            </a:r>
          </a:p>
        </p:txBody>
      </p:sp>
      <p:sp>
        <p:nvSpPr>
          <p:cNvPr id="19" name="กล่องข้อความ 18">
            <a:hlinkClick r:id="rId3" action="ppaction://hlinksldjump"/>
          </p:cNvPr>
          <p:cNvSpPr txBox="1"/>
          <p:nvPr/>
        </p:nvSpPr>
        <p:spPr>
          <a:xfrm>
            <a:off x="6348946" y="2506471"/>
            <a:ext cx="3009469" cy="61555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71500" indent="-571500">
              <a:buFont typeface="Wingdings" panose="05000000000000000000" pitchFamily="2" charset="2"/>
              <a:buChar char="v"/>
            </a:pPr>
            <a:r>
              <a:rPr lang="th-TH" sz="3400" b="1" dirty="0">
                <a:solidFill>
                  <a:srgbClr val="000099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ชามผสม + ไม้พาย</a:t>
            </a:r>
          </a:p>
        </p:txBody>
      </p:sp>
      <p:sp>
        <p:nvSpPr>
          <p:cNvPr id="20" name="กล่องข้อความ 19">
            <a:hlinkClick r:id="rId4" action="ppaction://hlinksldjump"/>
          </p:cNvPr>
          <p:cNvSpPr txBox="1"/>
          <p:nvPr/>
        </p:nvSpPr>
        <p:spPr>
          <a:xfrm>
            <a:off x="2827065" y="1716789"/>
            <a:ext cx="2018950" cy="61555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71500" indent="-571500">
              <a:buFont typeface="Wingdings" panose="05000000000000000000" pitchFamily="2" charset="2"/>
              <a:buChar char="v"/>
            </a:pPr>
            <a:r>
              <a:rPr lang="th-TH" sz="3400" b="1" dirty="0">
                <a:solidFill>
                  <a:srgbClr val="000099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เตาไฟฟ้า</a:t>
            </a:r>
          </a:p>
        </p:txBody>
      </p:sp>
      <p:sp>
        <p:nvSpPr>
          <p:cNvPr id="3" name="สี่เหลี่ยมผืนผ้ามุมมน 2">
            <a:hlinkClick r:id="rId5" action="ppaction://hlinksldjump"/>
          </p:cNvPr>
          <p:cNvSpPr/>
          <p:nvPr/>
        </p:nvSpPr>
        <p:spPr>
          <a:xfrm>
            <a:off x="975842" y="5408628"/>
            <a:ext cx="1432191" cy="517792"/>
          </a:xfrm>
          <a:prstGeom prst="roundRect">
            <a:avLst/>
          </a:prstGeom>
          <a:solidFill>
            <a:schemeClr val="accent6">
              <a:lumMod val="75000"/>
            </a:schemeClr>
          </a:solidFill>
          <a:ln w="19050"/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2600" b="1" dirty="0">
                <a:solidFill>
                  <a:srgbClr val="FFFF00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วัตถุดิบ</a:t>
            </a:r>
          </a:p>
        </p:txBody>
      </p:sp>
      <p:sp>
        <p:nvSpPr>
          <p:cNvPr id="13" name="กล่องข้อความ 12">
            <a:hlinkClick r:id="rId6" action="ppaction://hlinksldjump"/>
          </p:cNvPr>
          <p:cNvSpPr txBox="1"/>
          <p:nvPr/>
        </p:nvSpPr>
        <p:spPr>
          <a:xfrm>
            <a:off x="6332687" y="1789778"/>
            <a:ext cx="3025728" cy="61555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71500" indent="-571500">
              <a:buFont typeface="Wingdings" panose="05000000000000000000" pitchFamily="2" charset="2"/>
              <a:buChar char="v"/>
            </a:pPr>
            <a:r>
              <a:rPr lang="th-TH" sz="3400" b="1" dirty="0">
                <a:solidFill>
                  <a:srgbClr val="000099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ช้อนขนาดต่างๆ</a:t>
            </a:r>
          </a:p>
        </p:txBody>
      </p:sp>
      <p:sp>
        <p:nvSpPr>
          <p:cNvPr id="16" name="กล่องข้อความ 15">
            <a:hlinkClick r:id="rId7" action="ppaction://hlinksldjump"/>
          </p:cNvPr>
          <p:cNvSpPr txBox="1"/>
          <p:nvPr/>
        </p:nvSpPr>
        <p:spPr>
          <a:xfrm>
            <a:off x="2827065" y="3322665"/>
            <a:ext cx="2878583" cy="61555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71500" indent="-571500">
              <a:buFont typeface="Wingdings" panose="05000000000000000000" pitchFamily="2" charset="2"/>
              <a:buChar char="v"/>
            </a:pPr>
            <a:r>
              <a:rPr lang="th-TH" sz="3400" b="1" dirty="0">
                <a:solidFill>
                  <a:srgbClr val="000099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กระทะ + ตะหลิว</a:t>
            </a:r>
          </a:p>
        </p:txBody>
      </p:sp>
      <p:sp>
        <p:nvSpPr>
          <p:cNvPr id="15" name="กล่องข้อความ 14">
            <a:hlinkClick r:id="rId8" action="ppaction://hlinksldjump"/>
          </p:cNvPr>
          <p:cNvSpPr txBox="1"/>
          <p:nvPr/>
        </p:nvSpPr>
        <p:spPr>
          <a:xfrm>
            <a:off x="6332687" y="3271367"/>
            <a:ext cx="1375604" cy="61555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71500" indent="-571500">
              <a:buFont typeface="Wingdings" panose="05000000000000000000" pitchFamily="2" charset="2"/>
              <a:buChar char="v"/>
            </a:pPr>
            <a:r>
              <a:rPr lang="th-TH" sz="3400" b="1" dirty="0">
                <a:solidFill>
                  <a:srgbClr val="000099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ที่คีบ</a:t>
            </a:r>
          </a:p>
        </p:txBody>
      </p:sp>
      <p:sp>
        <p:nvSpPr>
          <p:cNvPr id="21" name="กล่องข้อความ 20">
            <a:hlinkClick r:id="rId9" action="ppaction://hlinksldjump"/>
          </p:cNvPr>
          <p:cNvSpPr txBox="1"/>
          <p:nvPr/>
        </p:nvSpPr>
        <p:spPr>
          <a:xfrm>
            <a:off x="2827065" y="4103963"/>
            <a:ext cx="1991506" cy="61555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71500" indent="-571500">
              <a:buFont typeface="Wingdings" panose="05000000000000000000" pitchFamily="2" charset="2"/>
              <a:buChar char="v"/>
            </a:pPr>
            <a:r>
              <a:rPr lang="th-TH" sz="3400" b="1" dirty="0">
                <a:solidFill>
                  <a:srgbClr val="000099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ตะกร้อมือ</a:t>
            </a:r>
          </a:p>
        </p:txBody>
      </p:sp>
    </p:spTree>
    <p:extLst>
      <p:ext uri="{BB962C8B-B14F-4D97-AF65-F5344CB8AC3E}">
        <p14:creationId xmlns:p14="http://schemas.microsoft.com/office/powerpoint/2010/main" val="4044182372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สี่เหลี่ยมผืนผ้ามุมมน 10"/>
          <p:cNvSpPr/>
          <p:nvPr/>
        </p:nvSpPr>
        <p:spPr>
          <a:xfrm>
            <a:off x="849314" y="774670"/>
            <a:ext cx="10465009" cy="5226737"/>
          </a:xfrm>
          <a:prstGeom prst="roundRect">
            <a:avLst>
              <a:gd name="adj" fmla="val 2701"/>
            </a:avLst>
          </a:prstGeom>
          <a:solidFill>
            <a:srgbClr val="F9F9F9">
              <a:alpha val="65000"/>
            </a:srgbClr>
          </a:solidFill>
          <a:ln w="12700">
            <a:noFill/>
          </a:ln>
          <a:effectLst>
            <a:glow rad="101600">
              <a:schemeClr val="tx1">
                <a:alpha val="6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 sz="4000" dirty="0">
              <a:solidFill>
                <a:srgbClr val="000099"/>
              </a:solidFill>
              <a:cs typeface="+mj-cs"/>
            </a:endParaRPr>
          </a:p>
        </p:txBody>
      </p:sp>
      <p:sp>
        <p:nvSpPr>
          <p:cNvPr id="12" name="แผนผังลําดับงาน: กระบวนการ 11"/>
          <p:cNvSpPr/>
          <p:nvPr/>
        </p:nvSpPr>
        <p:spPr>
          <a:xfrm>
            <a:off x="601874" y="451504"/>
            <a:ext cx="4731683" cy="646331"/>
          </a:xfrm>
          <a:prstGeom prst="flowChartProcess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3500" b="1" dirty="0">
                <a:solidFill>
                  <a:schemeClr val="bg1">
                    <a:lumMod val="95000"/>
                    <a:lumOff val="5000"/>
                  </a:schemeClr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อุปกรณ์  </a:t>
            </a:r>
            <a:r>
              <a:rPr lang="en-US" sz="3500" b="1" dirty="0">
                <a:solidFill>
                  <a:srgbClr val="0000CC"/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Paella (</a:t>
            </a:r>
            <a:r>
              <a:rPr lang="th-TH" sz="3500" b="1" dirty="0">
                <a:solidFill>
                  <a:srgbClr val="0000CC"/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ข้าวผัดสเปน)</a:t>
            </a:r>
          </a:p>
        </p:txBody>
      </p:sp>
      <p:sp>
        <p:nvSpPr>
          <p:cNvPr id="3" name="สี่เหลี่ยมผืนผ้ามุมมน 2">
            <a:hlinkClick r:id="rId2" action="ppaction://hlinksldjump"/>
          </p:cNvPr>
          <p:cNvSpPr/>
          <p:nvPr/>
        </p:nvSpPr>
        <p:spPr>
          <a:xfrm>
            <a:off x="882805" y="5458528"/>
            <a:ext cx="1432191" cy="517792"/>
          </a:xfrm>
          <a:prstGeom prst="roundRect">
            <a:avLst/>
          </a:prstGeom>
          <a:solidFill>
            <a:schemeClr val="accent6">
              <a:lumMod val="75000"/>
            </a:schemeClr>
          </a:solidFill>
          <a:ln w="19050"/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2600" b="1" dirty="0">
                <a:solidFill>
                  <a:srgbClr val="FFFF00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เมนู อุปกรณ์</a:t>
            </a:r>
          </a:p>
        </p:txBody>
      </p:sp>
      <p:pic>
        <p:nvPicPr>
          <p:cNvPr id="15" name="รูปภาพ 1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81818" y="1652223"/>
            <a:ext cx="4844295" cy="3631582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6" name="รูปภาพ 15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91547" y="1648106"/>
            <a:ext cx="4844294" cy="3631582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2212953332"/>
      </p:ext>
    </p:extLst>
  </p:cSld>
  <p:clrMapOvr>
    <a:masterClrMapping/>
  </p:clrMapOvr>
  <p:transition/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สี่เหลี่ยมผืนผ้ามุมมน 10"/>
          <p:cNvSpPr/>
          <p:nvPr/>
        </p:nvSpPr>
        <p:spPr>
          <a:xfrm>
            <a:off x="849314" y="774670"/>
            <a:ext cx="10465009" cy="5226737"/>
          </a:xfrm>
          <a:prstGeom prst="roundRect">
            <a:avLst>
              <a:gd name="adj" fmla="val 2701"/>
            </a:avLst>
          </a:prstGeom>
          <a:solidFill>
            <a:srgbClr val="F9F9F9">
              <a:alpha val="65000"/>
            </a:srgbClr>
          </a:solidFill>
          <a:ln w="12700">
            <a:noFill/>
          </a:ln>
          <a:effectLst>
            <a:glow rad="101600">
              <a:schemeClr val="tx1">
                <a:alpha val="6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 sz="4000" dirty="0">
              <a:solidFill>
                <a:srgbClr val="000099"/>
              </a:solidFill>
              <a:cs typeface="+mj-cs"/>
            </a:endParaRPr>
          </a:p>
        </p:txBody>
      </p:sp>
      <p:sp>
        <p:nvSpPr>
          <p:cNvPr id="12" name="แผนผังลําดับงาน: กระบวนการ 11"/>
          <p:cNvSpPr/>
          <p:nvPr/>
        </p:nvSpPr>
        <p:spPr>
          <a:xfrm>
            <a:off x="670634" y="601835"/>
            <a:ext cx="4437394" cy="646331"/>
          </a:xfrm>
          <a:prstGeom prst="flowChartProcess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3500" b="1" dirty="0">
                <a:solidFill>
                  <a:schemeClr val="bg1">
                    <a:lumMod val="95000"/>
                    <a:lumOff val="5000"/>
                  </a:schemeClr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อุปกรณ์  </a:t>
            </a:r>
            <a:r>
              <a:rPr lang="en-US" sz="3500" b="1" dirty="0">
                <a:solidFill>
                  <a:srgbClr val="0000CC"/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Paella (</a:t>
            </a:r>
            <a:r>
              <a:rPr lang="th-TH" sz="3500" b="1" dirty="0">
                <a:solidFill>
                  <a:srgbClr val="0000CC"/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ข้าวผัดสเปน)</a:t>
            </a:r>
          </a:p>
        </p:txBody>
      </p:sp>
      <p:sp>
        <p:nvSpPr>
          <p:cNvPr id="3" name="สี่เหลี่ยมผืนผ้ามุมมน 2">
            <a:hlinkClick r:id="rId2" action="ppaction://hlinksldjump"/>
          </p:cNvPr>
          <p:cNvSpPr/>
          <p:nvPr/>
        </p:nvSpPr>
        <p:spPr>
          <a:xfrm>
            <a:off x="882805" y="5458528"/>
            <a:ext cx="1432191" cy="517792"/>
          </a:xfrm>
          <a:prstGeom prst="roundRect">
            <a:avLst/>
          </a:prstGeom>
          <a:solidFill>
            <a:schemeClr val="accent6">
              <a:lumMod val="75000"/>
            </a:schemeClr>
          </a:solidFill>
          <a:ln w="19050"/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2600" b="1" dirty="0">
                <a:solidFill>
                  <a:srgbClr val="FFFF00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เมนู อุปกรณ์</a:t>
            </a:r>
          </a:p>
        </p:txBody>
      </p:sp>
      <p:pic>
        <p:nvPicPr>
          <p:cNvPr id="6" name="รูปภาพ 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98900" y="1790424"/>
            <a:ext cx="4169674" cy="312584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8" name="รูปภาพ 7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0881"/>
          <a:stretch/>
        </p:blipFill>
        <p:spPr>
          <a:xfrm>
            <a:off x="5947254" y="1790424"/>
            <a:ext cx="4668656" cy="3119079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3932584691"/>
      </p:ext>
    </p:extLst>
  </p:cSld>
  <p:clrMapOvr>
    <a:masterClrMapping/>
  </p:clrMapOvr>
  <p:transition/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สี่เหลี่ยมผืนผ้ามุมมน 10"/>
          <p:cNvSpPr/>
          <p:nvPr/>
        </p:nvSpPr>
        <p:spPr>
          <a:xfrm>
            <a:off x="849314" y="774670"/>
            <a:ext cx="10465009" cy="5226737"/>
          </a:xfrm>
          <a:prstGeom prst="roundRect">
            <a:avLst>
              <a:gd name="adj" fmla="val 2701"/>
            </a:avLst>
          </a:prstGeom>
          <a:solidFill>
            <a:srgbClr val="F9F9F9">
              <a:alpha val="65000"/>
            </a:srgbClr>
          </a:solidFill>
          <a:ln w="12700">
            <a:noFill/>
          </a:ln>
          <a:effectLst>
            <a:glow rad="101600">
              <a:schemeClr val="tx1">
                <a:alpha val="6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 sz="4000" dirty="0">
              <a:solidFill>
                <a:srgbClr val="000099"/>
              </a:solidFill>
              <a:cs typeface="+mj-cs"/>
            </a:endParaRPr>
          </a:p>
        </p:txBody>
      </p:sp>
      <p:sp>
        <p:nvSpPr>
          <p:cNvPr id="12" name="แผนผังลําดับงาน: กระบวนการ 11"/>
          <p:cNvSpPr/>
          <p:nvPr/>
        </p:nvSpPr>
        <p:spPr>
          <a:xfrm>
            <a:off x="670635" y="547160"/>
            <a:ext cx="4899848" cy="646331"/>
          </a:xfrm>
          <a:prstGeom prst="flowChartProcess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3500" b="1" dirty="0">
                <a:solidFill>
                  <a:schemeClr val="bg1">
                    <a:lumMod val="95000"/>
                    <a:lumOff val="5000"/>
                  </a:schemeClr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อุปกรณ์  </a:t>
            </a:r>
            <a:r>
              <a:rPr lang="en-US" sz="3500" b="1" dirty="0">
                <a:solidFill>
                  <a:srgbClr val="0000CC"/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Paella (</a:t>
            </a:r>
            <a:r>
              <a:rPr lang="th-TH" sz="3500" b="1" dirty="0">
                <a:solidFill>
                  <a:srgbClr val="0000CC"/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ข้าวผัดสเปน)</a:t>
            </a:r>
          </a:p>
        </p:txBody>
      </p:sp>
      <p:sp>
        <p:nvSpPr>
          <p:cNvPr id="3" name="สี่เหลี่ยมผืนผ้ามุมมน 2">
            <a:hlinkClick r:id="rId2" action="ppaction://hlinksldjump"/>
          </p:cNvPr>
          <p:cNvSpPr/>
          <p:nvPr/>
        </p:nvSpPr>
        <p:spPr>
          <a:xfrm>
            <a:off x="882805" y="5458528"/>
            <a:ext cx="1432191" cy="517792"/>
          </a:xfrm>
          <a:prstGeom prst="roundRect">
            <a:avLst/>
          </a:prstGeom>
          <a:solidFill>
            <a:schemeClr val="accent6">
              <a:lumMod val="75000"/>
            </a:schemeClr>
          </a:solidFill>
          <a:ln w="19050"/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2600" b="1" dirty="0">
                <a:solidFill>
                  <a:srgbClr val="FFFF00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เมนู อุปกรณ์</a:t>
            </a:r>
          </a:p>
        </p:txBody>
      </p:sp>
      <p:pic>
        <p:nvPicPr>
          <p:cNvPr id="2" name="รูปภาพ 1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7893"/>
          <a:stretch/>
        </p:blipFill>
        <p:spPr>
          <a:xfrm>
            <a:off x="3035427" y="1612312"/>
            <a:ext cx="6234697" cy="4305015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3364240137"/>
      </p:ext>
    </p:extLst>
  </p:cSld>
  <p:clrMapOvr>
    <a:masterClrMapping/>
  </p:clrMapOvr>
  <p:transition/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สี่เหลี่ยมผืนผ้ามุมมน 10"/>
          <p:cNvSpPr/>
          <p:nvPr/>
        </p:nvSpPr>
        <p:spPr>
          <a:xfrm>
            <a:off x="849314" y="774670"/>
            <a:ext cx="10465009" cy="5226737"/>
          </a:xfrm>
          <a:prstGeom prst="roundRect">
            <a:avLst>
              <a:gd name="adj" fmla="val 2701"/>
            </a:avLst>
          </a:prstGeom>
          <a:solidFill>
            <a:srgbClr val="F9F9F9">
              <a:alpha val="65000"/>
            </a:srgbClr>
          </a:solidFill>
          <a:ln w="12700">
            <a:noFill/>
          </a:ln>
          <a:effectLst>
            <a:glow rad="101600">
              <a:schemeClr val="tx1">
                <a:alpha val="6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 sz="4000" dirty="0">
              <a:solidFill>
                <a:srgbClr val="000099"/>
              </a:solidFill>
              <a:cs typeface="+mj-cs"/>
            </a:endParaRPr>
          </a:p>
        </p:txBody>
      </p:sp>
      <p:sp>
        <p:nvSpPr>
          <p:cNvPr id="12" name="แผนผังลําดับงาน: กระบวนการ 11"/>
          <p:cNvSpPr/>
          <p:nvPr/>
        </p:nvSpPr>
        <p:spPr>
          <a:xfrm>
            <a:off x="607572" y="460438"/>
            <a:ext cx="4983931" cy="646331"/>
          </a:xfrm>
          <a:prstGeom prst="flowChartProcess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3500" b="1" dirty="0">
                <a:solidFill>
                  <a:schemeClr val="bg1">
                    <a:lumMod val="95000"/>
                    <a:lumOff val="5000"/>
                  </a:schemeClr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อุปกรณ์  </a:t>
            </a:r>
            <a:r>
              <a:rPr lang="en-US" sz="3500" b="1" dirty="0">
                <a:solidFill>
                  <a:srgbClr val="0000CC"/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Paella (</a:t>
            </a:r>
            <a:r>
              <a:rPr lang="th-TH" sz="3500" b="1" dirty="0">
                <a:solidFill>
                  <a:srgbClr val="0000CC"/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ข้าวผัดสเปน)</a:t>
            </a:r>
          </a:p>
        </p:txBody>
      </p:sp>
      <p:sp>
        <p:nvSpPr>
          <p:cNvPr id="3" name="สี่เหลี่ยมผืนผ้ามุมมน 2">
            <a:hlinkClick r:id="rId2" action="ppaction://hlinksldjump"/>
          </p:cNvPr>
          <p:cNvSpPr/>
          <p:nvPr/>
        </p:nvSpPr>
        <p:spPr>
          <a:xfrm>
            <a:off x="882805" y="5458528"/>
            <a:ext cx="1432191" cy="517792"/>
          </a:xfrm>
          <a:prstGeom prst="roundRect">
            <a:avLst/>
          </a:prstGeom>
          <a:solidFill>
            <a:schemeClr val="accent6">
              <a:lumMod val="75000"/>
            </a:schemeClr>
          </a:solidFill>
          <a:ln w="19050"/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2600" b="1" dirty="0">
                <a:solidFill>
                  <a:srgbClr val="FFFF00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เมนู อุปกรณ์</a:t>
            </a:r>
          </a:p>
        </p:txBody>
      </p:sp>
      <p:pic>
        <p:nvPicPr>
          <p:cNvPr id="4" name="รูปภาพ 3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97" t="5517"/>
          <a:stretch/>
        </p:blipFill>
        <p:spPr>
          <a:xfrm>
            <a:off x="2903146" y="1438868"/>
            <a:ext cx="6357344" cy="4529958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3144397027"/>
      </p:ext>
    </p:extLst>
  </p:cSld>
  <p:clrMapOvr>
    <a:masterClrMapping/>
  </p:clrMapOvr>
  <p:transition/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สี่เหลี่ยมผืนผ้ามุมมน 10"/>
          <p:cNvSpPr/>
          <p:nvPr/>
        </p:nvSpPr>
        <p:spPr>
          <a:xfrm>
            <a:off x="849314" y="774670"/>
            <a:ext cx="10465009" cy="5226737"/>
          </a:xfrm>
          <a:prstGeom prst="roundRect">
            <a:avLst>
              <a:gd name="adj" fmla="val 2701"/>
            </a:avLst>
          </a:prstGeom>
          <a:solidFill>
            <a:srgbClr val="F9F9F9">
              <a:alpha val="65000"/>
            </a:srgbClr>
          </a:solidFill>
          <a:ln w="12700">
            <a:noFill/>
          </a:ln>
          <a:effectLst>
            <a:glow rad="101600">
              <a:schemeClr val="tx1">
                <a:alpha val="6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 sz="4000" dirty="0">
              <a:solidFill>
                <a:srgbClr val="000099"/>
              </a:solidFill>
              <a:cs typeface="+mj-cs"/>
            </a:endParaRPr>
          </a:p>
        </p:txBody>
      </p:sp>
      <p:sp>
        <p:nvSpPr>
          <p:cNvPr id="12" name="แผนผังลําดับงาน: กระบวนการ 11"/>
          <p:cNvSpPr/>
          <p:nvPr/>
        </p:nvSpPr>
        <p:spPr>
          <a:xfrm>
            <a:off x="954414" y="890281"/>
            <a:ext cx="4363820" cy="646331"/>
          </a:xfrm>
          <a:prstGeom prst="flowChartProcess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3500" b="1" dirty="0">
                <a:solidFill>
                  <a:schemeClr val="bg1">
                    <a:lumMod val="95000"/>
                    <a:lumOff val="5000"/>
                  </a:schemeClr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อุปกรณ์</a:t>
            </a:r>
            <a:r>
              <a:rPr lang="en-US" sz="3500" b="1" dirty="0">
                <a:solidFill>
                  <a:srgbClr val="0000CC"/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Paella (</a:t>
            </a:r>
            <a:r>
              <a:rPr lang="th-TH" sz="3500" b="1" dirty="0">
                <a:solidFill>
                  <a:srgbClr val="0000CC"/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ข้าวผัดสเปน)</a:t>
            </a:r>
          </a:p>
        </p:txBody>
      </p:sp>
      <p:sp>
        <p:nvSpPr>
          <p:cNvPr id="3" name="สี่เหลี่ยมผืนผ้ามุมมน 2">
            <a:hlinkClick r:id="rId2" action="ppaction://hlinksldjump"/>
          </p:cNvPr>
          <p:cNvSpPr/>
          <p:nvPr/>
        </p:nvSpPr>
        <p:spPr>
          <a:xfrm>
            <a:off x="882805" y="5458528"/>
            <a:ext cx="1432191" cy="517792"/>
          </a:xfrm>
          <a:prstGeom prst="roundRect">
            <a:avLst/>
          </a:prstGeom>
          <a:solidFill>
            <a:schemeClr val="accent6">
              <a:lumMod val="75000"/>
            </a:schemeClr>
          </a:solidFill>
          <a:ln w="19050"/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2600" b="1" dirty="0">
                <a:solidFill>
                  <a:srgbClr val="FFFF00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เมนู อุปกรณ์</a:t>
            </a:r>
          </a:p>
        </p:txBody>
      </p:sp>
      <p:pic>
        <p:nvPicPr>
          <p:cNvPr id="4" name="รูปภาพ 3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218" b="6666"/>
          <a:stretch/>
        </p:blipFill>
        <p:spPr>
          <a:xfrm>
            <a:off x="1291055" y="1886687"/>
            <a:ext cx="4769048" cy="3221765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5" name="รูปภาพ 4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8850" r="2895" b="8813"/>
          <a:stretch/>
        </p:blipFill>
        <p:spPr>
          <a:xfrm>
            <a:off x="6060103" y="1886687"/>
            <a:ext cx="4869961" cy="2719631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4001366868"/>
      </p:ext>
    </p:extLst>
  </p:cSld>
  <p:clrMapOvr>
    <a:masterClrMapping/>
  </p:clrMapOvr>
  <p:transition/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สี่เหลี่ยมผืนผ้ามุมมน 10"/>
          <p:cNvSpPr/>
          <p:nvPr/>
        </p:nvSpPr>
        <p:spPr>
          <a:xfrm>
            <a:off x="849314" y="774670"/>
            <a:ext cx="10465009" cy="5226737"/>
          </a:xfrm>
          <a:prstGeom prst="roundRect">
            <a:avLst>
              <a:gd name="adj" fmla="val 2701"/>
            </a:avLst>
          </a:prstGeom>
          <a:solidFill>
            <a:srgbClr val="F9F9F9">
              <a:alpha val="65000"/>
            </a:srgbClr>
          </a:solidFill>
          <a:ln w="12700">
            <a:noFill/>
          </a:ln>
          <a:effectLst>
            <a:glow rad="101600">
              <a:schemeClr val="tx1">
                <a:alpha val="6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 sz="4000" dirty="0">
              <a:solidFill>
                <a:srgbClr val="000099"/>
              </a:solidFill>
              <a:cs typeface="+mj-cs"/>
            </a:endParaRPr>
          </a:p>
        </p:txBody>
      </p:sp>
      <p:sp>
        <p:nvSpPr>
          <p:cNvPr id="12" name="แผนผังลําดับงาน: กระบวนการ 11"/>
          <p:cNvSpPr/>
          <p:nvPr/>
        </p:nvSpPr>
        <p:spPr>
          <a:xfrm>
            <a:off x="670634" y="451504"/>
            <a:ext cx="6255683" cy="646331"/>
          </a:xfrm>
          <a:prstGeom prst="flowChartProcess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3500" b="1" dirty="0">
                <a:solidFill>
                  <a:schemeClr val="bg1">
                    <a:lumMod val="95000"/>
                    <a:lumOff val="5000"/>
                  </a:schemeClr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อุปกรณ์ </a:t>
            </a:r>
            <a:r>
              <a:rPr lang="en-US" sz="3500" b="1" dirty="0">
                <a:solidFill>
                  <a:srgbClr val="0000CC"/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Paella (</a:t>
            </a:r>
            <a:r>
              <a:rPr lang="th-TH" sz="3500" b="1" dirty="0">
                <a:solidFill>
                  <a:srgbClr val="0000CC"/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ข้าวผัดสเปน)</a:t>
            </a:r>
          </a:p>
        </p:txBody>
      </p:sp>
      <p:sp>
        <p:nvSpPr>
          <p:cNvPr id="3" name="สี่เหลี่ยมผืนผ้ามุมมน 2">
            <a:hlinkClick r:id="rId2" action="ppaction://hlinksldjump"/>
          </p:cNvPr>
          <p:cNvSpPr/>
          <p:nvPr/>
        </p:nvSpPr>
        <p:spPr>
          <a:xfrm>
            <a:off x="882805" y="5458528"/>
            <a:ext cx="1432191" cy="517792"/>
          </a:xfrm>
          <a:prstGeom prst="roundRect">
            <a:avLst/>
          </a:prstGeom>
          <a:solidFill>
            <a:schemeClr val="accent6">
              <a:lumMod val="75000"/>
            </a:schemeClr>
          </a:solidFill>
          <a:ln w="19050"/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2600" b="1" dirty="0">
                <a:solidFill>
                  <a:srgbClr val="FFFF00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เมนู อุปกรณ์</a:t>
            </a:r>
          </a:p>
        </p:txBody>
      </p:sp>
      <p:pic>
        <p:nvPicPr>
          <p:cNvPr id="2" name="รูปภาพ 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43297" y="1420594"/>
            <a:ext cx="6077042" cy="455572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1999893739"/>
      </p:ext>
    </p:extLst>
  </p:cSld>
  <p:clrMapOvr>
    <a:masterClrMapping/>
  </p:clrMapOvr>
  <p:transition/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สี่เหลี่ยมผืนผ้ามุมมน 10"/>
          <p:cNvSpPr/>
          <p:nvPr/>
        </p:nvSpPr>
        <p:spPr>
          <a:xfrm>
            <a:off x="849314" y="774670"/>
            <a:ext cx="10465009" cy="5226737"/>
          </a:xfrm>
          <a:prstGeom prst="roundRect">
            <a:avLst>
              <a:gd name="adj" fmla="val 2701"/>
            </a:avLst>
          </a:prstGeom>
          <a:solidFill>
            <a:srgbClr val="F9F9F9">
              <a:alpha val="65000"/>
            </a:srgbClr>
          </a:solidFill>
          <a:ln w="12700">
            <a:noFill/>
          </a:ln>
          <a:effectLst>
            <a:glow rad="101600">
              <a:schemeClr val="tx1">
                <a:alpha val="6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 sz="4000" dirty="0">
              <a:solidFill>
                <a:srgbClr val="000099"/>
              </a:solidFill>
              <a:cs typeface="+mj-cs"/>
            </a:endParaRPr>
          </a:p>
        </p:txBody>
      </p:sp>
      <p:sp>
        <p:nvSpPr>
          <p:cNvPr id="12" name="แผนผังลําดับงาน: กระบวนการ 11"/>
          <p:cNvSpPr/>
          <p:nvPr/>
        </p:nvSpPr>
        <p:spPr>
          <a:xfrm>
            <a:off x="670634" y="451504"/>
            <a:ext cx="6255683" cy="646331"/>
          </a:xfrm>
          <a:prstGeom prst="flowChartProcess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3500" b="1" dirty="0">
                <a:solidFill>
                  <a:schemeClr val="bg1">
                    <a:lumMod val="95000"/>
                    <a:lumOff val="5000"/>
                  </a:schemeClr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อุปกรณ์ </a:t>
            </a:r>
            <a:r>
              <a:rPr lang="en-US" sz="3500" b="1" dirty="0">
                <a:solidFill>
                  <a:srgbClr val="0000CC"/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Paella (</a:t>
            </a:r>
            <a:r>
              <a:rPr lang="th-TH" sz="3500" b="1" dirty="0">
                <a:solidFill>
                  <a:srgbClr val="0000CC"/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ข้าวผัดสเปน)</a:t>
            </a:r>
          </a:p>
        </p:txBody>
      </p:sp>
      <p:sp>
        <p:nvSpPr>
          <p:cNvPr id="3" name="สี่เหลี่ยมผืนผ้ามุมมน 2">
            <a:hlinkClick r:id="rId2" action="ppaction://hlinksldjump"/>
          </p:cNvPr>
          <p:cNvSpPr/>
          <p:nvPr/>
        </p:nvSpPr>
        <p:spPr>
          <a:xfrm>
            <a:off x="882805" y="5458528"/>
            <a:ext cx="1432191" cy="517792"/>
          </a:xfrm>
          <a:prstGeom prst="roundRect">
            <a:avLst/>
          </a:prstGeom>
          <a:solidFill>
            <a:schemeClr val="accent6">
              <a:lumMod val="75000"/>
            </a:schemeClr>
          </a:solidFill>
          <a:ln w="19050"/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2600" b="1" dirty="0">
                <a:solidFill>
                  <a:srgbClr val="FFFF00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เมนู อุปกรณ์</a:t>
            </a:r>
          </a:p>
        </p:txBody>
      </p:sp>
      <p:pic>
        <p:nvPicPr>
          <p:cNvPr id="4" name="รูปภาพ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84715" y="1534534"/>
            <a:ext cx="6411836" cy="4030173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2943164664"/>
      </p:ext>
    </p:extLst>
  </p:cSld>
  <p:clrMapOvr>
    <a:masterClrMapping/>
  </p:clrMapOvr>
  <p:transition/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สี่เหลี่ยมผืนผ้ามุมมน 10"/>
          <p:cNvSpPr/>
          <p:nvPr/>
        </p:nvSpPr>
        <p:spPr>
          <a:xfrm>
            <a:off x="704193" y="1187298"/>
            <a:ext cx="10510346" cy="4845269"/>
          </a:xfrm>
          <a:prstGeom prst="roundRect">
            <a:avLst>
              <a:gd name="adj" fmla="val 2701"/>
            </a:avLst>
          </a:prstGeom>
          <a:solidFill>
            <a:srgbClr val="F9F9F9">
              <a:alpha val="65000"/>
            </a:srgbClr>
          </a:solidFill>
          <a:ln w="12700">
            <a:noFill/>
          </a:ln>
          <a:effectLst>
            <a:glow rad="101600">
              <a:schemeClr val="tx1">
                <a:alpha val="6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 sz="4000" dirty="0">
              <a:solidFill>
                <a:srgbClr val="000099"/>
              </a:solidFill>
              <a:cs typeface="+mj-cs"/>
            </a:endParaRPr>
          </a:p>
        </p:txBody>
      </p:sp>
      <p:sp>
        <p:nvSpPr>
          <p:cNvPr id="12" name="แผนผังลําดับงาน: กระบวนการ 11"/>
          <p:cNvSpPr/>
          <p:nvPr/>
        </p:nvSpPr>
        <p:spPr>
          <a:xfrm>
            <a:off x="704193" y="324946"/>
            <a:ext cx="4293937" cy="646331"/>
          </a:xfrm>
          <a:prstGeom prst="flowChartProcess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3500" b="1" dirty="0">
                <a:solidFill>
                  <a:schemeClr val="bg1">
                    <a:lumMod val="95000"/>
                    <a:lumOff val="5000"/>
                  </a:schemeClr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วัตถุดิบ </a:t>
            </a:r>
            <a:r>
              <a:rPr lang="en-US" sz="3500" b="1" dirty="0">
                <a:solidFill>
                  <a:srgbClr val="0000CC"/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Paella (</a:t>
            </a:r>
            <a:r>
              <a:rPr lang="th-TH" sz="3500" b="1" dirty="0">
                <a:solidFill>
                  <a:srgbClr val="0000CC"/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ข้าวผัดสเปน)</a:t>
            </a:r>
          </a:p>
        </p:txBody>
      </p:sp>
      <p:sp>
        <p:nvSpPr>
          <p:cNvPr id="3" name="สี่เหลี่ยมผืนผ้ามุมมน 2">
            <a:hlinkClick r:id="rId2" action="ppaction://hlinksldjump"/>
          </p:cNvPr>
          <p:cNvSpPr/>
          <p:nvPr/>
        </p:nvSpPr>
        <p:spPr>
          <a:xfrm>
            <a:off x="704193" y="6131345"/>
            <a:ext cx="1432191" cy="517792"/>
          </a:xfrm>
          <a:prstGeom prst="roundRect">
            <a:avLst/>
          </a:prstGeom>
          <a:solidFill>
            <a:schemeClr val="accent6">
              <a:lumMod val="75000"/>
            </a:schemeClr>
          </a:solidFill>
          <a:ln w="19050"/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2600" b="1" dirty="0">
                <a:solidFill>
                  <a:srgbClr val="FFFF00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วิธีทำ</a:t>
            </a:r>
          </a:p>
        </p:txBody>
      </p:sp>
      <p:sp>
        <p:nvSpPr>
          <p:cNvPr id="21" name="กล่องข้อความ 20">
            <a:hlinkClick r:id="rId3" action="ppaction://hlinksldjump"/>
          </p:cNvPr>
          <p:cNvSpPr txBox="1"/>
          <p:nvPr/>
        </p:nvSpPr>
        <p:spPr>
          <a:xfrm>
            <a:off x="1628425" y="1435869"/>
            <a:ext cx="3090719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71500" indent="-571500">
              <a:buFont typeface="Wingdings" panose="05000000000000000000" pitchFamily="2" charset="2"/>
              <a:buChar char="v"/>
            </a:pPr>
            <a:r>
              <a:rPr lang="th-TH" sz="3000" b="1" dirty="0">
                <a:solidFill>
                  <a:srgbClr val="000099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รีซอตโต 1 ถ้วย </a:t>
            </a:r>
          </a:p>
        </p:txBody>
      </p:sp>
      <p:sp>
        <p:nvSpPr>
          <p:cNvPr id="23" name="กล่องข้อความ 22">
            <a:hlinkClick r:id="rId4" action="ppaction://hlinksldjump"/>
          </p:cNvPr>
          <p:cNvSpPr txBox="1"/>
          <p:nvPr/>
        </p:nvSpPr>
        <p:spPr>
          <a:xfrm>
            <a:off x="1628425" y="2088645"/>
            <a:ext cx="3595216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71500" indent="-571500">
              <a:buFont typeface="Wingdings" panose="05000000000000000000" pitchFamily="2" charset="2"/>
              <a:buChar char="v"/>
            </a:pPr>
            <a:r>
              <a:rPr lang="th-TH" sz="3000" b="1" dirty="0">
                <a:solidFill>
                  <a:srgbClr val="000099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น้ำสต๊อกไก่ 2 ½ ถึง 3 ถ้วย</a:t>
            </a:r>
          </a:p>
        </p:txBody>
      </p:sp>
      <p:sp>
        <p:nvSpPr>
          <p:cNvPr id="24" name="กล่องข้อความ 23">
            <a:hlinkClick r:id="rId5" action="ppaction://hlinksldjump"/>
          </p:cNvPr>
          <p:cNvSpPr txBox="1"/>
          <p:nvPr/>
        </p:nvSpPr>
        <p:spPr>
          <a:xfrm>
            <a:off x="1645436" y="3426746"/>
            <a:ext cx="324837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71500" indent="-571500">
              <a:buFont typeface="Wingdings" panose="05000000000000000000" pitchFamily="2" charset="2"/>
              <a:buChar char="v"/>
            </a:pPr>
            <a:r>
              <a:rPr lang="th-TH" sz="2800" b="1" dirty="0">
                <a:solidFill>
                  <a:srgbClr val="000099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อาหารทะเลสด 400 กรัม</a:t>
            </a:r>
          </a:p>
        </p:txBody>
      </p:sp>
      <p:sp>
        <p:nvSpPr>
          <p:cNvPr id="25" name="กล่องข้อความ 24">
            <a:hlinkClick r:id="rId6" action="ppaction://hlinksldjump"/>
          </p:cNvPr>
          <p:cNvSpPr txBox="1"/>
          <p:nvPr/>
        </p:nvSpPr>
        <p:spPr>
          <a:xfrm>
            <a:off x="1628425" y="4013021"/>
            <a:ext cx="3595216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71500" indent="-571500">
              <a:buFont typeface="Wingdings" panose="05000000000000000000" pitchFamily="2" charset="2"/>
              <a:buChar char="v"/>
            </a:pPr>
            <a:r>
              <a:rPr lang="th-TH" sz="3000" b="1" dirty="0">
                <a:solidFill>
                  <a:srgbClr val="000099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มะเขือเทศหั่นเต๋า 1 ถ้วย</a:t>
            </a:r>
          </a:p>
        </p:txBody>
      </p:sp>
      <p:sp>
        <p:nvSpPr>
          <p:cNvPr id="26" name="กล่องข้อความ 25">
            <a:hlinkClick r:id="rId7" action="ppaction://hlinksldjump"/>
          </p:cNvPr>
          <p:cNvSpPr txBox="1"/>
          <p:nvPr/>
        </p:nvSpPr>
        <p:spPr>
          <a:xfrm>
            <a:off x="1649444" y="5354776"/>
            <a:ext cx="2376017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71500" indent="-571500">
              <a:buFont typeface="Wingdings" panose="05000000000000000000" pitchFamily="2" charset="2"/>
              <a:buChar char="v"/>
            </a:pPr>
            <a:r>
              <a:rPr lang="th-TH" sz="3000" b="1" dirty="0">
                <a:solidFill>
                  <a:srgbClr val="000099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หอมใหญ่ 1 หัว</a:t>
            </a:r>
          </a:p>
        </p:txBody>
      </p:sp>
      <p:sp>
        <p:nvSpPr>
          <p:cNvPr id="27" name="กล่องข้อความ 26">
            <a:hlinkClick r:id="rId8" action="ppaction://hlinksldjump"/>
          </p:cNvPr>
          <p:cNvSpPr txBox="1"/>
          <p:nvPr/>
        </p:nvSpPr>
        <p:spPr>
          <a:xfrm>
            <a:off x="5747575" y="5415509"/>
            <a:ext cx="2692234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71500" indent="-571500">
              <a:buFont typeface="Wingdings" panose="05000000000000000000" pitchFamily="2" charset="2"/>
              <a:buChar char="v"/>
            </a:pPr>
            <a:r>
              <a:rPr lang="th-TH" sz="3000" b="1" dirty="0">
                <a:solidFill>
                  <a:srgbClr val="000099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กระเทียม 3 กลีบ</a:t>
            </a:r>
          </a:p>
        </p:txBody>
      </p:sp>
      <p:sp>
        <p:nvSpPr>
          <p:cNvPr id="28" name="กล่องข้อความ 27">
            <a:hlinkClick r:id="rId9" action="ppaction://hlinksldjump"/>
          </p:cNvPr>
          <p:cNvSpPr txBox="1"/>
          <p:nvPr/>
        </p:nvSpPr>
        <p:spPr>
          <a:xfrm>
            <a:off x="1645436" y="4693129"/>
            <a:ext cx="3956575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71500" indent="-571500">
              <a:buFont typeface="Wingdings" panose="05000000000000000000" pitchFamily="2" charset="2"/>
              <a:buChar char="v"/>
            </a:pPr>
            <a:r>
              <a:rPr lang="th-TH" sz="3000" b="1" dirty="0">
                <a:solidFill>
                  <a:srgbClr val="000099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ถั่วลันเตา (แช่แข็ง) ½ ถ้วย</a:t>
            </a:r>
          </a:p>
        </p:txBody>
      </p:sp>
      <p:sp>
        <p:nvSpPr>
          <p:cNvPr id="13" name="กล่องข้อความ 12">
            <a:hlinkClick r:id="rId10" action="ppaction://hlinksldjump"/>
          </p:cNvPr>
          <p:cNvSpPr txBox="1"/>
          <p:nvPr/>
        </p:nvSpPr>
        <p:spPr>
          <a:xfrm>
            <a:off x="5720464" y="1401272"/>
            <a:ext cx="3223839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71500" indent="-571500">
              <a:buFont typeface="Wingdings" panose="05000000000000000000" pitchFamily="2" charset="2"/>
              <a:buChar char="v"/>
            </a:pPr>
            <a:r>
              <a:rPr lang="th-TH" sz="3000" b="1" dirty="0">
                <a:solidFill>
                  <a:srgbClr val="000099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เกลือ + พริกไทยดำ</a:t>
            </a:r>
          </a:p>
        </p:txBody>
      </p:sp>
      <p:sp>
        <p:nvSpPr>
          <p:cNvPr id="14" name="กล่องข้อความ 13">
            <a:hlinkClick r:id="rId11" action="ppaction://hlinksldjump"/>
          </p:cNvPr>
          <p:cNvSpPr txBox="1"/>
          <p:nvPr/>
        </p:nvSpPr>
        <p:spPr>
          <a:xfrm>
            <a:off x="5747573" y="2037884"/>
            <a:ext cx="3638165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71500" indent="-571500">
              <a:buFont typeface="Wingdings" panose="05000000000000000000" pitchFamily="2" charset="2"/>
              <a:buChar char="v"/>
            </a:pPr>
            <a:r>
              <a:rPr lang="th-TH" sz="3000" b="1" dirty="0">
                <a:solidFill>
                  <a:srgbClr val="000099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น้ำมันมะกอก 3 ช้อนโต๊ะ</a:t>
            </a:r>
          </a:p>
        </p:txBody>
      </p:sp>
      <p:sp>
        <p:nvSpPr>
          <p:cNvPr id="16" name="กล่องข้อความ 15">
            <a:hlinkClick r:id="rId12" action="ppaction://hlinksldjump"/>
          </p:cNvPr>
          <p:cNvSpPr txBox="1"/>
          <p:nvPr/>
        </p:nvSpPr>
        <p:spPr>
          <a:xfrm>
            <a:off x="5719216" y="2706923"/>
            <a:ext cx="3136584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71500" indent="-571500">
              <a:buFont typeface="Wingdings" panose="05000000000000000000" pitchFamily="2" charset="2"/>
              <a:buChar char="v"/>
            </a:pPr>
            <a:r>
              <a:rPr lang="th-TH" sz="3000" b="1" dirty="0">
                <a:solidFill>
                  <a:srgbClr val="000099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พริกแดงจินดา 3 เม็ด</a:t>
            </a:r>
          </a:p>
        </p:txBody>
      </p:sp>
      <p:sp>
        <p:nvSpPr>
          <p:cNvPr id="17" name="กล่องข้อความ 16">
            <a:hlinkClick r:id="rId13" action="ppaction://hlinksldjump"/>
          </p:cNvPr>
          <p:cNvSpPr txBox="1"/>
          <p:nvPr/>
        </p:nvSpPr>
        <p:spPr>
          <a:xfrm>
            <a:off x="5719217" y="3374545"/>
            <a:ext cx="2891017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71500" indent="-571500">
              <a:buFont typeface="Wingdings" panose="05000000000000000000" pitchFamily="2" charset="2"/>
              <a:buChar char="v"/>
            </a:pPr>
            <a:r>
              <a:rPr lang="th-TH" sz="3000" b="1" dirty="0">
                <a:solidFill>
                  <a:srgbClr val="000099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โหระพา 1 ช้อนโต๊ะ </a:t>
            </a:r>
          </a:p>
        </p:txBody>
      </p:sp>
      <p:sp>
        <p:nvSpPr>
          <p:cNvPr id="18" name="กล่องข้อความ 17">
            <a:hlinkClick r:id="rId14" action="ppaction://hlinksldjump"/>
          </p:cNvPr>
          <p:cNvSpPr txBox="1"/>
          <p:nvPr/>
        </p:nvSpPr>
        <p:spPr>
          <a:xfrm>
            <a:off x="5720465" y="4106851"/>
            <a:ext cx="2890106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71500" indent="-571500">
              <a:buFont typeface="Wingdings" panose="05000000000000000000" pitchFamily="2" charset="2"/>
              <a:buChar char="v"/>
            </a:pPr>
            <a:r>
              <a:rPr lang="th-TH" sz="3000" b="1" dirty="0">
                <a:solidFill>
                  <a:srgbClr val="000099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ผักชีฝรั่ง 1 ช้อนโต๊ะ</a:t>
            </a:r>
          </a:p>
        </p:txBody>
      </p:sp>
      <p:sp>
        <p:nvSpPr>
          <p:cNvPr id="19" name="กล่องข้อความ 18">
            <a:hlinkClick r:id="rId15" action="ppaction://hlinksldjump"/>
          </p:cNvPr>
          <p:cNvSpPr txBox="1"/>
          <p:nvPr/>
        </p:nvSpPr>
        <p:spPr>
          <a:xfrm>
            <a:off x="5747574" y="4761180"/>
            <a:ext cx="3018054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71500" indent="-571500">
              <a:buFont typeface="Wingdings" panose="05000000000000000000" pitchFamily="2" charset="2"/>
              <a:buChar char="v"/>
            </a:pPr>
            <a:r>
              <a:rPr lang="th-TH" sz="3000" b="1" dirty="0">
                <a:solidFill>
                  <a:srgbClr val="000099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ผงขมิ้น + พริกเกาหลี</a:t>
            </a:r>
          </a:p>
        </p:txBody>
      </p:sp>
      <p:sp>
        <p:nvSpPr>
          <p:cNvPr id="29" name="กล่องข้อความ 28">
            <a:hlinkClick r:id="rId16" action="ppaction://hlinksldjump"/>
          </p:cNvPr>
          <p:cNvSpPr txBox="1"/>
          <p:nvPr/>
        </p:nvSpPr>
        <p:spPr>
          <a:xfrm>
            <a:off x="1645436" y="2768753"/>
            <a:ext cx="2406131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71500" indent="-571500">
              <a:buFont typeface="Wingdings" panose="05000000000000000000" pitchFamily="2" charset="2"/>
              <a:buChar char="v"/>
            </a:pPr>
            <a:r>
              <a:rPr lang="th-TH" sz="3000" b="1" dirty="0">
                <a:solidFill>
                  <a:srgbClr val="000099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โครงไก่ 1 ตัว</a:t>
            </a:r>
          </a:p>
        </p:txBody>
      </p:sp>
      <p:sp>
        <p:nvSpPr>
          <p:cNvPr id="20" name="กล่องข้อความ 19">
            <a:hlinkClick r:id="rId8" action="ppaction://hlinksldjump"/>
          </p:cNvPr>
          <p:cNvSpPr txBox="1"/>
          <p:nvPr/>
        </p:nvSpPr>
        <p:spPr>
          <a:xfrm>
            <a:off x="9335022" y="1339004"/>
            <a:ext cx="1488797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71500" indent="-571500">
              <a:buFont typeface="Wingdings" panose="05000000000000000000" pitchFamily="2" charset="2"/>
              <a:buChar char="v"/>
            </a:pPr>
            <a:r>
              <a:rPr lang="th-TH" sz="3000" b="1" dirty="0">
                <a:solidFill>
                  <a:srgbClr val="000099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เนยจืด</a:t>
            </a:r>
          </a:p>
        </p:txBody>
      </p:sp>
    </p:spTree>
    <p:extLst>
      <p:ext uri="{BB962C8B-B14F-4D97-AF65-F5344CB8AC3E}">
        <p14:creationId xmlns:p14="http://schemas.microsoft.com/office/powerpoint/2010/main" val="3562835833"/>
      </p:ext>
    </p:extLst>
  </p:cSld>
  <p:clrMapOvr>
    <a:masterClrMapping/>
  </p:clrMapOvr>
  <p:transition/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สี่เหลี่ยมผืนผ้ามุมมน 10"/>
          <p:cNvSpPr/>
          <p:nvPr/>
        </p:nvSpPr>
        <p:spPr>
          <a:xfrm>
            <a:off x="914401" y="924910"/>
            <a:ext cx="10247586" cy="5130941"/>
          </a:xfrm>
          <a:prstGeom prst="roundRect">
            <a:avLst>
              <a:gd name="adj" fmla="val 2701"/>
            </a:avLst>
          </a:prstGeom>
          <a:solidFill>
            <a:srgbClr val="F9F9F9">
              <a:alpha val="65000"/>
            </a:srgbClr>
          </a:solidFill>
          <a:ln w="12700">
            <a:noFill/>
          </a:ln>
          <a:effectLst>
            <a:glow rad="101600">
              <a:schemeClr val="tx1">
                <a:alpha val="6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 sz="2400" dirty="0">
              <a:solidFill>
                <a:srgbClr val="000099"/>
              </a:solidFill>
              <a:cs typeface="+mj-cs"/>
            </a:endParaRPr>
          </a:p>
        </p:txBody>
      </p:sp>
      <p:sp>
        <p:nvSpPr>
          <p:cNvPr id="12" name="แผนผังลําดับงาน: กระบวนการ 11"/>
          <p:cNvSpPr/>
          <p:nvPr/>
        </p:nvSpPr>
        <p:spPr>
          <a:xfrm>
            <a:off x="838470" y="115249"/>
            <a:ext cx="6150909" cy="646331"/>
          </a:xfrm>
          <a:prstGeom prst="flowChartProcess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3500" b="1" dirty="0">
                <a:solidFill>
                  <a:schemeClr val="bg1">
                    <a:lumMod val="95000"/>
                    <a:lumOff val="5000"/>
                  </a:schemeClr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วัตถุดิบ </a:t>
            </a:r>
            <a:r>
              <a:rPr lang="en-US" sz="3500" b="1" dirty="0">
                <a:solidFill>
                  <a:srgbClr val="0000CC"/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Paella (</a:t>
            </a:r>
            <a:r>
              <a:rPr lang="th-TH" sz="3500" b="1" dirty="0">
                <a:solidFill>
                  <a:srgbClr val="0000CC"/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ข้าวผัดสเปน)</a:t>
            </a:r>
          </a:p>
        </p:txBody>
      </p:sp>
      <p:sp>
        <p:nvSpPr>
          <p:cNvPr id="3" name="สี่เหลี่ยมผืนผ้ามุมมน 2">
            <a:hlinkClick r:id="rId2" action="ppaction://hlinksldjump"/>
          </p:cNvPr>
          <p:cNvSpPr/>
          <p:nvPr/>
        </p:nvSpPr>
        <p:spPr>
          <a:xfrm>
            <a:off x="1062838" y="5369672"/>
            <a:ext cx="1432191" cy="517792"/>
          </a:xfrm>
          <a:prstGeom prst="roundRect">
            <a:avLst/>
          </a:prstGeom>
          <a:solidFill>
            <a:schemeClr val="accent6">
              <a:lumMod val="75000"/>
            </a:schemeClr>
          </a:solidFill>
          <a:ln w="19050"/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2600" b="1" dirty="0">
                <a:solidFill>
                  <a:srgbClr val="FFFF00"/>
                </a:solidFill>
                <a:latin typeface="TH SarabunPSK" panose="020B0500040200020003" pitchFamily="34" charset="-34"/>
                <a:cs typeface="+mj-cs"/>
              </a:rPr>
              <a:t>เมนู วัตถุดิบ</a:t>
            </a:r>
          </a:p>
        </p:txBody>
      </p:sp>
      <p:sp>
        <p:nvSpPr>
          <p:cNvPr id="4" name="สี่เหลี่ยมผืนผ้า 3"/>
          <p:cNvSpPr/>
          <p:nvPr/>
        </p:nvSpPr>
        <p:spPr>
          <a:xfrm>
            <a:off x="5065108" y="3244334"/>
            <a:ext cx="1851789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571500" indent="-571500">
              <a:buFont typeface="Wingdings" panose="05000000000000000000" pitchFamily="2" charset="2"/>
              <a:buChar char="v"/>
            </a:pPr>
            <a:r>
              <a:rPr lang="th-TH" sz="2400" b="1" dirty="0">
                <a:solidFill>
                  <a:srgbClr val="000099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ข้าวหอมมะลิ</a:t>
            </a:r>
          </a:p>
        </p:txBody>
      </p:sp>
      <p:pic>
        <p:nvPicPr>
          <p:cNvPr id="5" name="รูปภาพ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75894" y="1030239"/>
            <a:ext cx="4217071" cy="4944891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783450712"/>
      </p:ext>
    </p:extLst>
  </p:cSld>
  <p:clrMapOvr>
    <a:masterClrMapping/>
  </p:clrMapOvr>
  <p:transition/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สี่เหลี่ยมผืนผ้ามุมมน 10"/>
          <p:cNvSpPr/>
          <p:nvPr/>
        </p:nvSpPr>
        <p:spPr>
          <a:xfrm>
            <a:off x="914401" y="924910"/>
            <a:ext cx="10247586" cy="5130941"/>
          </a:xfrm>
          <a:prstGeom prst="roundRect">
            <a:avLst>
              <a:gd name="adj" fmla="val 2701"/>
            </a:avLst>
          </a:prstGeom>
          <a:solidFill>
            <a:srgbClr val="F9F9F9">
              <a:alpha val="65000"/>
            </a:srgbClr>
          </a:solidFill>
          <a:ln w="12700">
            <a:noFill/>
          </a:ln>
          <a:effectLst>
            <a:glow rad="101600">
              <a:schemeClr val="tx1">
                <a:alpha val="6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 sz="2400" dirty="0">
              <a:solidFill>
                <a:srgbClr val="000099"/>
              </a:solidFill>
              <a:cs typeface="+mj-cs"/>
            </a:endParaRPr>
          </a:p>
        </p:txBody>
      </p:sp>
      <p:sp>
        <p:nvSpPr>
          <p:cNvPr id="12" name="แผนผังลําดับงาน: กระบวนการ 11"/>
          <p:cNvSpPr/>
          <p:nvPr/>
        </p:nvSpPr>
        <p:spPr>
          <a:xfrm>
            <a:off x="838470" y="115249"/>
            <a:ext cx="6150909" cy="646331"/>
          </a:xfrm>
          <a:prstGeom prst="flowChartProcess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3500" b="1" dirty="0">
                <a:solidFill>
                  <a:schemeClr val="bg1">
                    <a:lumMod val="95000"/>
                    <a:lumOff val="5000"/>
                  </a:schemeClr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วัตถุดิบ </a:t>
            </a:r>
            <a:r>
              <a:rPr lang="en-US" sz="3500" b="1" dirty="0">
                <a:solidFill>
                  <a:srgbClr val="0000CC"/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Paella (</a:t>
            </a:r>
            <a:r>
              <a:rPr lang="th-TH" sz="3500" b="1" dirty="0">
                <a:solidFill>
                  <a:srgbClr val="0000CC"/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ข้าวผัดสเปน)</a:t>
            </a:r>
          </a:p>
        </p:txBody>
      </p:sp>
      <p:sp>
        <p:nvSpPr>
          <p:cNvPr id="3" name="สี่เหลี่ยมผืนผ้ามุมมน 2">
            <a:hlinkClick r:id="rId2" action="ppaction://hlinksldjump"/>
          </p:cNvPr>
          <p:cNvSpPr/>
          <p:nvPr/>
        </p:nvSpPr>
        <p:spPr>
          <a:xfrm>
            <a:off x="1062838" y="5369672"/>
            <a:ext cx="1432191" cy="517792"/>
          </a:xfrm>
          <a:prstGeom prst="roundRect">
            <a:avLst/>
          </a:prstGeom>
          <a:solidFill>
            <a:schemeClr val="accent6">
              <a:lumMod val="75000"/>
            </a:schemeClr>
          </a:solidFill>
          <a:ln w="19050"/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2600" b="1" dirty="0">
                <a:solidFill>
                  <a:srgbClr val="FFFF00"/>
                </a:solidFill>
                <a:latin typeface="TH SarabunPSK" panose="020B0500040200020003" pitchFamily="34" charset="-34"/>
                <a:cs typeface="+mj-cs"/>
              </a:rPr>
              <a:t>เมนู วัตถุดิบ</a:t>
            </a:r>
          </a:p>
        </p:txBody>
      </p:sp>
      <p:pic>
        <p:nvPicPr>
          <p:cNvPr id="2" name="รูปภาพ 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32538" y="1086548"/>
            <a:ext cx="3811312" cy="480091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1612587585"/>
      </p:ext>
    </p:extLst>
  </p:cSld>
  <p:clrMapOvr>
    <a:masterClrMapping/>
  </p:clrMapOvr>
  <p:transition/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สี่เหลี่ยมผืนผ้ามุมมน 10"/>
          <p:cNvSpPr/>
          <p:nvPr/>
        </p:nvSpPr>
        <p:spPr>
          <a:xfrm>
            <a:off x="914401" y="924910"/>
            <a:ext cx="10247586" cy="5130941"/>
          </a:xfrm>
          <a:prstGeom prst="roundRect">
            <a:avLst>
              <a:gd name="adj" fmla="val 2701"/>
            </a:avLst>
          </a:prstGeom>
          <a:solidFill>
            <a:srgbClr val="F9F9F9">
              <a:alpha val="65000"/>
            </a:srgbClr>
          </a:solidFill>
          <a:ln w="12700">
            <a:noFill/>
          </a:ln>
          <a:effectLst>
            <a:glow rad="101600">
              <a:schemeClr val="tx1">
                <a:alpha val="6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 sz="2400" dirty="0">
              <a:solidFill>
                <a:srgbClr val="000099"/>
              </a:solidFill>
              <a:cs typeface="+mj-cs"/>
            </a:endParaRPr>
          </a:p>
        </p:txBody>
      </p:sp>
      <p:sp>
        <p:nvSpPr>
          <p:cNvPr id="12" name="แผนผังลําดับงาน: กระบวนการ 11"/>
          <p:cNvSpPr/>
          <p:nvPr/>
        </p:nvSpPr>
        <p:spPr>
          <a:xfrm>
            <a:off x="838470" y="115249"/>
            <a:ext cx="6150909" cy="646331"/>
          </a:xfrm>
          <a:prstGeom prst="flowChartProcess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3500" b="1" dirty="0">
                <a:solidFill>
                  <a:schemeClr val="bg1">
                    <a:lumMod val="95000"/>
                    <a:lumOff val="5000"/>
                  </a:schemeClr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วัตถุดิบ </a:t>
            </a:r>
            <a:r>
              <a:rPr lang="en-US" sz="3500" b="1" dirty="0">
                <a:solidFill>
                  <a:srgbClr val="0000CC"/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Paella (</a:t>
            </a:r>
            <a:r>
              <a:rPr lang="th-TH" sz="3500" b="1" dirty="0">
                <a:solidFill>
                  <a:srgbClr val="0000CC"/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ข้าวผัดสเปน)</a:t>
            </a:r>
          </a:p>
        </p:txBody>
      </p:sp>
      <p:sp>
        <p:nvSpPr>
          <p:cNvPr id="3" name="สี่เหลี่ยมผืนผ้ามุมมน 2">
            <a:hlinkClick r:id="rId2" action="ppaction://hlinksldjump"/>
          </p:cNvPr>
          <p:cNvSpPr/>
          <p:nvPr/>
        </p:nvSpPr>
        <p:spPr>
          <a:xfrm>
            <a:off x="1062838" y="5369672"/>
            <a:ext cx="1432191" cy="517792"/>
          </a:xfrm>
          <a:prstGeom prst="roundRect">
            <a:avLst/>
          </a:prstGeom>
          <a:solidFill>
            <a:schemeClr val="accent6">
              <a:lumMod val="75000"/>
            </a:schemeClr>
          </a:solidFill>
          <a:ln w="19050"/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2600" b="1" dirty="0">
                <a:solidFill>
                  <a:srgbClr val="FFFF00"/>
                </a:solidFill>
                <a:latin typeface="TH SarabunPSK" panose="020B0500040200020003" pitchFamily="34" charset="-34"/>
                <a:cs typeface="+mj-cs"/>
              </a:rPr>
              <a:t>เมนู วัตถุดิบ</a:t>
            </a:r>
          </a:p>
        </p:txBody>
      </p:sp>
      <p:pic>
        <p:nvPicPr>
          <p:cNvPr id="6" name="รูปภาพ 5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03" t="6130" b="1609"/>
          <a:stretch/>
        </p:blipFill>
        <p:spPr>
          <a:xfrm>
            <a:off x="2785240" y="958115"/>
            <a:ext cx="6779173" cy="506453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1918359161"/>
      </p:ext>
    </p:extLst>
  </p:cSld>
  <p:clrMapOvr>
    <a:masterClrMapping/>
  </p:clrMapOvr>
  <p:transition/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สี่เหลี่ยมผืนผ้ามุมมน 10"/>
          <p:cNvSpPr/>
          <p:nvPr/>
        </p:nvSpPr>
        <p:spPr>
          <a:xfrm>
            <a:off x="914401" y="924910"/>
            <a:ext cx="10247586" cy="5130941"/>
          </a:xfrm>
          <a:prstGeom prst="roundRect">
            <a:avLst>
              <a:gd name="adj" fmla="val 2701"/>
            </a:avLst>
          </a:prstGeom>
          <a:solidFill>
            <a:srgbClr val="F9F9F9">
              <a:alpha val="65000"/>
            </a:srgbClr>
          </a:solidFill>
          <a:ln w="12700">
            <a:noFill/>
          </a:ln>
          <a:effectLst>
            <a:glow rad="101600">
              <a:schemeClr val="tx1">
                <a:alpha val="6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 sz="2400" dirty="0">
              <a:solidFill>
                <a:srgbClr val="000099"/>
              </a:solidFill>
              <a:cs typeface="+mj-cs"/>
            </a:endParaRPr>
          </a:p>
        </p:txBody>
      </p:sp>
      <p:sp>
        <p:nvSpPr>
          <p:cNvPr id="12" name="แผนผังลําดับงาน: กระบวนการ 11"/>
          <p:cNvSpPr/>
          <p:nvPr/>
        </p:nvSpPr>
        <p:spPr>
          <a:xfrm>
            <a:off x="838470" y="115249"/>
            <a:ext cx="6150909" cy="646331"/>
          </a:xfrm>
          <a:prstGeom prst="flowChartProcess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3500" b="1" dirty="0">
                <a:solidFill>
                  <a:schemeClr val="bg1">
                    <a:lumMod val="95000"/>
                    <a:lumOff val="5000"/>
                  </a:schemeClr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วัตถุดิบ </a:t>
            </a:r>
            <a:r>
              <a:rPr lang="en-US" sz="3500" b="1" dirty="0">
                <a:solidFill>
                  <a:srgbClr val="0000CC"/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Paella (</a:t>
            </a:r>
            <a:r>
              <a:rPr lang="th-TH" sz="3500" b="1" dirty="0">
                <a:solidFill>
                  <a:srgbClr val="0000CC"/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ข้าวผัดสเปน)</a:t>
            </a:r>
          </a:p>
        </p:txBody>
      </p:sp>
      <p:sp>
        <p:nvSpPr>
          <p:cNvPr id="3" name="สี่เหลี่ยมผืนผ้ามุมมน 2">
            <a:hlinkClick r:id="rId2" action="ppaction://hlinksldjump"/>
          </p:cNvPr>
          <p:cNvSpPr/>
          <p:nvPr/>
        </p:nvSpPr>
        <p:spPr>
          <a:xfrm>
            <a:off x="1062838" y="5369672"/>
            <a:ext cx="1432191" cy="517792"/>
          </a:xfrm>
          <a:prstGeom prst="roundRect">
            <a:avLst/>
          </a:prstGeom>
          <a:solidFill>
            <a:schemeClr val="accent6">
              <a:lumMod val="75000"/>
            </a:schemeClr>
          </a:solidFill>
          <a:ln w="19050"/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2600" b="1" dirty="0">
                <a:solidFill>
                  <a:srgbClr val="FFFF00"/>
                </a:solidFill>
                <a:latin typeface="TH SarabunPSK" panose="020B0500040200020003" pitchFamily="34" charset="-34"/>
                <a:cs typeface="+mj-cs"/>
              </a:rPr>
              <a:t>เมนู วัตถุดิบ</a:t>
            </a:r>
          </a:p>
        </p:txBody>
      </p:sp>
      <p:pic>
        <p:nvPicPr>
          <p:cNvPr id="4" name="รูปภาพ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59084" y="1055072"/>
            <a:ext cx="5558220" cy="4168665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7" name="กล่องข้อความ 6"/>
          <p:cNvSpPr txBox="1"/>
          <p:nvPr/>
        </p:nvSpPr>
        <p:spPr>
          <a:xfrm>
            <a:off x="4813738" y="5241133"/>
            <a:ext cx="269064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th-TH" sz="3600" b="1" dirty="0">
                <a:solidFill>
                  <a:srgbClr val="0000CC"/>
                </a:solidFill>
                <a:cs typeface="+mj-cs"/>
              </a:rPr>
              <a:t>มะเขือเทศ</a:t>
            </a:r>
          </a:p>
        </p:txBody>
      </p:sp>
    </p:spTree>
    <p:extLst>
      <p:ext uri="{BB962C8B-B14F-4D97-AF65-F5344CB8AC3E}">
        <p14:creationId xmlns:p14="http://schemas.microsoft.com/office/powerpoint/2010/main" val="3146421137"/>
      </p:ext>
    </p:extLst>
  </p:cSld>
  <p:clrMapOvr>
    <a:masterClrMapping/>
  </p:clrMapOvr>
  <p:transition/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สี่เหลี่ยมผืนผ้ามุมมน 10"/>
          <p:cNvSpPr/>
          <p:nvPr/>
        </p:nvSpPr>
        <p:spPr>
          <a:xfrm>
            <a:off x="914401" y="924910"/>
            <a:ext cx="10247586" cy="5130941"/>
          </a:xfrm>
          <a:prstGeom prst="roundRect">
            <a:avLst>
              <a:gd name="adj" fmla="val 2701"/>
            </a:avLst>
          </a:prstGeom>
          <a:solidFill>
            <a:srgbClr val="F9F9F9">
              <a:alpha val="65000"/>
            </a:srgbClr>
          </a:solidFill>
          <a:ln w="12700">
            <a:noFill/>
          </a:ln>
          <a:effectLst>
            <a:glow rad="101600">
              <a:schemeClr val="tx1">
                <a:alpha val="6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 sz="2400" dirty="0">
              <a:solidFill>
                <a:srgbClr val="000099"/>
              </a:solidFill>
              <a:cs typeface="+mj-cs"/>
            </a:endParaRPr>
          </a:p>
        </p:txBody>
      </p:sp>
      <p:sp>
        <p:nvSpPr>
          <p:cNvPr id="12" name="แผนผังลําดับงาน: กระบวนการ 11"/>
          <p:cNvSpPr/>
          <p:nvPr/>
        </p:nvSpPr>
        <p:spPr>
          <a:xfrm>
            <a:off x="838470" y="115249"/>
            <a:ext cx="6150909" cy="646331"/>
          </a:xfrm>
          <a:prstGeom prst="flowChartProcess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3500" b="1" dirty="0">
                <a:solidFill>
                  <a:schemeClr val="bg1">
                    <a:lumMod val="95000"/>
                    <a:lumOff val="5000"/>
                  </a:schemeClr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วัตถุดิบ </a:t>
            </a:r>
            <a:r>
              <a:rPr lang="en-US" sz="3500" b="1" dirty="0">
                <a:solidFill>
                  <a:srgbClr val="0000CC"/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Paella (</a:t>
            </a:r>
            <a:r>
              <a:rPr lang="th-TH" sz="3500" b="1" dirty="0">
                <a:solidFill>
                  <a:srgbClr val="0000CC"/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ข้าวผัดสเปน)</a:t>
            </a:r>
          </a:p>
        </p:txBody>
      </p:sp>
      <p:sp>
        <p:nvSpPr>
          <p:cNvPr id="3" name="สี่เหลี่ยมผืนผ้ามุมมน 2">
            <a:hlinkClick r:id="rId2" action="ppaction://hlinksldjump"/>
          </p:cNvPr>
          <p:cNvSpPr/>
          <p:nvPr/>
        </p:nvSpPr>
        <p:spPr>
          <a:xfrm>
            <a:off x="1062838" y="5369672"/>
            <a:ext cx="1432191" cy="517792"/>
          </a:xfrm>
          <a:prstGeom prst="roundRect">
            <a:avLst/>
          </a:prstGeom>
          <a:solidFill>
            <a:schemeClr val="accent6">
              <a:lumMod val="75000"/>
            </a:schemeClr>
          </a:solidFill>
          <a:ln w="19050"/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2600" b="1" dirty="0">
                <a:solidFill>
                  <a:srgbClr val="FFFF00"/>
                </a:solidFill>
                <a:latin typeface="TH SarabunPSK" panose="020B0500040200020003" pitchFamily="34" charset="-34"/>
                <a:cs typeface="+mj-cs"/>
              </a:rPr>
              <a:t>เมนู วัตถุดิบ</a:t>
            </a:r>
          </a:p>
        </p:txBody>
      </p:sp>
      <p:pic>
        <p:nvPicPr>
          <p:cNvPr id="2" name="รูปภาพ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97014" y="1074683"/>
            <a:ext cx="5058103" cy="5058103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991226735"/>
      </p:ext>
    </p:extLst>
  </p:cSld>
  <p:clrMapOvr>
    <a:masterClrMapping/>
  </p:clrMapOvr>
  <p:transition/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สี่เหลี่ยมผืนผ้ามุมมน 10"/>
          <p:cNvSpPr/>
          <p:nvPr/>
        </p:nvSpPr>
        <p:spPr>
          <a:xfrm>
            <a:off x="914401" y="924910"/>
            <a:ext cx="10247586" cy="5130941"/>
          </a:xfrm>
          <a:prstGeom prst="roundRect">
            <a:avLst>
              <a:gd name="adj" fmla="val 2701"/>
            </a:avLst>
          </a:prstGeom>
          <a:solidFill>
            <a:srgbClr val="F9F9F9">
              <a:alpha val="65000"/>
            </a:srgbClr>
          </a:solidFill>
          <a:ln w="12700">
            <a:noFill/>
          </a:ln>
          <a:effectLst>
            <a:glow rad="101600">
              <a:schemeClr val="tx1">
                <a:alpha val="6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 sz="2400" dirty="0">
              <a:solidFill>
                <a:srgbClr val="000099"/>
              </a:solidFill>
              <a:cs typeface="+mj-cs"/>
            </a:endParaRPr>
          </a:p>
        </p:txBody>
      </p:sp>
      <p:sp>
        <p:nvSpPr>
          <p:cNvPr id="12" name="แผนผังลําดับงาน: กระบวนการ 11"/>
          <p:cNvSpPr/>
          <p:nvPr/>
        </p:nvSpPr>
        <p:spPr>
          <a:xfrm>
            <a:off x="838471" y="115249"/>
            <a:ext cx="4942220" cy="646331"/>
          </a:xfrm>
          <a:prstGeom prst="flowChartProcess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3500" b="1" dirty="0">
                <a:solidFill>
                  <a:schemeClr val="bg1">
                    <a:lumMod val="95000"/>
                    <a:lumOff val="5000"/>
                  </a:schemeClr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วัตถุดิบ </a:t>
            </a:r>
            <a:r>
              <a:rPr lang="en-US" sz="3500" b="1" dirty="0">
                <a:solidFill>
                  <a:srgbClr val="0000CC"/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Paella (</a:t>
            </a:r>
            <a:r>
              <a:rPr lang="th-TH" sz="3500" b="1" dirty="0">
                <a:solidFill>
                  <a:srgbClr val="0000CC"/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ข้าวผัดสเปน)</a:t>
            </a:r>
          </a:p>
        </p:txBody>
      </p:sp>
      <p:sp>
        <p:nvSpPr>
          <p:cNvPr id="3" name="สี่เหลี่ยมผืนผ้ามุมมน 2">
            <a:hlinkClick r:id="rId2" action="ppaction://hlinksldjump"/>
          </p:cNvPr>
          <p:cNvSpPr/>
          <p:nvPr/>
        </p:nvSpPr>
        <p:spPr>
          <a:xfrm>
            <a:off x="1062838" y="5369672"/>
            <a:ext cx="1432191" cy="517792"/>
          </a:xfrm>
          <a:prstGeom prst="roundRect">
            <a:avLst/>
          </a:prstGeom>
          <a:solidFill>
            <a:schemeClr val="accent6">
              <a:lumMod val="75000"/>
            </a:schemeClr>
          </a:solidFill>
          <a:ln w="19050"/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2600" b="1" dirty="0">
                <a:solidFill>
                  <a:srgbClr val="FFFF00"/>
                </a:solidFill>
                <a:latin typeface="TH SarabunPSK" panose="020B0500040200020003" pitchFamily="34" charset="-34"/>
                <a:cs typeface="+mj-cs"/>
              </a:rPr>
              <a:t>เมนู วัตถุดิบ</a:t>
            </a:r>
          </a:p>
        </p:txBody>
      </p:sp>
      <p:pic>
        <p:nvPicPr>
          <p:cNvPr id="4" name="รูปภาพ 3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437" b="3755"/>
          <a:stretch/>
        </p:blipFill>
        <p:spPr>
          <a:xfrm>
            <a:off x="4022430" y="1057749"/>
            <a:ext cx="4031528" cy="4829715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2560587473"/>
      </p:ext>
    </p:extLst>
  </p:cSld>
  <p:clrMapOvr>
    <a:masterClrMapping/>
  </p:clrMapOvr>
  <p:transition/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สี่เหลี่ยมผืนผ้ามุมมน 10"/>
          <p:cNvSpPr/>
          <p:nvPr/>
        </p:nvSpPr>
        <p:spPr>
          <a:xfrm>
            <a:off x="914401" y="924910"/>
            <a:ext cx="10247586" cy="5130941"/>
          </a:xfrm>
          <a:prstGeom prst="roundRect">
            <a:avLst>
              <a:gd name="adj" fmla="val 2701"/>
            </a:avLst>
          </a:prstGeom>
          <a:solidFill>
            <a:srgbClr val="F9F9F9">
              <a:alpha val="65000"/>
            </a:srgbClr>
          </a:solidFill>
          <a:ln w="12700">
            <a:noFill/>
          </a:ln>
          <a:effectLst>
            <a:glow rad="101600">
              <a:schemeClr val="tx1">
                <a:alpha val="6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 sz="2400" dirty="0">
              <a:solidFill>
                <a:srgbClr val="000099"/>
              </a:solidFill>
              <a:cs typeface="+mj-cs"/>
            </a:endParaRPr>
          </a:p>
        </p:txBody>
      </p:sp>
      <p:sp>
        <p:nvSpPr>
          <p:cNvPr id="12" name="แผนผังลําดับงาน: กระบวนการ 11"/>
          <p:cNvSpPr/>
          <p:nvPr/>
        </p:nvSpPr>
        <p:spPr>
          <a:xfrm>
            <a:off x="838470" y="115249"/>
            <a:ext cx="4973751" cy="646331"/>
          </a:xfrm>
          <a:prstGeom prst="flowChartProcess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3500" b="1" dirty="0">
                <a:solidFill>
                  <a:schemeClr val="bg1">
                    <a:lumMod val="95000"/>
                    <a:lumOff val="5000"/>
                  </a:schemeClr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วัตถุดิบ </a:t>
            </a:r>
            <a:r>
              <a:rPr lang="en-US" sz="3500" b="1" dirty="0">
                <a:solidFill>
                  <a:srgbClr val="0000CC"/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Paella (</a:t>
            </a:r>
            <a:r>
              <a:rPr lang="th-TH" sz="3500" b="1" dirty="0">
                <a:solidFill>
                  <a:srgbClr val="0000CC"/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ข้าวผัดสเปน)</a:t>
            </a:r>
          </a:p>
        </p:txBody>
      </p:sp>
      <p:sp>
        <p:nvSpPr>
          <p:cNvPr id="3" name="สี่เหลี่ยมผืนผ้ามุมมน 2">
            <a:hlinkClick r:id="rId2" action="ppaction://hlinksldjump"/>
          </p:cNvPr>
          <p:cNvSpPr/>
          <p:nvPr/>
        </p:nvSpPr>
        <p:spPr>
          <a:xfrm>
            <a:off x="1062838" y="5369672"/>
            <a:ext cx="1432191" cy="517792"/>
          </a:xfrm>
          <a:prstGeom prst="roundRect">
            <a:avLst/>
          </a:prstGeom>
          <a:solidFill>
            <a:schemeClr val="accent6">
              <a:lumMod val="75000"/>
            </a:schemeClr>
          </a:solidFill>
          <a:ln w="19050"/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2600" b="1" dirty="0">
                <a:solidFill>
                  <a:srgbClr val="FFFF00"/>
                </a:solidFill>
                <a:latin typeface="TH SarabunPSK" panose="020B0500040200020003" pitchFamily="34" charset="-34"/>
                <a:cs typeface="+mj-cs"/>
              </a:rPr>
              <a:t>เมนู วัตถุดิบ</a:t>
            </a:r>
          </a:p>
        </p:txBody>
      </p:sp>
      <p:pic>
        <p:nvPicPr>
          <p:cNvPr id="2" name="รูปภาพ 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58913" y="1007523"/>
            <a:ext cx="3558562" cy="474689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3888683007"/>
      </p:ext>
    </p:extLst>
  </p:cSld>
  <p:clrMapOvr>
    <a:masterClrMapping/>
  </p:clrMapOvr>
  <p:transition/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สี่เหลี่ยมผืนผ้ามุมมน 10"/>
          <p:cNvSpPr/>
          <p:nvPr/>
        </p:nvSpPr>
        <p:spPr>
          <a:xfrm>
            <a:off x="914401" y="924910"/>
            <a:ext cx="10247586" cy="5130941"/>
          </a:xfrm>
          <a:prstGeom prst="roundRect">
            <a:avLst>
              <a:gd name="adj" fmla="val 2701"/>
            </a:avLst>
          </a:prstGeom>
          <a:solidFill>
            <a:srgbClr val="F9F9F9">
              <a:alpha val="65000"/>
            </a:srgbClr>
          </a:solidFill>
          <a:ln w="12700">
            <a:noFill/>
          </a:ln>
          <a:effectLst>
            <a:glow rad="101600">
              <a:schemeClr val="tx1">
                <a:alpha val="6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 sz="2400" dirty="0">
              <a:solidFill>
                <a:srgbClr val="000099"/>
              </a:solidFill>
              <a:cs typeface="+mj-cs"/>
            </a:endParaRPr>
          </a:p>
        </p:txBody>
      </p:sp>
      <p:sp>
        <p:nvSpPr>
          <p:cNvPr id="12" name="แผนผังลําดับงาน: กระบวนการ 11"/>
          <p:cNvSpPr/>
          <p:nvPr/>
        </p:nvSpPr>
        <p:spPr>
          <a:xfrm>
            <a:off x="838471" y="115249"/>
            <a:ext cx="4164454" cy="646331"/>
          </a:xfrm>
          <a:prstGeom prst="flowChartProcess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3500" b="1" dirty="0">
                <a:solidFill>
                  <a:schemeClr val="bg1">
                    <a:lumMod val="95000"/>
                    <a:lumOff val="5000"/>
                  </a:schemeClr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วัตถุดิบ </a:t>
            </a:r>
            <a:r>
              <a:rPr lang="en-US" sz="3500" b="1" dirty="0">
                <a:solidFill>
                  <a:srgbClr val="0000CC"/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Paella (</a:t>
            </a:r>
            <a:r>
              <a:rPr lang="th-TH" sz="3500" b="1" dirty="0">
                <a:solidFill>
                  <a:srgbClr val="0000CC"/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ข้าวผัดสเปน)</a:t>
            </a:r>
          </a:p>
        </p:txBody>
      </p:sp>
      <p:sp>
        <p:nvSpPr>
          <p:cNvPr id="3" name="สี่เหลี่ยมผืนผ้ามุมมน 2">
            <a:hlinkClick r:id="rId2" action="ppaction://hlinksldjump"/>
          </p:cNvPr>
          <p:cNvSpPr/>
          <p:nvPr/>
        </p:nvSpPr>
        <p:spPr>
          <a:xfrm>
            <a:off x="1062838" y="5369672"/>
            <a:ext cx="1432191" cy="517792"/>
          </a:xfrm>
          <a:prstGeom prst="roundRect">
            <a:avLst/>
          </a:prstGeom>
          <a:solidFill>
            <a:schemeClr val="accent6">
              <a:lumMod val="75000"/>
            </a:schemeClr>
          </a:solidFill>
          <a:ln w="19050"/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2600" b="1" dirty="0">
                <a:solidFill>
                  <a:srgbClr val="FFFF00"/>
                </a:solidFill>
                <a:latin typeface="TH SarabunPSK" panose="020B0500040200020003" pitchFamily="34" charset="-34"/>
                <a:cs typeface="+mj-cs"/>
              </a:rPr>
              <a:t>เมนู วัตถุดิบ</a:t>
            </a:r>
          </a:p>
        </p:txBody>
      </p:sp>
      <p:pic>
        <p:nvPicPr>
          <p:cNvPr id="6" name="รูปภาพ 5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445" b="10192"/>
          <a:stretch/>
        </p:blipFill>
        <p:spPr>
          <a:xfrm>
            <a:off x="1863018" y="1307674"/>
            <a:ext cx="4329022" cy="3747802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7" name="รูปภาพ 6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76879" y="1307674"/>
            <a:ext cx="3540942" cy="3747802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2104674341"/>
      </p:ext>
    </p:extLst>
  </p:cSld>
  <p:clrMapOvr>
    <a:masterClrMapping/>
  </p:clrMapOvr>
  <p:transition/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สี่เหลี่ยมผืนผ้ามุมมน 10"/>
          <p:cNvSpPr/>
          <p:nvPr/>
        </p:nvSpPr>
        <p:spPr>
          <a:xfrm>
            <a:off x="914401" y="924910"/>
            <a:ext cx="10247586" cy="5130941"/>
          </a:xfrm>
          <a:prstGeom prst="roundRect">
            <a:avLst>
              <a:gd name="adj" fmla="val 2701"/>
            </a:avLst>
          </a:prstGeom>
          <a:solidFill>
            <a:srgbClr val="F9F9F9">
              <a:alpha val="65000"/>
            </a:srgbClr>
          </a:solidFill>
          <a:ln w="12700">
            <a:noFill/>
          </a:ln>
          <a:effectLst>
            <a:glow rad="101600">
              <a:schemeClr val="tx1">
                <a:alpha val="6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 sz="2400" dirty="0">
              <a:solidFill>
                <a:srgbClr val="000099"/>
              </a:solidFill>
              <a:cs typeface="+mj-cs"/>
            </a:endParaRPr>
          </a:p>
        </p:txBody>
      </p:sp>
      <p:sp>
        <p:nvSpPr>
          <p:cNvPr id="12" name="แผนผังลําดับงาน: กระบวนการ 11"/>
          <p:cNvSpPr/>
          <p:nvPr/>
        </p:nvSpPr>
        <p:spPr>
          <a:xfrm>
            <a:off x="838470" y="115249"/>
            <a:ext cx="4427213" cy="646331"/>
          </a:xfrm>
          <a:prstGeom prst="flowChartProcess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3500" b="1" dirty="0">
                <a:solidFill>
                  <a:schemeClr val="bg1">
                    <a:lumMod val="95000"/>
                    <a:lumOff val="5000"/>
                  </a:schemeClr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วัตถุดิบ </a:t>
            </a:r>
            <a:r>
              <a:rPr lang="en-US" sz="3500" b="1" dirty="0">
                <a:solidFill>
                  <a:srgbClr val="0000CC"/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Paella (</a:t>
            </a:r>
            <a:r>
              <a:rPr lang="th-TH" sz="3500" b="1" dirty="0">
                <a:solidFill>
                  <a:srgbClr val="0000CC"/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ข้าวผัดสเปน)</a:t>
            </a:r>
          </a:p>
        </p:txBody>
      </p:sp>
      <p:sp>
        <p:nvSpPr>
          <p:cNvPr id="3" name="สี่เหลี่ยมผืนผ้ามุมมน 2">
            <a:hlinkClick r:id="rId2" action="ppaction://hlinksldjump"/>
          </p:cNvPr>
          <p:cNvSpPr/>
          <p:nvPr/>
        </p:nvSpPr>
        <p:spPr>
          <a:xfrm>
            <a:off x="914401" y="5538059"/>
            <a:ext cx="1432191" cy="517792"/>
          </a:xfrm>
          <a:prstGeom prst="roundRect">
            <a:avLst/>
          </a:prstGeom>
          <a:solidFill>
            <a:schemeClr val="accent6">
              <a:lumMod val="75000"/>
            </a:schemeClr>
          </a:solidFill>
          <a:ln w="19050"/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2600" b="1" dirty="0">
                <a:solidFill>
                  <a:srgbClr val="FFFF00"/>
                </a:solidFill>
                <a:latin typeface="TH SarabunPSK" panose="020B0500040200020003" pitchFamily="34" charset="-34"/>
                <a:cs typeface="+mj-cs"/>
              </a:rPr>
              <a:t>เมนู วัตถุดิบ</a:t>
            </a:r>
          </a:p>
        </p:txBody>
      </p:sp>
      <p:pic>
        <p:nvPicPr>
          <p:cNvPr id="7" name="รูปภาพ 6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13924" y="1300017"/>
            <a:ext cx="4248730" cy="4496938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2570263230"/>
      </p:ext>
    </p:extLst>
  </p:cSld>
  <p:clrMapOvr>
    <a:masterClrMapping/>
  </p:clrMapOvr>
  <p:transition/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สี่เหลี่ยมผืนผ้ามุมมน 10"/>
          <p:cNvSpPr/>
          <p:nvPr/>
        </p:nvSpPr>
        <p:spPr>
          <a:xfrm>
            <a:off x="914401" y="924910"/>
            <a:ext cx="10247586" cy="5130941"/>
          </a:xfrm>
          <a:prstGeom prst="roundRect">
            <a:avLst>
              <a:gd name="adj" fmla="val 2701"/>
            </a:avLst>
          </a:prstGeom>
          <a:solidFill>
            <a:srgbClr val="F9F9F9">
              <a:alpha val="65000"/>
            </a:srgbClr>
          </a:solidFill>
          <a:ln w="12700">
            <a:noFill/>
          </a:ln>
          <a:effectLst>
            <a:glow rad="101600">
              <a:schemeClr val="tx1">
                <a:alpha val="6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 sz="2400" dirty="0">
              <a:solidFill>
                <a:srgbClr val="000099"/>
              </a:solidFill>
              <a:cs typeface="+mj-cs"/>
            </a:endParaRPr>
          </a:p>
        </p:txBody>
      </p:sp>
      <p:sp>
        <p:nvSpPr>
          <p:cNvPr id="12" name="แผนผังลําดับงาน: กระบวนการ 11"/>
          <p:cNvSpPr/>
          <p:nvPr/>
        </p:nvSpPr>
        <p:spPr>
          <a:xfrm>
            <a:off x="838470" y="115249"/>
            <a:ext cx="4185475" cy="646331"/>
          </a:xfrm>
          <a:prstGeom prst="flowChartProcess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3500" b="1" dirty="0">
                <a:solidFill>
                  <a:schemeClr val="bg1">
                    <a:lumMod val="95000"/>
                    <a:lumOff val="5000"/>
                  </a:schemeClr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วัตถุดิบ </a:t>
            </a:r>
            <a:r>
              <a:rPr lang="en-US" sz="3500" b="1" dirty="0">
                <a:solidFill>
                  <a:srgbClr val="0000CC"/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Paella (</a:t>
            </a:r>
            <a:r>
              <a:rPr lang="th-TH" sz="3500" b="1" dirty="0">
                <a:solidFill>
                  <a:srgbClr val="0000CC"/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ข้าวผัดสเปน)</a:t>
            </a:r>
          </a:p>
        </p:txBody>
      </p:sp>
      <p:sp>
        <p:nvSpPr>
          <p:cNvPr id="3" name="สี่เหลี่ยมผืนผ้ามุมมน 2">
            <a:hlinkClick r:id="rId2" action="ppaction://hlinksldjump"/>
          </p:cNvPr>
          <p:cNvSpPr/>
          <p:nvPr/>
        </p:nvSpPr>
        <p:spPr>
          <a:xfrm>
            <a:off x="914401" y="5538059"/>
            <a:ext cx="1432191" cy="517792"/>
          </a:xfrm>
          <a:prstGeom prst="roundRect">
            <a:avLst/>
          </a:prstGeom>
          <a:solidFill>
            <a:schemeClr val="accent6">
              <a:lumMod val="75000"/>
            </a:schemeClr>
          </a:solidFill>
          <a:ln w="19050"/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2600" b="1" dirty="0">
                <a:solidFill>
                  <a:srgbClr val="FFFF00"/>
                </a:solidFill>
                <a:latin typeface="TH SarabunPSK" panose="020B0500040200020003" pitchFamily="34" charset="-34"/>
                <a:cs typeface="+mj-cs"/>
              </a:rPr>
              <a:t>เมนู วัตถุดิบ</a:t>
            </a:r>
          </a:p>
        </p:txBody>
      </p:sp>
      <p:sp>
        <p:nvSpPr>
          <p:cNvPr id="5" name="กล่องข้อความ 4"/>
          <p:cNvSpPr txBox="1"/>
          <p:nvPr/>
        </p:nvSpPr>
        <p:spPr>
          <a:xfrm>
            <a:off x="4813738" y="3403030"/>
            <a:ext cx="269064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th-TH" sz="2000" b="1" dirty="0">
                <a:solidFill>
                  <a:schemeClr val="bg1">
                    <a:lumMod val="95000"/>
                    <a:lumOff val="5000"/>
                  </a:schemeClr>
                </a:solidFill>
                <a:cs typeface="+mj-cs"/>
              </a:rPr>
              <a:t>แตงกวาญี่ปุ่น</a:t>
            </a:r>
          </a:p>
        </p:txBody>
      </p:sp>
      <p:pic>
        <p:nvPicPr>
          <p:cNvPr id="4" name="รูปภาพ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64168" y="1123944"/>
            <a:ext cx="3548052" cy="4732871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637275780"/>
      </p:ext>
    </p:extLst>
  </p:cSld>
  <p:clrMapOvr>
    <a:masterClrMapping/>
  </p:clrMapOvr>
  <p:transition/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สี่เหลี่ยมผืนผ้ามุมมน 10"/>
          <p:cNvSpPr/>
          <p:nvPr/>
        </p:nvSpPr>
        <p:spPr>
          <a:xfrm>
            <a:off x="914401" y="924910"/>
            <a:ext cx="10247586" cy="5130941"/>
          </a:xfrm>
          <a:prstGeom prst="roundRect">
            <a:avLst>
              <a:gd name="adj" fmla="val 2701"/>
            </a:avLst>
          </a:prstGeom>
          <a:solidFill>
            <a:srgbClr val="F9F9F9">
              <a:alpha val="65000"/>
            </a:srgbClr>
          </a:solidFill>
          <a:ln w="12700">
            <a:noFill/>
          </a:ln>
          <a:effectLst>
            <a:glow rad="101600">
              <a:schemeClr val="tx1">
                <a:alpha val="6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 sz="2400" dirty="0">
              <a:solidFill>
                <a:srgbClr val="000099"/>
              </a:solidFill>
              <a:cs typeface="+mj-cs"/>
            </a:endParaRPr>
          </a:p>
        </p:txBody>
      </p:sp>
      <p:sp>
        <p:nvSpPr>
          <p:cNvPr id="12" name="แผนผังลําดับงาน: กระบวนการ 11"/>
          <p:cNvSpPr/>
          <p:nvPr/>
        </p:nvSpPr>
        <p:spPr>
          <a:xfrm>
            <a:off x="838470" y="115249"/>
            <a:ext cx="4626909" cy="646331"/>
          </a:xfrm>
          <a:prstGeom prst="flowChartProcess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3500" b="1" dirty="0">
                <a:solidFill>
                  <a:schemeClr val="bg1">
                    <a:lumMod val="95000"/>
                    <a:lumOff val="5000"/>
                  </a:schemeClr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วัตถุดิบ </a:t>
            </a:r>
            <a:r>
              <a:rPr lang="en-US" sz="3500" b="1" dirty="0">
                <a:solidFill>
                  <a:srgbClr val="0000CC"/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Paella (</a:t>
            </a:r>
            <a:r>
              <a:rPr lang="th-TH" sz="3500" b="1" dirty="0">
                <a:solidFill>
                  <a:srgbClr val="0000CC"/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ข้าวผัดสเปน)</a:t>
            </a:r>
          </a:p>
        </p:txBody>
      </p:sp>
      <p:sp>
        <p:nvSpPr>
          <p:cNvPr id="3" name="สี่เหลี่ยมผืนผ้ามุมมน 2">
            <a:hlinkClick r:id="rId2" action="ppaction://hlinksldjump"/>
          </p:cNvPr>
          <p:cNvSpPr/>
          <p:nvPr/>
        </p:nvSpPr>
        <p:spPr>
          <a:xfrm>
            <a:off x="1062838" y="5369672"/>
            <a:ext cx="1432191" cy="517792"/>
          </a:xfrm>
          <a:prstGeom prst="roundRect">
            <a:avLst/>
          </a:prstGeom>
          <a:solidFill>
            <a:schemeClr val="accent6">
              <a:lumMod val="75000"/>
            </a:schemeClr>
          </a:solidFill>
          <a:ln w="19050"/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2600" b="1" dirty="0">
                <a:solidFill>
                  <a:srgbClr val="FFFF00"/>
                </a:solidFill>
                <a:latin typeface="TH SarabunPSK" panose="020B0500040200020003" pitchFamily="34" charset="-34"/>
                <a:cs typeface="+mj-cs"/>
              </a:rPr>
              <a:t>เมนู วัตถุดิบ</a:t>
            </a:r>
          </a:p>
        </p:txBody>
      </p:sp>
      <p:pic>
        <p:nvPicPr>
          <p:cNvPr id="2" name="รูปภาพ 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57000" y="1093075"/>
            <a:ext cx="3762387" cy="4629807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2795451416"/>
      </p:ext>
    </p:extLst>
  </p:cSld>
  <p:clrMapOvr>
    <a:masterClrMapping/>
  </p:clrMapOvr>
  <p:transition/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สี่เหลี่ยมผืนผ้ามุมมน 10"/>
          <p:cNvSpPr/>
          <p:nvPr/>
        </p:nvSpPr>
        <p:spPr>
          <a:xfrm>
            <a:off x="914401" y="924910"/>
            <a:ext cx="10247586" cy="5130941"/>
          </a:xfrm>
          <a:prstGeom prst="roundRect">
            <a:avLst>
              <a:gd name="adj" fmla="val 2701"/>
            </a:avLst>
          </a:prstGeom>
          <a:solidFill>
            <a:srgbClr val="F9F9F9">
              <a:alpha val="65000"/>
            </a:srgbClr>
          </a:solidFill>
          <a:ln w="12700">
            <a:noFill/>
          </a:ln>
          <a:effectLst>
            <a:glow rad="101600">
              <a:schemeClr val="tx1">
                <a:alpha val="6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 sz="2400" dirty="0">
              <a:solidFill>
                <a:srgbClr val="000099"/>
              </a:solidFill>
              <a:cs typeface="+mj-cs"/>
            </a:endParaRPr>
          </a:p>
        </p:txBody>
      </p:sp>
      <p:sp>
        <p:nvSpPr>
          <p:cNvPr id="12" name="แผนผังลําดับงาน: กระบวนการ 11"/>
          <p:cNvSpPr/>
          <p:nvPr/>
        </p:nvSpPr>
        <p:spPr>
          <a:xfrm>
            <a:off x="838470" y="115249"/>
            <a:ext cx="6150909" cy="646331"/>
          </a:xfrm>
          <a:prstGeom prst="flowChartProcess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3500" b="1" dirty="0">
                <a:solidFill>
                  <a:schemeClr val="bg1">
                    <a:lumMod val="95000"/>
                    <a:lumOff val="5000"/>
                  </a:schemeClr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วัตถุดิบ </a:t>
            </a:r>
            <a:r>
              <a:rPr lang="en-US" sz="3500" b="1" dirty="0">
                <a:solidFill>
                  <a:srgbClr val="0000CC"/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Paella (</a:t>
            </a:r>
            <a:r>
              <a:rPr lang="th-TH" sz="3500" b="1" dirty="0">
                <a:solidFill>
                  <a:srgbClr val="0000CC"/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ข้าวผัดสเปน)</a:t>
            </a:r>
          </a:p>
        </p:txBody>
      </p:sp>
      <p:sp>
        <p:nvSpPr>
          <p:cNvPr id="3" name="สี่เหลี่ยมผืนผ้ามุมมน 2">
            <a:hlinkClick r:id="rId2" action="ppaction://hlinksldjump"/>
          </p:cNvPr>
          <p:cNvSpPr/>
          <p:nvPr/>
        </p:nvSpPr>
        <p:spPr>
          <a:xfrm>
            <a:off x="1062838" y="5369672"/>
            <a:ext cx="1432191" cy="517792"/>
          </a:xfrm>
          <a:prstGeom prst="roundRect">
            <a:avLst/>
          </a:prstGeom>
          <a:solidFill>
            <a:schemeClr val="accent6">
              <a:lumMod val="75000"/>
            </a:schemeClr>
          </a:solidFill>
          <a:ln w="19050"/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2600" b="1" dirty="0">
                <a:solidFill>
                  <a:srgbClr val="FFFF00"/>
                </a:solidFill>
                <a:latin typeface="TH SarabunPSK" panose="020B0500040200020003" pitchFamily="34" charset="-34"/>
                <a:cs typeface="+mj-cs"/>
              </a:rPr>
              <a:t>เมนู วัตถุดิบ</a:t>
            </a:r>
          </a:p>
        </p:txBody>
      </p:sp>
      <p:pic>
        <p:nvPicPr>
          <p:cNvPr id="4" name="รูปภาพ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42289" y="1357347"/>
            <a:ext cx="5349766" cy="40123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79949720"/>
      </p:ext>
    </p:extLst>
  </p:cSld>
  <p:clrMapOvr>
    <a:masterClrMapping/>
  </p:clrMapOvr>
  <p:transition/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สี่เหลี่ยมผืนผ้ามุมมน 10"/>
          <p:cNvSpPr/>
          <p:nvPr/>
        </p:nvSpPr>
        <p:spPr>
          <a:xfrm>
            <a:off x="914401" y="924910"/>
            <a:ext cx="10247586" cy="5130941"/>
          </a:xfrm>
          <a:prstGeom prst="roundRect">
            <a:avLst>
              <a:gd name="adj" fmla="val 2701"/>
            </a:avLst>
          </a:prstGeom>
          <a:solidFill>
            <a:srgbClr val="F9F9F9">
              <a:alpha val="65000"/>
            </a:srgbClr>
          </a:solidFill>
          <a:ln w="12700">
            <a:noFill/>
          </a:ln>
          <a:effectLst>
            <a:glow rad="101600">
              <a:schemeClr val="tx1">
                <a:alpha val="6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2400" dirty="0">
                <a:solidFill>
                  <a:srgbClr val="000099"/>
                </a:solidFill>
                <a:cs typeface="+mj-cs"/>
              </a:rPr>
              <a:t>ผักชีฝรั่ง</a:t>
            </a:r>
          </a:p>
        </p:txBody>
      </p:sp>
      <p:sp>
        <p:nvSpPr>
          <p:cNvPr id="12" name="แผนผังลําดับงาน: กระบวนการ 11"/>
          <p:cNvSpPr/>
          <p:nvPr/>
        </p:nvSpPr>
        <p:spPr>
          <a:xfrm>
            <a:off x="838470" y="115249"/>
            <a:ext cx="6150909" cy="646331"/>
          </a:xfrm>
          <a:prstGeom prst="flowChartProcess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3500" b="1" dirty="0">
                <a:solidFill>
                  <a:schemeClr val="bg1">
                    <a:lumMod val="95000"/>
                    <a:lumOff val="5000"/>
                  </a:schemeClr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วัตถุดิบ </a:t>
            </a:r>
            <a:r>
              <a:rPr lang="en-US" sz="3500" b="1" dirty="0">
                <a:solidFill>
                  <a:srgbClr val="0000CC"/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Paella (</a:t>
            </a:r>
            <a:r>
              <a:rPr lang="th-TH" sz="3500" b="1" dirty="0">
                <a:solidFill>
                  <a:srgbClr val="0000CC"/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ข้าวผัดสเปน)</a:t>
            </a:r>
          </a:p>
        </p:txBody>
      </p:sp>
      <p:sp>
        <p:nvSpPr>
          <p:cNvPr id="3" name="สี่เหลี่ยมผืนผ้ามุมมน 2">
            <a:hlinkClick r:id="rId2" action="ppaction://hlinksldjump"/>
          </p:cNvPr>
          <p:cNvSpPr/>
          <p:nvPr/>
        </p:nvSpPr>
        <p:spPr>
          <a:xfrm>
            <a:off x="1062838" y="5369672"/>
            <a:ext cx="1432191" cy="517792"/>
          </a:xfrm>
          <a:prstGeom prst="roundRect">
            <a:avLst/>
          </a:prstGeom>
          <a:solidFill>
            <a:schemeClr val="accent6">
              <a:lumMod val="75000"/>
            </a:schemeClr>
          </a:solidFill>
          <a:ln w="19050"/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2600" b="1" dirty="0">
                <a:solidFill>
                  <a:srgbClr val="FFFF00"/>
                </a:solidFill>
                <a:latin typeface="TH SarabunPSK" panose="020B0500040200020003" pitchFamily="34" charset="-34"/>
                <a:cs typeface="+mj-cs"/>
              </a:rPr>
              <a:t>เมนู วัตถุดิบ</a:t>
            </a:r>
          </a:p>
        </p:txBody>
      </p:sp>
      <p:pic>
        <p:nvPicPr>
          <p:cNvPr id="6" name="รูปภาพ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06541" y="1069651"/>
            <a:ext cx="7342259" cy="4131634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1114051305"/>
      </p:ext>
    </p:extLst>
  </p:cSld>
  <p:clrMapOvr>
    <a:masterClrMapping/>
  </p:clrMapOvr>
  <p:transition/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สี่เหลี่ยมผืนผ้ามุมมน 10"/>
          <p:cNvSpPr/>
          <p:nvPr/>
        </p:nvSpPr>
        <p:spPr>
          <a:xfrm>
            <a:off x="914401" y="924910"/>
            <a:ext cx="10247586" cy="5130941"/>
          </a:xfrm>
          <a:prstGeom prst="roundRect">
            <a:avLst>
              <a:gd name="adj" fmla="val 2701"/>
            </a:avLst>
          </a:prstGeom>
          <a:solidFill>
            <a:srgbClr val="F9F9F9">
              <a:alpha val="65000"/>
            </a:srgbClr>
          </a:solidFill>
          <a:ln w="12700">
            <a:noFill/>
          </a:ln>
          <a:effectLst>
            <a:glow rad="101600">
              <a:schemeClr val="tx1">
                <a:alpha val="6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 sz="2400" dirty="0">
              <a:solidFill>
                <a:srgbClr val="000099"/>
              </a:solidFill>
              <a:cs typeface="+mj-cs"/>
            </a:endParaRPr>
          </a:p>
        </p:txBody>
      </p:sp>
      <p:sp>
        <p:nvSpPr>
          <p:cNvPr id="12" name="แผนผังลําดับงาน: กระบวนการ 11"/>
          <p:cNvSpPr/>
          <p:nvPr/>
        </p:nvSpPr>
        <p:spPr>
          <a:xfrm>
            <a:off x="838470" y="115249"/>
            <a:ext cx="6150909" cy="646331"/>
          </a:xfrm>
          <a:prstGeom prst="flowChartProcess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3500" b="1" dirty="0">
                <a:solidFill>
                  <a:schemeClr val="bg1">
                    <a:lumMod val="95000"/>
                    <a:lumOff val="5000"/>
                  </a:schemeClr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วัตถุดิบ </a:t>
            </a:r>
            <a:r>
              <a:rPr lang="en-US" sz="3500" b="1" dirty="0">
                <a:solidFill>
                  <a:srgbClr val="0000CC"/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Paella (</a:t>
            </a:r>
            <a:r>
              <a:rPr lang="th-TH" sz="3500" b="1" dirty="0">
                <a:solidFill>
                  <a:srgbClr val="0000CC"/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ข้าวผัดสเปน)</a:t>
            </a:r>
          </a:p>
        </p:txBody>
      </p:sp>
      <p:sp>
        <p:nvSpPr>
          <p:cNvPr id="3" name="สี่เหลี่ยมผืนผ้ามุมมน 2">
            <a:hlinkClick r:id="rId2" action="ppaction://hlinksldjump"/>
          </p:cNvPr>
          <p:cNvSpPr/>
          <p:nvPr/>
        </p:nvSpPr>
        <p:spPr>
          <a:xfrm>
            <a:off x="1062838" y="5369672"/>
            <a:ext cx="1432191" cy="517792"/>
          </a:xfrm>
          <a:prstGeom prst="roundRect">
            <a:avLst/>
          </a:prstGeom>
          <a:solidFill>
            <a:schemeClr val="accent6">
              <a:lumMod val="75000"/>
            </a:schemeClr>
          </a:solidFill>
          <a:ln w="19050"/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2600" b="1" dirty="0">
                <a:solidFill>
                  <a:srgbClr val="FFFF00"/>
                </a:solidFill>
                <a:latin typeface="TH SarabunPSK" panose="020B0500040200020003" pitchFamily="34" charset="-34"/>
                <a:cs typeface="+mj-cs"/>
              </a:rPr>
              <a:t>เมนู วัตถุดิบ</a:t>
            </a:r>
          </a:p>
        </p:txBody>
      </p:sp>
      <p:pic>
        <p:nvPicPr>
          <p:cNvPr id="4" name="รูปภาพ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00631" y="1197065"/>
            <a:ext cx="3297518" cy="4172607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6" name="รูปภาพ 5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38194" y="924910"/>
            <a:ext cx="3216891" cy="4288221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833855799"/>
      </p:ext>
    </p:extLst>
  </p:cSld>
  <p:clrMapOvr>
    <a:masterClrMapping/>
  </p:clrMapOvr>
  <p:transition/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สี่เหลี่ยมผืนผ้ามุมมน 10"/>
          <p:cNvSpPr/>
          <p:nvPr/>
        </p:nvSpPr>
        <p:spPr>
          <a:xfrm>
            <a:off x="914401" y="924910"/>
            <a:ext cx="10247586" cy="5130941"/>
          </a:xfrm>
          <a:prstGeom prst="roundRect">
            <a:avLst>
              <a:gd name="adj" fmla="val 2701"/>
            </a:avLst>
          </a:prstGeom>
          <a:solidFill>
            <a:srgbClr val="F9F9F9">
              <a:alpha val="65000"/>
            </a:srgbClr>
          </a:solidFill>
          <a:ln w="12700">
            <a:noFill/>
          </a:ln>
          <a:effectLst>
            <a:glow rad="101600">
              <a:schemeClr val="tx1">
                <a:alpha val="6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2400" dirty="0">
                <a:solidFill>
                  <a:srgbClr val="000099"/>
                </a:solidFill>
                <a:cs typeface="+mj-cs"/>
              </a:rPr>
              <a:t>ผงขมิ้น</a:t>
            </a:r>
          </a:p>
        </p:txBody>
      </p:sp>
      <p:sp>
        <p:nvSpPr>
          <p:cNvPr id="12" name="แผนผังลําดับงาน: กระบวนการ 11"/>
          <p:cNvSpPr/>
          <p:nvPr/>
        </p:nvSpPr>
        <p:spPr>
          <a:xfrm>
            <a:off x="838470" y="115249"/>
            <a:ext cx="6150909" cy="646331"/>
          </a:xfrm>
          <a:prstGeom prst="flowChartProcess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3500" b="1" dirty="0">
                <a:solidFill>
                  <a:schemeClr val="bg1">
                    <a:lumMod val="95000"/>
                    <a:lumOff val="5000"/>
                  </a:schemeClr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วัตถุดิบ </a:t>
            </a:r>
            <a:r>
              <a:rPr lang="en-US" sz="3500" b="1" dirty="0">
                <a:solidFill>
                  <a:srgbClr val="0000CC"/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Paella (</a:t>
            </a:r>
            <a:r>
              <a:rPr lang="th-TH" sz="3500" b="1" dirty="0">
                <a:solidFill>
                  <a:srgbClr val="0000CC"/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ข้าวผัดสเปน)</a:t>
            </a:r>
          </a:p>
        </p:txBody>
      </p:sp>
      <p:sp>
        <p:nvSpPr>
          <p:cNvPr id="3" name="สี่เหลี่ยมผืนผ้ามุมมน 2">
            <a:hlinkClick r:id="rId2" action="ppaction://hlinksldjump"/>
          </p:cNvPr>
          <p:cNvSpPr/>
          <p:nvPr/>
        </p:nvSpPr>
        <p:spPr>
          <a:xfrm>
            <a:off x="1062838" y="5369672"/>
            <a:ext cx="1432191" cy="517792"/>
          </a:xfrm>
          <a:prstGeom prst="roundRect">
            <a:avLst/>
          </a:prstGeom>
          <a:solidFill>
            <a:schemeClr val="accent6">
              <a:lumMod val="75000"/>
            </a:schemeClr>
          </a:solidFill>
          <a:ln w="19050"/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2600" b="1" dirty="0">
                <a:solidFill>
                  <a:srgbClr val="FFFF00"/>
                </a:solidFill>
                <a:latin typeface="TH SarabunPSK" panose="020B0500040200020003" pitchFamily="34" charset="-34"/>
                <a:cs typeface="+mj-cs"/>
              </a:rPr>
              <a:t>เมนู วัตถุดิบ</a:t>
            </a:r>
          </a:p>
        </p:txBody>
      </p:sp>
      <p:pic>
        <p:nvPicPr>
          <p:cNvPr id="2" name="รูปภาพ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84786" y="1358820"/>
            <a:ext cx="6038193" cy="4528644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2130044387"/>
      </p:ext>
    </p:extLst>
  </p:cSld>
  <p:clrMapOvr>
    <a:masterClrMapping/>
  </p:clrMapOvr>
  <p:transition/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สี่เหลี่ยมผืนผ้ามุมมน 10"/>
          <p:cNvSpPr/>
          <p:nvPr/>
        </p:nvSpPr>
        <p:spPr>
          <a:xfrm>
            <a:off x="914401" y="924910"/>
            <a:ext cx="10247586" cy="5130941"/>
          </a:xfrm>
          <a:prstGeom prst="roundRect">
            <a:avLst>
              <a:gd name="adj" fmla="val 2701"/>
            </a:avLst>
          </a:prstGeom>
          <a:solidFill>
            <a:srgbClr val="F9F9F9">
              <a:alpha val="65000"/>
            </a:srgbClr>
          </a:solidFill>
          <a:ln w="12700">
            <a:noFill/>
          </a:ln>
          <a:effectLst>
            <a:glow rad="101600">
              <a:schemeClr val="tx1">
                <a:alpha val="6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 sz="2400" dirty="0">
              <a:solidFill>
                <a:srgbClr val="000099"/>
              </a:solidFill>
              <a:cs typeface="+mj-cs"/>
            </a:endParaRPr>
          </a:p>
        </p:txBody>
      </p:sp>
      <p:sp>
        <p:nvSpPr>
          <p:cNvPr id="12" name="แผนผังลําดับงาน: กระบวนการ 11"/>
          <p:cNvSpPr/>
          <p:nvPr/>
        </p:nvSpPr>
        <p:spPr>
          <a:xfrm>
            <a:off x="838470" y="115249"/>
            <a:ext cx="6150909" cy="646331"/>
          </a:xfrm>
          <a:prstGeom prst="flowChartProcess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3500" b="1" dirty="0">
                <a:solidFill>
                  <a:schemeClr val="bg1">
                    <a:lumMod val="95000"/>
                    <a:lumOff val="5000"/>
                  </a:schemeClr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วัตถุดิบ </a:t>
            </a:r>
            <a:r>
              <a:rPr lang="en-US" sz="3500" b="1" dirty="0">
                <a:solidFill>
                  <a:srgbClr val="0000CC"/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Paella (</a:t>
            </a:r>
            <a:r>
              <a:rPr lang="th-TH" sz="3500" b="1" dirty="0">
                <a:solidFill>
                  <a:srgbClr val="0000CC"/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ข้าวผัดสเปน)</a:t>
            </a:r>
          </a:p>
        </p:txBody>
      </p:sp>
      <p:sp>
        <p:nvSpPr>
          <p:cNvPr id="3" name="สี่เหลี่ยมผืนผ้ามุมมน 2">
            <a:hlinkClick r:id="rId2" action="ppaction://hlinksldjump"/>
          </p:cNvPr>
          <p:cNvSpPr/>
          <p:nvPr/>
        </p:nvSpPr>
        <p:spPr>
          <a:xfrm>
            <a:off x="1062838" y="5369672"/>
            <a:ext cx="1432191" cy="517792"/>
          </a:xfrm>
          <a:prstGeom prst="roundRect">
            <a:avLst/>
          </a:prstGeom>
          <a:solidFill>
            <a:schemeClr val="accent6">
              <a:lumMod val="75000"/>
            </a:schemeClr>
          </a:solidFill>
          <a:ln w="19050"/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2600" b="1" dirty="0">
                <a:solidFill>
                  <a:srgbClr val="FFFF00"/>
                </a:solidFill>
                <a:latin typeface="TH SarabunPSK" panose="020B0500040200020003" pitchFamily="34" charset="-34"/>
                <a:cs typeface="+mj-cs"/>
              </a:rPr>
              <a:t>เมนู วัตถุดิบ</a:t>
            </a:r>
          </a:p>
        </p:txBody>
      </p:sp>
      <p:pic>
        <p:nvPicPr>
          <p:cNvPr id="4" name="รูปภาพ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98488" y="1188879"/>
            <a:ext cx="6140104" cy="4603001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2771601861"/>
      </p:ext>
    </p:extLst>
  </p:cSld>
  <p:clrMapOvr>
    <a:masterClrMapping/>
  </p:clrMapOvr>
  <p:transition/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สี่เหลี่ยมผืนผ้ามุมมน 10"/>
          <p:cNvSpPr/>
          <p:nvPr/>
        </p:nvSpPr>
        <p:spPr>
          <a:xfrm>
            <a:off x="651642" y="1060777"/>
            <a:ext cx="10836166" cy="5478318"/>
          </a:xfrm>
          <a:prstGeom prst="roundRect">
            <a:avLst>
              <a:gd name="adj" fmla="val 2701"/>
            </a:avLst>
          </a:prstGeom>
          <a:solidFill>
            <a:srgbClr val="F9F9F9">
              <a:alpha val="65000"/>
            </a:srgbClr>
          </a:solidFill>
          <a:ln w="12700">
            <a:noFill/>
          </a:ln>
          <a:effectLst>
            <a:glow rad="101600">
              <a:schemeClr val="tx1">
                <a:alpha val="6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 sz="4000" dirty="0">
              <a:solidFill>
                <a:srgbClr val="000099"/>
              </a:solidFill>
              <a:cs typeface="+mj-cs"/>
            </a:endParaRPr>
          </a:p>
        </p:txBody>
      </p:sp>
      <p:sp>
        <p:nvSpPr>
          <p:cNvPr id="12" name="แผนผังลําดับงาน: กระบวนการ 11"/>
          <p:cNvSpPr/>
          <p:nvPr/>
        </p:nvSpPr>
        <p:spPr>
          <a:xfrm>
            <a:off x="651642" y="180891"/>
            <a:ext cx="5246690" cy="646331"/>
          </a:xfrm>
          <a:prstGeom prst="flowChartProcess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3500" b="1" dirty="0">
                <a:solidFill>
                  <a:schemeClr val="bg1">
                    <a:lumMod val="95000"/>
                    <a:lumOff val="5000"/>
                  </a:schemeClr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เตรียมวัตถุดิบ </a:t>
            </a:r>
            <a:r>
              <a:rPr lang="en-US" sz="3500" b="1" dirty="0">
                <a:solidFill>
                  <a:srgbClr val="0000CC"/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Paella (</a:t>
            </a:r>
            <a:r>
              <a:rPr lang="th-TH" sz="3500" b="1" dirty="0">
                <a:solidFill>
                  <a:srgbClr val="0000CC"/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ข้าวผัดสเปน)</a:t>
            </a:r>
          </a:p>
        </p:txBody>
      </p:sp>
      <p:sp>
        <p:nvSpPr>
          <p:cNvPr id="10" name="กล่องข้อความ 12"/>
          <p:cNvSpPr txBox="1"/>
          <p:nvPr/>
        </p:nvSpPr>
        <p:spPr>
          <a:xfrm>
            <a:off x="976699" y="1468528"/>
            <a:ext cx="10186051" cy="46628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thaiDist"/>
            <a:r>
              <a:rPr lang="th-TH" sz="3300" dirty="0" smtClean="0">
                <a:solidFill>
                  <a:schemeClr val="bg1">
                    <a:lumMod val="95000"/>
                    <a:lumOff val="5000"/>
                  </a:schemeClr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1. ตั้ง</a:t>
            </a:r>
            <a:r>
              <a:rPr lang="th-TH" sz="3300" dirty="0">
                <a:solidFill>
                  <a:schemeClr val="bg1">
                    <a:lumMod val="95000"/>
                    <a:lumOff val="5000"/>
                  </a:schemeClr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หม้อ เปิดไฟกลาง จากนั้นใส่น้ำสต๊อกไก่ 2 1/2 ถึง 3 ถ้วยลงไป2. ใส่น้ำเปล่า 1 </a:t>
            </a:r>
            <a:r>
              <a:rPr lang="th-TH" sz="3300" dirty="0" smtClean="0">
                <a:solidFill>
                  <a:schemeClr val="bg1">
                    <a:lumMod val="95000"/>
                    <a:lumOff val="5000"/>
                  </a:schemeClr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ลิตร</a:t>
            </a:r>
          </a:p>
          <a:p>
            <a:pPr algn="thaiDist"/>
            <a:r>
              <a:rPr lang="th-TH" sz="3300" dirty="0">
                <a:solidFill>
                  <a:schemeClr val="bg1">
                    <a:lumMod val="95000"/>
                    <a:lumOff val="5000"/>
                  </a:schemeClr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3</a:t>
            </a:r>
            <a:r>
              <a:rPr lang="th-TH" sz="3300" dirty="0" smtClean="0">
                <a:solidFill>
                  <a:schemeClr val="bg1">
                    <a:lumMod val="95000"/>
                    <a:lumOff val="5000"/>
                  </a:schemeClr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. ใส่</a:t>
            </a:r>
            <a:r>
              <a:rPr lang="th-TH" sz="3300" dirty="0">
                <a:solidFill>
                  <a:schemeClr val="bg1">
                    <a:lumMod val="95000"/>
                    <a:lumOff val="5000"/>
                  </a:schemeClr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โครงไก่สับหยาบ ต้มไปเรื่อย ๆ มาดูเป็นพัก ๆ</a:t>
            </a:r>
          </a:p>
          <a:p>
            <a:pPr algn="thaiDist"/>
            <a:r>
              <a:rPr lang="th-TH" sz="3300" dirty="0">
                <a:solidFill>
                  <a:schemeClr val="bg1">
                    <a:lumMod val="95000"/>
                    <a:lumOff val="5000"/>
                  </a:schemeClr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4.อาหารทะเลสด 400 กรัม ใน</a:t>
            </a:r>
            <a:r>
              <a:rPr lang="th-TH" sz="3300" dirty="0" err="1">
                <a:solidFill>
                  <a:schemeClr val="bg1">
                    <a:lumMod val="95000"/>
                    <a:lumOff val="5000"/>
                  </a:schemeClr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ที่นี้</a:t>
            </a:r>
            <a:r>
              <a:rPr lang="th-TH" sz="3300" dirty="0">
                <a:solidFill>
                  <a:schemeClr val="bg1">
                    <a:lumMod val="95000"/>
                    <a:lumOff val="5000"/>
                  </a:schemeClr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จะใช้ปลาหมึก กุ้ง และ</a:t>
            </a:r>
            <a:r>
              <a:rPr lang="th-TH" sz="3300" dirty="0" smtClean="0">
                <a:solidFill>
                  <a:schemeClr val="bg1">
                    <a:lumMod val="95000"/>
                    <a:lumOff val="5000"/>
                  </a:schemeClr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ปลาก</a:t>
            </a:r>
            <a:r>
              <a:rPr lang="th-TH" sz="3300" dirty="0">
                <a:solidFill>
                  <a:schemeClr val="bg1">
                    <a:lumMod val="95000"/>
                    <a:lumOff val="5000"/>
                  </a:schemeClr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ะ</a:t>
            </a:r>
            <a:r>
              <a:rPr lang="th-TH" sz="3300" dirty="0" smtClean="0">
                <a:solidFill>
                  <a:schemeClr val="bg1">
                    <a:lumMod val="95000"/>
                    <a:lumOff val="5000"/>
                  </a:schemeClr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พง </a:t>
            </a:r>
          </a:p>
          <a:p>
            <a:pPr algn="thaiDist"/>
            <a:r>
              <a:rPr lang="th-TH" sz="3300" dirty="0">
                <a:solidFill>
                  <a:schemeClr val="bg1">
                    <a:lumMod val="95000"/>
                    <a:lumOff val="5000"/>
                  </a:schemeClr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5. ปลาหมึก ดึงหัวออกจากตัวปลาหมึกระวังอย่าให้ดีหมึก</a:t>
            </a:r>
            <a:r>
              <a:rPr lang="th-TH" sz="3300" dirty="0" smtClean="0">
                <a:solidFill>
                  <a:schemeClr val="bg1">
                    <a:lumMod val="95000"/>
                    <a:lumOff val="5000"/>
                  </a:schemeClr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แตก</a:t>
            </a:r>
          </a:p>
          <a:p>
            <a:pPr algn="thaiDist"/>
            <a:r>
              <a:rPr lang="th-TH" sz="3300" dirty="0">
                <a:solidFill>
                  <a:schemeClr val="bg1">
                    <a:lumMod val="95000"/>
                    <a:lumOff val="5000"/>
                  </a:schemeClr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6. ผ่ากลางระหว่าง 2 ตา เพื่อนำลูกตาและดีหมึกออกจากนั้นล้างให้</a:t>
            </a:r>
            <a:r>
              <a:rPr lang="th-TH" sz="3300" dirty="0" smtClean="0">
                <a:solidFill>
                  <a:schemeClr val="bg1">
                    <a:lumMod val="95000"/>
                    <a:lumOff val="5000"/>
                  </a:schemeClr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สะอาด</a:t>
            </a:r>
          </a:p>
          <a:p>
            <a:pPr algn="thaiDist"/>
            <a:r>
              <a:rPr lang="th-TH" sz="3300" dirty="0">
                <a:solidFill>
                  <a:schemeClr val="bg1">
                    <a:lumMod val="95000"/>
                    <a:lumOff val="5000"/>
                  </a:schemeClr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7. ดึงกระดูกสันหลังที่มีลักษณะใส ๆ ในลำตัวปลาหมึก</a:t>
            </a:r>
            <a:r>
              <a:rPr lang="th-TH" sz="3300" dirty="0" smtClean="0">
                <a:solidFill>
                  <a:schemeClr val="bg1">
                    <a:lumMod val="95000"/>
                    <a:lumOff val="5000"/>
                  </a:schemeClr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ออก</a:t>
            </a:r>
          </a:p>
          <a:p>
            <a:pPr algn="thaiDist"/>
            <a:r>
              <a:rPr lang="th-TH" sz="3300" dirty="0">
                <a:solidFill>
                  <a:schemeClr val="bg1">
                    <a:lumMod val="95000"/>
                    <a:lumOff val="5000"/>
                  </a:schemeClr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8. ลอกหนังกำพร้าที่ตัวปลาหมึก</a:t>
            </a:r>
            <a:r>
              <a:rPr lang="th-TH" sz="3300" dirty="0" smtClean="0">
                <a:solidFill>
                  <a:schemeClr val="bg1">
                    <a:lumMod val="95000"/>
                    <a:lumOff val="5000"/>
                  </a:schemeClr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ออก</a:t>
            </a:r>
          </a:p>
          <a:p>
            <a:pPr algn="thaiDist"/>
            <a:r>
              <a:rPr lang="th-TH" sz="3300" dirty="0" smtClean="0">
                <a:solidFill>
                  <a:schemeClr val="bg1">
                    <a:lumMod val="95000"/>
                    <a:lumOff val="5000"/>
                  </a:schemeClr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9. ผ่า</a:t>
            </a:r>
            <a:r>
              <a:rPr lang="th-TH" sz="3300" dirty="0">
                <a:solidFill>
                  <a:schemeClr val="bg1">
                    <a:lumMod val="95000"/>
                    <a:lumOff val="5000"/>
                  </a:schemeClr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กลางตัวตามแนวยาวให้ตัวปลาหมึกแผ่ออก </a:t>
            </a:r>
            <a:endParaRPr lang="th-TH" sz="3300" dirty="0" smtClean="0">
              <a:solidFill>
                <a:schemeClr val="bg1">
                  <a:lumMod val="95000"/>
                  <a:lumOff val="5000"/>
                </a:schemeClr>
              </a:solidFill>
              <a:latin typeface="TH SarabunPSK" panose="020B0500040200020003" pitchFamily="34" charset="-34"/>
              <a:cs typeface="TH SarabunPSK" panose="020B0500040200020003" pitchFamily="34" charset="-34"/>
            </a:endParaRPr>
          </a:p>
          <a:p>
            <a:pPr algn="thaiDist"/>
            <a:r>
              <a:rPr lang="th-TH" sz="3300" dirty="0">
                <a:solidFill>
                  <a:schemeClr val="bg1">
                    <a:lumMod val="95000"/>
                    <a:lumOff val="5000"/>
                  </a:schemeClr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10. ดึกปีกปลาหมึก</a:t>
            </a:r>
            <a:r>
              <a:rPr lang="th-TH" sz="3300" dirty="0" smtClean="0">
                <a:solidFill>
                  <a:schemeClr val="bg1">
                    <a:lumMod val="95000"/>
                    <a:lumOff val="5000"/>
                  </a:schemeClr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ออก</a:t>
            </a:r>
          </a:p>
        </p:txBody>
      </p:sp>
    </p:spTree>
    <p:extLst>
      <p:ext uri="{BB962C8B-B14F-4D97-AF65-F5344CB8AC3E}">
        <p14:creationId xmlns:p14="http://schemas.microsoft.com/office/powerpoint/2010/main" val="3499683707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สี่เหลี่ยมผืนผ้ามุมมน 10"/>
          <p:cNvSpPr/>
          <p:nvPr/>
        </p:nvSpPr>
        <p:spPr>
          <a:xfrm>
            <a:off x="651642" y="1060777"/>
            <a:ext cx="10836166" cy="4993181"/>
          </a:xfrm>
          <a:prstGeom prst="roundRect">
            <a:avLst>
              <a:gd name="adj" fmla="val 2701"/>
            </a:avLst>
          </a:prstGeom>
          <a:solidFill>
            <a:srgbClr val="F9F9F9">
              <a:alpha val="65000"/>
            </a:srgbClr>
          </a:solidFill>
          <a:ln w="12700">
            <a:noFill/>
          </a:ln>
          <a:effectLst>
            <a:glow rad="101600">
              <a:schemeClr val="tx1">
                <a:alpha val="6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 sz="4000" dirty="0">
              <a:solidFill>
                <a:srgbClr val="000099"/>
              </a:solidFill>
              <a:cs typeface="+mj-cs"/>
            </a:endParaRPr>
          </a:p>
        </p:txBody>
      </p:sp>
      <p:sp>
        <p:nvSpPr>
          <p:cNvPr id="12" name="แผนผังลําดับงาน: กระบวนการ 11"/>
          <p:cNvSpPr/>
          <p:nvPr/>
        </p:nvSpPr>
        <p:spPr>
          <a:xfrm>
            <a:off x="651642" y="180891"/>
            <a:ext cx="5246690" cy="646331"/>
          </a:xfrm>
          <a:prstGeom prst="flowChartProcess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3500" b="1" dirty="0">
                <a:solidFill>
                  <a:schemeClr val="bg1">
                    <a:lumMod val="95000"/>
                    <a:lumOff val="5000"/>
                  </a:schemeClr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เตรียมวัตถุดิบ </a:t>
            </a:r>
            <a:r>
              <a:rPr lang="en-US" sz="3500" b="1" dirty="0">
                <a:solidFill>
                  <a:srgbClr val="0000CC"/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Paella (</a:t>
            </a:r>
            <a:r>
              <a:rPr lang="th-TH" sz="3500" b="1" dirty="0">
                <a:solidFill>
                  <a:srgbClr val="0000CC"/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ข้าวผัดสเปน)</a:t>
            </a:r>
          </a:p>
        </p:txBody>
      </p:sp>
      <p:sp>
        <p:nvSpPr>
          <p:cNvPr id="10" name="กล่องข้อความ 12"/>
          <p:cNvSpPr txBox="1"/>
          <p:nvPr/>
        </p:nvSpPr>
        <p:spPr>
          <a:xfrm>
            <a:off x="1301757" y="1368449"/>
            <a:ext cx="9583120" cy="46628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thaiDist"/>
            <a:r>
              <a:rPr lang="th-TH" sz="3300" dirty="0" smtClean="0">
                <a:solidFill>
                  <a:schemeClr val="bg1">
                    <a:lumMod val="95000"/>
                    <a:lumOff val="5000"/>
                  </a:schemeClr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11. ใช้</a:t>
            </a:r>
            <a:r>
              <a:rPr lang="th-TH" sz="3300" dirty="0">
                <a:solidFill>
                  <a:schemeClr val="bg1">
                    <a:lumMod val="95000"/>
                    <a:lumOff val="5000"/>
                  </a:schemeClr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ปลายมีดค่อย ๆ ขูดเมือกด้านในตัวออก </a:t>
            </a:r>
            <a:endParaRPr lang="th-TH" sz="3300" dirty="0" smtClean="0">
              <a:solidFill>
                <a:schemeClr val="bg1">
                  <a:lumMod val="95000"/>
                  <a:lumOff val="5000"/>
                </a:schemeClr>
              </a:solidFill>
              <a:latin typeface="TH SarabunPSK" panose="020B0500040200020003" pitchFamily="34" charset="-34"/>
              <a:cs typeface="TH SarabunPSK" panose="020B0500040200020003" pitchFamily="34" charset="-34"/>
            </a:endParaRPr>
          </a:p>
          <a:p>
            <a:pPr algn="thaiDist"/>
            <a:r>
              <a:rPr lang="th-TH" sz="3300" dirty="0">
                <a:solidFill>
                  <a:schemeClr val="bg1">
                    <a:lumMod val="95000"/>
                    <a:lumOff val="5000"/>
                  </a:schemeClr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12. ล้างปลาหมึกให้สะอาด โดยระหว่างล้างให้ใช้ปลายนิ้วถูเมือกออกให้มากที่สุด จากนั้นพัก</a:t>
            </a:r>
            <a:r>
              <a:rPr lang="th-TH" sz="3300" dirty="0" smtClean="0">
                <a:solidFill>
                  <a:schemeClr val="bg1">
                    <a:lumMod val="95000"/>
                    <a:lumOff val="5000"/>
                  </a:schemeClr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ไว</a:t>
            </a:r>
          </a:p>
          <a:p>
            <a:pPr algn="thaiDist"/>
            <a:r>
              <a:rPr lang="th-TH" sz="3300" dirty="0">
                <a:solidFill>
                  <a:schemeClr val="bg1">
                    <a:lumMod val="95000"/>
                    <a:lumOff val="5000"/>
                  </a:schemeClr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13. กุ้งนั้น ดึงหัวกุ้งออก (ตัวกุ้งไม่ต้องแกะเปลือกออกเพราะเปลือกจะช่วยเก็บความชุ่มชื้นให้ตัวกุ้ง) จากนั้นนำตัวกุ้งไปล้างน้ำให้</a:t>
            </a:r>
            <a:r>
              <a:rPr lang="th-TH" sz="3300" dirty="0" smtClean="0">
                <a:solidFill>
                  <a:schemeClr val="bg1">
                    <a:lumMod val="95000"/>
                    <a:lumOff val="5000"/>
                  </a:schemeClr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สะอาด</a:t>
            </a:r>
          </a:p>
          <a:p>
            <a:pPr algn="thaiDist"/>
            <a:r>
              <a:rPr lang="th-TH" sz="3300" dirty="0">
                <a:solidFill>
                  <a:schemeClr val="bg1">
                    <a:lumMod val="95000"/>
                    <a:lumOff val="5000"/>
                  </a:schemeClr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14. ปลากะพงนั้น หั่นแฉลบชิ้นพอดี</a:t>
            </a:r>
            <a:r>
              <a:rPr lang="th-TH" sz="3300" dirty="0" smtClean="0">
                <a:solidFill>
                  <a:schemeClr val="bg1">
                    <a:lumMod val="95000"/>
                    <a:lumOff val="5000"/>
                  </a:schemeClr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คำ</a:t>
            </a:r>
          </a:p>
          <a:p>
            <a:pPr algn="thaiDist"/>
            <a:r>
              <a:rPr lang="th-TH" sz="3300" dirty="0">
                <a:solidFill>
                  <a:schemeClr val="bg1">
                    <a:lumMod val="95000"/>
                    <a:lumOff val="5000"/>
                  </a:schemeClr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15. นำปลาหมึกที่ทำความสะอาดแล้วมากรีดเป็นลายตะข่ายโดยกรีดด้านในท้อง วางมีดเฉียงแล้วกดเบา ๆ ระวังอย่าให้</a:t>
            </a:r>
            <a:r>
              <a:rPr lang="th-TH" sz="3300" dirty="0" smtClean="0">
                <a:solidFill>
                  <a:schemeClr val="bg1">
                    <a:lumMod val="95000"/>
                    <a:lumOff val="5000"/>
                  </a:schemeClr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ขาด</a:t>
            </a:r>
          </a:p>
          <a:p>
            <a:pPr algn="thaiDist"/>
            <a:r>
              <a:rPr lang="th-TH" sz="3300" dirty="0">
                <a:solidFill>
                  <a:schemeClr val="bg1">
                    <a:lumMod val="95000"/>
                    <a:lumOff val="5000"/>
                  </a:schemeClr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16. จากนั้นผ่าตามแนวยาวลำตัว แล้วหั่นขวางให้ชิ้นพอดีคำ</a:t>
            </a:r>
            <a:endParaRPr lang="th-TH" sz="3300" dirty="0" smtClean="0">
              <a:solidFill>
                <a:schemeClr val="bg1">
                  <a:lumMod val="95000"/>
                  <a:lumOff val="5000"/>
                </a:schemeClr>
              </a:solidFill>
              <a:latin typeface="TH SarabunPSK" panose="020B0500040200020003" pitchFamily="34" charset="-34"/>
              <a:cs typeface="TH SarabunPSK" panose="020B0500040200020003" pitchFamily="34" charset="-34"/>
            </a:endParaRPr>
          </a:p>
        </p:txBody>
      </p:sp>
    </p:spTree>
    <p:extLst>
      <p:ext uri="{BB962C8B-B14F-4D97-AF65-F5344CB8AC3E}">
        <p14:creationId xmlns:p14="http://schemas.microsoft.com/office/powerpoint/2010/main" val="753934661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สี่เหลี่ยมผืนผ้ามุมมน 10"/>
          <p:cNvSpPr/>
          <p:nvPr/>
        </p:nvSpPr>
        <p:spPr>
          <a:xfrm>
            <a:off x="651642" y="1060777"/>
            <a:ext cx="10836166" cy="5410361"/>
          </a:xfrm>
          <a:prstGeom prst="roundRect">
            <a:avLst>
              <a:gd name="adj" fmla="val 2701"/>
            </a:avLst>
          </a:prstGeom>
          <a:solidFill>
            <a:srgbClr val="F9F9F9">
              <a:alpha val="65000"/>
            </a:srgbClr>
          </a:solidFill>
          <a:ln w="12700">
            <a:noFill/>
          </a:ln>
          <a:effectLst>
            <a:glow rad="101600">
              <a:schemeClr val="tx1">
                <a:alpha val="6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 sz="4000" dirty="0">
              <a:solidFill>
                <a:srgbClr val="000099"/>
              </a:solidFill>
              <a:cs typeface="+mj-cs"/>
            </a:endParaRPr>
          </a:p>
        </p:txBody>
      </p:sp>
      <p:sp>
        <p:nvSpPr>
          <p:cNvPr id="12" name="แผนผังลําดับงาน: กระบวนการ 11"/>
          <p:cNvSpPr/>
          <p:nvPr/>
        </p:nvSpPr>
        <p:spPr>
          <a:xfrm>
            <a:off x="651642" y="180891"/>
            <a:ext cx="5246690" cy="646331"/>
          </a:xfrm>
          <a:prstGeom prst="flowChartProcess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3500" b="1" dirty="0">
                <a:solidFill>
                  <a:schemeClr val="bg1">
                    <a:lumMod val="95000"/>
                    <a:lumOff val="5000"/>
                  </a:schemeClr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เตรียมวัตถุดิบ </a:t>
            </a:r>
            <a:r>
              <a:rPr lang="en-US" sz="3500" b="1" dirty="0">
                <a:solidFill>
                  <a:srgbClr val="0000CC"/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Paella (</a:t>
            </a:r>
            <a:r>
              <a:rPr lang="th-TH" sz="3500" b="1" dirty="0">
                <a:solidFill>
                  <a:srgbClr val="0000CC"/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ข้าวผัดสเปน)</a:t>
            </a:r>
          </a:p>
        </p:txBody>
      </p:sp>
      <p:sp>
        <p:nvSpPr>
          <p:cNvPr id="10" name="กล่องข้อความ 12"/>
          <p:cNvSpPr txBox="1"/>
          <p:nvPr/>
        </p:nvSpPr>
        <p:spPr>
          <a:xfrm>
            <a:off x="808892" y="1179893"/>
            <a:ext cx="10608576" cy="517064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thaiDist"/>
            <a:r>
              <a:rPr lang="th-TH" sz="3300" dirty="0">
                <a:solidFill>
                  <a:schemeClr val="bg1">
                    <a:lumMod val="95000"/>
                    <a:lumOff val="5000"/>
                  </a:schemeClr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17. ส่วนหนวดให้ตัดจุดแข็ง ๆ </a:t>
            </a:r>
            <a:r>
              <a:rPr lang="th-TH" sz="3300" dirty="0" smtClean="0">
                <a:solidFill>
                  <a:schemeClr val="bg1">
                    <a:lumMod val="95000"/>
                    <a:lumOff val="5000"/>
                  </a:schemeClr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ออก</a:t>
            </a:r>
          </a:p>
          <a:p>
            <a:pPr algn="thaiDist"/>
            <a:r>
              <a:rPr lang="th-TH" sz="3300" dirty="0">
                <a:solidFill>
                  <a:schemeClr val="bg1">
                    <a:lumMod val="95000"/>
                    <a:lumOff val="5000"/>
                  </a:schemeClr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18. ส่วนปีกปลาหมึกหั่นเป็นลายตะข่าย</a:t>
            </a:r>
            <a:r>
              <a:rPr lang="th-TH" sz="3300" dirty="0" smtClean="0">
                <a:solidFill>
                  <a:schemeClr val="bg1">
                    <a:lumMod val="95000"/>
                    <a:lumOff val="5000"/>
                  </a:schemeClr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เช่นกัน</a:t>
            </a:r>
          </a:p>
          <a:p>
            <a:pPr algn="thaiDist"/>
            <a:r>
              <a:rPr lang="th-TH" sz="3300" dirty="0">
                <a:solidFill>
                  <a:schemeClr val="bg1">
                    <a:lumMod val="95000"/>
                    <a:lumOff val="5000"/>
                  </a:schemeClr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19. สังเกตน้ำสต๊อกที่ต้มไว้ ให้ช้อนฟองและไขมันออกจะทำให้น้ำสต๊อก</a:t>
            </a:r>
            <a:r>
              <a:rPr lang="th-TH" sz="3300" dirty="0" smtClean="0">
                <a:solidFill>
                  <a:schemeClr val="bg1">
                    <a:lumMod val="95000"/>
                    <a:lumOff val="5000"/>
                  </a:schemeClr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ใส</a:t>
            </a:r>
          </a:p>
          <a:p>
            <a:pPr algn="thaiDist"/>
            <a:r>
              <a:rPr lang="th-TH" sz="3300" dirty="0">
                <a:solidFill>
                  <a:schemeClr val="bg1">
                    <a:lumMod val="95000"/>
                    <a:lumOff val="5000"/>
                  </a:schemeClr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20. ปอกเปลือกหัวหอมใหญ่เป็น 2 ชิ้น จากนั้นหันตามแนวลายยาวของหัวหอม โดยวางมีดจากด้านบนหัวแล้วค่อย ๆ กดไล่ลงมายังปลาย ทำแบบนี้จนครบลาย (หั่นทั้ง 2 ชิ้น</a:t>
            </a:r>
            <a:r>
              <a:rPr lang="th-TH" sz="3300" dirty="0" smtClean="0">
                <a:solidFill>
                  <a:schemeClr val="bg1">
                    <a:lumMod val="95000"/>
                    <a:lumOff val="5000"/>
                  </a:schemeClr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)</a:t>
            </a:r>
          </a:p>
          <a:p>
            <a:pPr algn="thaiDist"/>
            <a:r>
              <a:rPr lang="th-TH" sz="3300" dirty="0">
                <a:solidFill>
                  <a:schemeClr val="bg1">
                    <a:lumMod val="95000"/>
                    <a:lumOff val="5000"/>
                  </a:schemeClr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21. จากนั้นหั่นตามขวางเป็น</a:t>
            </a:r>
            <a:r>
              <a:rPr lang="th-TH" sz="3300" dirty="0" smtClean="0">
                <a:solidFill>
                  <a:schemeClr val="bg1">
                    <a:lumMod val="95000"/>
                    <a:lumOff val="5000"/>
                  </a:schemeClr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ลูกเต๋า</a:t>
            </a:r>
          </a:p>
          <a:p>
            <a:pPr algn="thaiDist"/>
            <a:r>
              <a:rPr lang="th-TH" sz="3300" dirty="0">
                <a:solidFill>
                  <a:schemeClr val="bg1">
                    <a:lumMod val="95000"/>
                    <a:lumOff val="5000"/>
                  </a:schemeClr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22. พริก (จำนวนเม็ดตามแต่ความชอบเผ็ด) โดยหั่นแฉลบไม่ต้องหนา</a:t>
            </a:r>
            <a:r>
              <a:rPr lang="th-TH" sz="3300" dirty="0" smtClean="0">
                <a:solidFill>
                  <a:schemeClr val="bg1">
                    <a:lumMod val="95000"/>
                    <a:lumOff val="5000"/>
                  </a:schemeClr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มาก</a:t>
            </a:r>
          </a:p>
          <a:p>
            <a:pPr algn="thaiDist"/>
            <a:r>
              <a:rPr lang="th-TH" sz="3300" dirty="0">
                <a:solidFill>
                  <a:schemeClr val="bg1">
                    <a:lumMod val="95000"/>
                    <a:lumOff val="5000"/>
                  </a:schemeClr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23. นำมะเขือเทศมาหั่นเต๋าโดยผ่าครึ่งและแต่ละชิ้นก็ผ่าครึ่งอีกจะได้ 4 </a:t>
            </a:r>
            <a:r>
              <a:rPr lang="th-TH" sz="3300" dirty="0" smtClean="0">
                <a:solidFill>
                  <a:schemeClr val="bg1">
                    <a:lumMod val="95000"/>
                    <a:lumOff val="5000"/>
                  </a:schemeClr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ชิ้น</a:t>
            </a:r>
          </a:p>
          <a:p>
            <a:pPr algn="thaiDist"/>
            <a:r>
              <a:rPr lang="th-TH" sz="3300" dirty="0">
                <a:solidFill>
                  <a:schemeClr val="bg1">
                    <a:lumMod val="95000"/>
                    <a:lumOff val="5000"/>
                  </a:schemeClr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24. จากนั้นผ่าเอาไส้มะเขือเทศออกเพราะไส้จะทำให้อาหารมีรสเปรี้ยวเกิน (สามารถนำไส้ไปทำน้ำซุปได้)</a:t>
            </a:r>
            <a:endParaRPr lang="th-TH" sz="3300" dirty="0" smtClean="0">
              <a:solidFill>
                <a:schemeClr val="bg1">
                  <a:lumMod val="95000"/>
                  <a:lumOff val="5000"/>
                </a:schemeClr>
              </a:solidFill>
              <a:latin typeface="TH SarabunPSK" panose="020B0500040200020003" pitchFamily="34" charset="-34"/>
              <a:cs typeface="TH SarabunPSK" panose="020B0500040200020003" pitchFamily="34" charset="-34"/>
            </a:endParaRPr>
          </a:p>
        </p:txBody>
      </p:sp>
    </p:spTree>
    <p:extLst>
      <p:ext uri="{BB962C8B-B14F-4D97-AF65-F5344CB8AC3E}">
        <p14:creationId xmlns:p14="http://schemas.microsoft.com/office/powerpoint/2010/main" val="3156259335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สี่เหลี่ยมผืนผ้ามุมมน 10"/>
          <p:cNvSpPr/>
          <p:nvPr/>
        </p:nvSpPr>
        <p:spPr>
          <a:xfrm>
            <a:off x="651642" y="1060777"/>
            <a:ext cx="10836166" cy="4993181"/>
          </a:xfrm>
          <a:prstGeom prst="roundRect">
            <a:avLst>
              <a:gd name="adj" fmla="val 2701"/>
            </a:avLst>
          </a:prstGeom>
          <a:solidFill>
            <a:srgbClr val="F9F9F9">
              <a:alpha val="65000"/>
            </a:srgbClr>
          </a:solidFill>
          <a:ln w="12700">
            <a:noFill/>
          </a:ln>
          <a:effectLst>
            <a:glow rad="101600">
              <a:schemeClr val="tx1">
                <a:alpha val="6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 sz="4000" dirty="0">
              <a:solidFill>
                <a:srgbClr val="000099"/>
              </a:solidFill>
              <a:cs typeface="+mj-cs"/>
            </a:endParaRPr>
          </a:p>
        </p:txBody>
      </p:sp>
      <p:sp>
        <p:nvSpPr>
          <p:cNvPr id="12" name="แผนผังลําดับงาน: กระบวนการ 11"/>
          <p:cNvSpPr/>
          <p:nvPr/>
        </p:nvSpPr>
        <p:spPr>
          <a:xfrm>
            <a:off x="651642" y="180891"/>
            <a:ext cx="5246690" cy="646331"/>
          </a:xfrm>
          <a:prstGeom prst="flowChartProcess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3500" b="1" dirty="0">
                <a:solidFill>
                  <a:schemeClr val="bg1">
                    <a:lumMod val="95000"/>
                    <a:lumOff val="5000"/>
                  </a:schemeClr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เตรียมวัตถุดิบ </a:t>
            </a:r>
            <a:r>
              <a:rPr lang="en-US" sz="3500" b="1" dirty="0">
                <a:solidFill>
                  <a:srgbClr val="0000CC"/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Paella (</a:t>
            </a:r>
            <a:r>
              <a:rPr lang="th-TH" sz="3500" b="1" dirty="0">
                <a:solidFill>
                  <a:srgbClr val="0000CC"/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ข้าวผัดสเปน)</a:t>
            </a:r>
          </a:p>
        </p:txBody>
      </p:sp>
      <p:sp>
        <p:nvSpPr>
          <p:cNvPr id="3" name="สี่เหลี่ยมผืนผ้ามุมมน 2">
            <a:hlinkClick r:id="rId2" action="ppaction://hlinksldjump"/>
          </p:cNvPr>
          <p:cNvSpPr/>
          <p:nvPr/>
        </p:nvSpPr>
        <p:spPr>
          <a:xfrm>
            <a:off x="260604" y="6280199"/>
            <a:ext cx="1432191" cy="517792"/>
          </a:xfrm>
          <a:prstGeom prst="roundRect">
            <a:avLst/>
          </a:prstGeom>
          <a:solidFill>
            <a:schemeClr val="accent6">
              <a:lumMod val="75000"/>
            </a:schemeClr>
          </a:solidFill>
          <a:ln w="19050"/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2600" b="1" dirty="0">
                <a:solidFill>
                  <a:srgbClr val="FFFF00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วิธีทำ</a:t>
            </a:r>
          </a:p>
        </p:txBody>
      </p:sp>
      <p:sp>
        <p:nvSpPr>
          <p:cNvPr id="10" name="กล่องข้อความ 12"/>
          <p:cNvSpPr txBox="1"/>
          <p:nvPr/>
        </p:nvSpPr>
        <p:spPr>
          <a:xfrm>
            <a:off x="1278165" y="1302983"/>
            <a:ext cx="9583120" cy="161582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thaiDist"/>
            <a:r>
              <a:rPr lang="th-TH" sz="3300" dirty="0">
                <a:solidFill>
                  <a:schemeClr val="bg1">
                    <a:lumMod val="95000"/>
                    <a:lumOff val="5000"/>
                  </a:schemeClr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25. นำมะเขือเทศแต่ละชิ้นมาหั่นตามยาวและหั่นแนวขวางเป็น</a:t>
            </a:r>
            <a:r>
              <a:rPr lang="th-TH" sz="3300" dirty="0" smtClean="0">
                <a:solidFill>
                  <a:schemeClr val="bg1">
                    <a:lumMod val="95000"/>
                    <a:lumOff val="5000"/>
                  </a:schemeClr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ลูกเต๋า</a:t>
            </a:r>
          </a:p>
          <a:p>
            <a:pPr algn="thaiDist"/>
            <a:r>
              <a:rPr lang="th-TH" sz="3300" dirty="0">
                <a:solidFill>
                  <a:schemeClr val="bg1">
                    <a:lumMod val="95000"/>
                    <a:lumOff val="5000"/>
                  </a:schemeClr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26. นำผักชีฝรั่งมาหั่นเป็นท่อนประมาณ 1 นิ้ว โดยใช้เฉพาะลำ</a:t>
            </a:r>
            <a:r>
              <a:rPr lang="th-TH" sz="3300" dirty="0" smtClean="0">
                <a:solidFill>
                  <a:schemeClr val="bg1">
                    <a:lumMod val="95000"/>
                    <a:lumOff val="5000"/>
                  </a:schemeClr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ต้น</a:t>
            </a:r>
          </a:p>
          <a:p>
            <a:pPr algn="thaiDist"/>
            <a:r>
              <a:rPr lang="th-TH" sz="3300" dirty="0">
                <a:solidFill>
                  <a:schemeClr val="bg1">
                    <a:lumMod val="95000"/>
                    <a:lumOff val="5000"/>
                  </a:schemeClr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27. เด็ดใบโหระพาใส่จาน</a:t>
            </a:r>
            <a:endParaRPr lang="th-TH" sz="3300" dirty="0" smtClean="0">
              <a:solidFill>
                <a:schemeClr val="bg1">
                  <a:lumMod val="95000"/>
                  <a:lumOff val="5000"/>
                </a:schemeClr>
              </a:solidFill>
              <a:latin typeface="TH SarabunPSK" panose="020B0500040200020003" pitchFamily="34" charset="-34"/>
              <a:cs typeface="TH SarabunPSK" panose="020B0500040200020003" pitchFamily="34" charset="-34"/>
            </a:endParaRPr>
          </a:p>
        </p:txBody>
      </p:sp>
    </p:spTree>
    <p:extLst>
      <p:ext uri="{BB962C8B-B14F-4D97-AF65-F5344CB8AC3E}">
        <p14:creationId xmlns:p14="http://schemas.microsoft.com/office/powerpoint/2010/main" val="3199109624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สี่เหลี่ยมผืนผ้ามุมมน 10"/>
          <p:cNvSpPr/>
          <p:nvPr/>
        </p:nvSpPr>
        <p:spPr>
          <a:xfrm>
            <a:off x="430925" y="987972"/>
            <a:ext cx="11351172" cy="5518336"/>
          </a:xfrm>
          <a:prstGeom prst="roundRect">
            <a:avLst>
              <a:gd name="adj" fmla="val 2701"/>
            </a:avLst>
          </a:prstGeom>
          <a:solidFill>
            <a:srgbClr val="F9F9F9">
              <a:alpha val="75000"/>
            </a:srgbClr>
          </a:solidFill>
          <a:ln w="12700">
            <a:noFill/>
          </a:ln>
          <a:effectLst>
            <a:glow rad="101600">
              <a:schemeClr val="tx1">
                <a:alpha val="6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 sz="4000" dirty="0">
              <a:solidFill>
                <a:srgbClr val="000099"/>
              </a:solidFill>
              <a:cs typeface="+mj-cs"/>
            </a:endParaRPr>
          </a:p>
        </p:txBody>
      </p:sp>
      <p:sp>
        <p:nvSpPr>
          <p:cNvPr id="12" name="แผนผังลําดับงาน: กระบวนการ 11"/>
          <p:cNvSpPr/>
          <p:nvPr/>
        </p:nvSpPr>
        <p:spPr>
          <a:xfrm>
            <a:off x="430925" y="182124"/>
            <a:ext cx="5055475" cy="646331"/>
          </a:xfrm>
          <a:prstGeom prst="flowChartProcess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3500" b="1" dirty="0">
                <a:solidFill>
                  <a:schemeClr val="bg1">
                    <a:lumMod val="95000"/>
                    <a:lumOff val="5000"/>
                  </a:schemeClr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วิธีทำ </a:t>
            </a:r>
            <a:r>
              <a:rPr lang="en-US" sz="3500" b="1" dirty="0">
                <a:solidFill>
                  <a:srgbClr val="0000CC"/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Paella (</a:t>
            </a:r>
            <a:r>
              <a:rPr lang="th-TH" sz="3500" b="1" dirty="0">
                <a:solidFill>
                  <a:srgbClr val="0000CC"/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ข้าวผัดสเปน)</a:t>
            </a:r>
          </a:p>
        </p:txBody>
      </p:sp>
      <p:sp>
        <p:nvSpPr>
          <p:cNvPr id="10" name="กล่องข้อความ 12"/>
          <p:cNvSpPr txBox="1"/>
          <p:nvPr/>
        </p:nvSpPr>
        <p:spPr>
          <a:xfrm>
            <a:off x="533400" y="1186927"/>
            <a:ext cx="11146221" cy="517064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thaiDist"/>
            <a:r>
              <a:rPr lang="th-TH" sz="3000" dirty="0" smtClean="0">
                <a:solidFill>
                  <a:schemeClr val="bg1">
                    <a:lumMod val="95000"/>
                    <a:lumOff val="5000"/>
                  </a:schemeClr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1. บุ</a:t>
            </a:r>
            <a:r>
              <a:rPr lang="th-TH" sz="3000" dirty="0">
                <a:solidFill>
                  <a:schemeClr val="bg1">
                    <a:lumMod val="95000"/>
                    <a:lumOff val="5000"/>
                  </a:schemeClr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กระเทียมและสับให้</a:t>
            </a:r>
            <a:r>
              <a:rPr lang="th-TH" sz="3000" dirty="0" smtClean="0">
                <a:solidFill>
                  <a:schemeClr val="bg1">
                    <a:lumMod val="95000"/>
                    <a:lumOff val="5000"/>
                  </a:schemeClr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ละเอียด</a:t>
            </a:r>
          </a:p>
          <a:p>
            <a:pPr algn="thaiDist"/>
            <a:r>
              <a:rPr lang="th-TH" sz="3000" dirty="0">
                <a:solidFill>
                  <a:schemeClr val="bg1">
                    <a:lumMod val="95000"/>
                    <a:lumOff val="5000"/>
                  </a:schemeClr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2. ตั้งกระทะยังไม่ต้องติดไฟ หลังจากใส่กระเทียมตามด้วยน้ำมันมะกอกจากนั้นเปิดเตาไฟฟ้า โดยใช้ไฟอ่อนถึง</a:t>
            </a:r>
            <a:r>
              <a:rPr lang="th-TH" sz="3000" dirty="0" smtClean="0">
                <a:solidFill>
                  <a:schemeClr val="bg1">
                    <a:lumMod val="95000"/>
                    <a:lumOff val="5000"/>
                  </a:schemeClr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กลาง</a:t>
            </a:r>
          </a:p>
          <a:p>
            <a:pPr algn="thaiDist"/>
            <a:r>
              <a:rPr lang="th-TH" sz="3000" dirty="0">
                <a:solidFill>
                  <a:schemeClr val="bg1">
                    <a:lumMod val="95000"/>
                    <a:lumOff val="5000"/>
                  </a:schemeClr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3. ผัดกระเทียมจนเริ่มมีกลิ่นหอม จากนั้นใส่หัวหอมลงไปผัด</a:t>
            </a:r>
            <a:r>
              <a:rPr lang="th-TH" sz="3000" dirty="0" smtClean="0">
                <a:solidFill>
                  <a:schemeClr val="bg1">
                    <a:lumMod val="95000"/>
                    <a:lumOff val="5000"/>
                  </a:schemeClr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สักครู่</a:t>
            </a:r>
          </a:p>
          <a:p>
            <a:pPr algn="thaiDist"/>
            <a:r>
              <a:rPr lang="th-TH" sz="3000" dirty="0">
                <a:solidFill>
                  <a:schemeClr val="bg1">
                    <a:lumMod val="95000"/>
                    <a:lumOff val="5000"/>
                  </a:schemeClr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4. ใส่ถั่วลันเตาผัดสัก</a:t>
            </a:r>
            <a:r>
              <a:rPr lang="th-TH" sz="3000" dirty="0" smtClean="0">
                <a:solidFill>
                  <a:schemeClr val="bg1">
                    <a:lumMod val="95000"/>
                    <a:lumOff val="5000"/>
                  </a:schemeClr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พัก</a:t>
            </a:r>
          </a:p>
          <a:p>
            <a:pPr algn="thaiDist"/>
            <a:r>
              <a:rPr lang="th-TH" sz="3000" dirty="0">
                <a:solidFill>
                  <a:schemeClr val="bg1">
                    <a:lumMod val="95000"/>
                    <a:lumOff val="5000"/>
                  </a:schemeClr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5. ใส่มะเขือเทศลงไปผัดสัก</a:t>
            </a:r>
            <a:r>
              <a:rPr lang="th-TH" sz="3000" dirty="0" smtClean="0">
                <a:solidFill>
                  <a:schemeClr val="bg1">
                    <a:lumMod val="95000"/>
                    <a:lumOff val="5000"/>
                  </a:schemeClr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พัก</a:t>
            </a:r>
          </a:p>
          <a:p>
            <a:pPr algn="thaiDist"/>
            <a:r>
              <a:rPr lang="th-TH" sz="3000" dirty="0">
                <a:solidFill>
                  <a:schemeClr val="bg1">
                    <a:lumMod val="95000"/>
                    <a:lumOff val="5000"/>
                  </a:schemeClr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6. ใส่เนยจืด และพริกไทย</a:t>
            </a:r>
            <a:r>
              <a:rPr lang="th-TH" sz="3000" dirty="0" smtClean="0">
                <a:solidFill>
                  <a:schemeClr val="bg1">
                    <a:lumMod val="95000"/>
                    <a:lumOff val="5000"/>
                  </a:schemeClr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ดำ</a:t>
            </a:r>
          </a:p>
          <a:p>
            <a:pPr algn="thaiDist"/>
            <a:r>
              <a:rPr lang="th-TH" sz="3000" dirty="0">
                <a:solidFill>
                  <a:schemeClr val="bg1">
                    <a:lumMod val="95000"/>
                    <a:lumOff val="5000"/>
                  </a:schemeClr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7. ปรุงรสด้วยเกลือ ผัดต่อสัก</a:t>
            </a:r>
            <a:r>
              <a:rPr lang="th-TH" sz="3000" dirty="0" smtClean="0">
                <a:solidFill>
                  <a:schemeClr val="bg1">
                    <a:lumMod val="95000"/>
                    <a:lumOff val="5000"/>
                  </a:schemeClr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พัก</a:t>
            </a:r>
          </a:p>
          <a:p>
            <a:pPr algn="thaiDist"/>
            <a:r>
              <a:rPr lang="th-TH" sz="3000" dirty="0">
                <a:solidFill>
                  <a:schemeClr val="bg1">
                    <a:lumMod val="95000"/>
                    <a:lumOff val="5000"/>
                  </a:schemeClr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8. ใส่พริกหั่นแฉลบลงไปผัดต่อสัก</a:t>
            </a:r>
            <a:r>
              <a:rPr lang="th-TH" sz="3000" dirty="0" smtClean="0">
                <a:solidFill>
                  <a:schemeClr val="bg1">
                    <a:lumMod val="95000"/>
                    <a:lumOff val="5000"/>
                  </a:schemeClr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พัก</a:t>
            </a:r>
          </a:p>
          <a:p>
            <a:pPr algn="thaiDist"/>
            <a:r>
              <a:rPr lang="th-TH" sz="3000" dirty="0">
                <a:solidFill>
                  <a:schemeClr val="bg1">
                    <a:lumMod val="95000"/>
                    <a:lumOff val="5000"/>
                  </a:schemeClr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9. ตักน้ำสต๊อกลงไปอีก 3 ช้อน </a:t>
            </a:r>
            <a:r>
              <a:rPr lang="th-TH" sz="3000" dirty="0" smtClean="0">
                <a:solidFill>
                  <a:schemeClr val="bg1">
                    <a:lumMod val="95000"/>
                    <a:lumOff val="5000"/>
                  </a:schemeClr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ทัพพี</a:t>
            </a:r>
          </a:p>
          <a:p>
            <a:pPr algn="thaiDist"/>
            <a:r>
              <a:rPr lang="th-TH" sz="3000" dirty="0">
                <a:solidFill>
                  <a:schemeClr val="bg1">
                    <a:lumMod val="95000"/>
                    <a:lumOff val="5000"/>
                  </a:schemeClr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10. ใส่ข้าวรี</a:t>
            </a:r>
            <a:r>
              <a:rPr lang="th-TH" sz="3000" dirty="0" err="1">
                <a:solidFill>
                  <a:schemeClr val="bg1">
                    <a:lumMod val="95000"/>
                    <a:lumOff val="5000"/>
                  </a:schemeClr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ชอ</a:t>
            </a:r>
            <a:r>
              <a:rPr lang="th-TH" sz="3000" dirty="0">
                <a:solidFill>
                  <a:schemeClr val="bg1">
                    <a:lumMod val="95000"/>
                    <a:lumOff val="5000"/>
                  </a:schemeClr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ตโตที่ล้างไว้แล้วลงไป</a:t>
            </a:r>
          </a:p>
        </p:txBody>
      </p:sp>
    </p:spTree>
    <p:extLst>
      <p:ext uri="{BB962C8B-B14F-4D97-AF65-F5344CB8AC3E}">
        <p14:creationId xmlns:p14="http://schemas.microsoft.com/office/powerpoint/2010/main" val="2155998051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สี่เหลี่ยมผืนผ้ามุมมน 10"/>
          <p:cNvSpPr/>
          <p:nvPr/>
        </p:nvSpPr>
        <p:spPr>
          <a:xfrm>
            <a:off x="430925" y="987972"/>
            <a:ext cx="11351172" cy="5106892"/>
          </a:xfrm>
          <a:prstGeom prst="roundRect">
            <a:avLst>
              <a:gd name="adj" fmla="val 2701"/>
            </a:avLst>
          </a:prstGeom>
          <a:solidFill>
            <a:srgbClr val="F9F9F9">
              <a:alpha val="75000"/>
            </a:srgbClr>
          </a:solidFill>
          <a:ln w="12700">
            <a:noFill/>
          </a:ln>
          <a:effectLst>
            <a:glow rad="101600">
              <a:schemeClr val="tx1">
                <a:alpha val="6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 sz="4000" dirty="0">
              <a:solidFill>
                <a:srgbClr val="000099"/>
              </a:solidFill>
              <a:cs typeface="+mj-cs"/>
            </a:endParaRPr>
          </a:p>
        </p:txBody>
      </p:sp>
      <p:sp>
        <p:nvSpPr>
          <p:cNvPr id="12" name="แผนผังลําดับงาน: กระบวนการ 11"/>
          <p:cNvSpPr/>
          <p:nvPr/>
        </p:nvSpPr>
        <p:spPr>
          <a:xfrm>
            <a:off x="430925" y="182124"/>
            <a:ext cx="5055475" cy="646331"/>
          </a:xfrm>
          <a:prstGeom prst="flowChartProcess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3500" b="1" dirty="0">
                <a:solidFill>
                  <a:schemeClr val="bg1">
                    <a:lumMod val="95000"/>
                    <a:lumOff val="5000"/>
                  </a:schemeClr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วิธีทำ </a:t>
            </a:r>
            <a:r>
              <a:rPr lang="en-US" sz="3500" b="1" dirty="0">
                <a:solidFill>
                  <a:srgbClr val="0000CC"/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Paella (</a:t>
            </a:r>
            <a:r>
              <a:rPr lang="th-TH" sz="3500" b="1" dirty="0">
                <a:solidFill>
                  <a:srgbClr val="0000CC"/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ข้าวผัดสเปน)</a:t>
            </a:r>
          </a:p>
        </p:txBody>
      </p:sp>
      <p:sp>
        <p:nvSpPr>
          <p:cNvPr id="10" name="กล่องข้อความ 12"/>
          <p:cNvSpPr txBox="1"/>
          <p:nvPr/>
        </p:nvSpPr>
        <p:spPr>
          <a:xfrm>
            <a:off x="533400" y="1186927"/>
            <a:ext cx="11146221" cy="47089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thaiDist"/>
            <a:r>
              <a:rPr lang="th-TH" sz="3000" dirty="0">
                <a:solidFill>
                  <a:schemeClr val="bg1">
                    <a:lumMod val="95000"/>
                    <a:lumOff val="5000"/>
                  </a:schemeClr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11. ตักน้ำสต๊อกลงไปให้ท่วมข้าวต้มต่อสัก</a:t>
            </a:r>
            <a:r>
              <a:rPr lang="th-TH" sz="3000" dirty="0" smtClean="0">
                <a:solidFill>
                  <a:schemeClr val="bg1">
                    <a:lumMod val="95000"/>
                    <a:lumOff val="5000"/>
                  </a:schemeClr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พัก</a:t>
            </a:r>
          </a:p>
          <a:p>
            <a:pPr algn="thaiDist"/>
            <a:r>
              <a:rPr lang="th-TH" sz="3000" dirty="0">
                <a:solidFill>
                  <a:schemeClr val="bg1">
                    <a:lumMod val="95000"/>
                    <a:lumOff val="5000"/>
                  </a:schemeClr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12. ใส่พริกเกาหลีลงไปเล็กน้อย(ถ้าใส่เยอะข้าวจะแดง) ตามด้วยผงขมิ้นใส่เล็กน้อยให้พอมีสี คนให้เข้ากันจากนั้นรอจน</a:t>
            </a:r>
            <a:r>
              <a:rPr lang="th-TH" sz="3000" dirty="0" smtClean="0">
                <a:solidFill>
                  <a:schemeClr val="bg1">
                    <a:lumMod val="95000"/>
                    <a:lumOff val="5000"/>
                  </a:schemeClr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เดือด</a:t>
            </a:r>
          </a:p>
          <a:p>
            <a:pPr algn="thaiDist"/>
            <a:r>
              <a:rPr lang="th-TH" sz="3000" dirty="0">
                <a:solidFill>
                  <a:schemeClr val="bg1">
                    <a:lumMod val="95000"/>
                    <a:lumOff val="5000"/>
                  </a:schemeClr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13. พอเริ่มเดือด คนและชิมรสชาติถ้าหากน้ำสต๊อกเริ่มแห้งให้เติมน้ำสต๊อกลงไปอีก คนไปสักพัก (ถ้าหากสีข้าวอ่อนสามารถเติมพริกเกาหลีและผงขมิ้นได้) จากนั้นต้มต่อโดยคนเป็นระยะเพื่อไม่ให้ข้าว</a:t>
            </a:r>
            <a:r>
              <a:rPr lang="th-TH" sz="3000" dirty="0" smtClean="0">
                <a:solidFill>
                  <a:schemeClr val="bg1">
                    <a:lumMod val="95000"/>
                    <a:lumOff val="5000"/>
                  </a:schemeClr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ไหม้</a:t>
            </a:r>
          </a:p>
          <a:p>
            <a:pPr algn="thaiDist"/>
            <a:r>
              <a:rPr lang="th-TH" sz="3000" dirty="0">
                <a:solidFill>
                  <a:schemeClr val="bg1">
                    <a:lumMod val="95000"/>
                    <a:lumOff val="5000"/>
                  </a:schemeClr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14. จากนั้นใส่ใบโหระพาครึ่งหนึ่งลงไป ผัดต่อ</a:t>
            </a:r>
            <a:r>
              <a:rPr lang="th-TH" sz="3000" dirty="0" smtClean="0">
                <a:solidFill>
                  <a:schemeClr val="bg1">
                    <a:lumMod val="95000"/>
                    <a:lumOff val="5000"/>
                  </a:schemeClr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สักครู่</a:t>
            </a:r>
          </a:p>
          <a:p>
            <a:pPr algn="thaiDist"/>
            <a:r>
              <a:rPr lang="th-TH" sz="3000" dirty="0">
                <a:solidFill>
                  <a:schemeClr val="bg1">
                    <a:lumMod val="95000"/>
                    <a:lumOff val="5000"/>
                  </a:schemeClr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15. จากนั้นชิมข้าว ถ้าสุกประมาณ 80 เปอร์เซ็นต์แล้วให้ใส่กุ้งลงไป ตามด้วยใส่เนยจืดหั่นลูกเต๋าอีกประมาณ 5-6 ก้อน บริเวณที่วางกุ้งเพื่อเพิ่มความมันเงาให้</a:t>
            </a:r>
            <a:r>
              <a:rPr lang="th-TH" sz="3000" dirty="0" smtClean="0">
                <a:solidFill>
                  <a:schemeClr val="bg1">
                    <a:lumMod val="95000"/>
                    <a:lumOff val="5000"/>
                  </a:schemeClr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กุ้ง</a:t>
            </a:r>
          </a:p>
          <a:p>
            <a:pPr algn="thaiDist"/>
            <a:r>
              <a:rPr lang="th-TH" sz="3000" dirty="0">
                <a:solidFill>
                  <a:schemeClr val="bg1">
                    <a:lumMod val="95000"/>
                    <a:lumOff val="5000"/>
                  </a:schemeClr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16. จากนั้นใส่ปลาหมึกลงไป จากนั้นลดเป็นไฟอ่อนเพราะจะปล่อยให้น้ำในข้าว</a:t>
            </a:r>
            <a:r>
              <a:rPr lang="th-TH" sz="3000" dirty="0" smtClean="0">
                <a:solidFill>
                  <a:schemeClr val="bg1">
                    <a:lumMod val="95000"/>
                    <a:lumOff val="5000"/>
                  </a:schemeClr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แห้ง</a:t>
            </a:r>
          </a:p>
          <a:p>
            <a:pPr algn="thaiDist"/>
            <a:r>
              <a:rPr lang="th-TH" sz="3000" dirty="0">
                <a:solidFill>
                  <a:schemeClr val="bg1">
                    <a:lumMod val="95000"/>
                    <a:lumOff val="5000"/>
                  </a:schemeClr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17. ใส่โหรพาที่เหลือลงไป ตามด้วยเนยจืดหั่นลูกเต๋าอีก 5-6 ก้อน ต้มต่อกระทั่งน้ำเริ่มแห้ง</a:t>
            </a:r>
          </a:p>
        </p:txBody>
      </p:sp>
    </p:spTree>
    <p:extLst>
      <p:ext uri="{BB962C8B-B14F-4D97-AF65-F5344CB8AC3E}">
        <p14:creationId xmlns:p14="http://schemas.microsoft.com/office/powerpoint/2010/main" val="3765732888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สี่เหลี่ยมผืนผ้ามุมมน 10"/>
          <p:cNvSpPr/>
          <p:nvPr/>
        </p:nvSpPr>
        <p:spPr>
          <a:xfrm>
            <a:off x="430925" y="987972"/>
            <a:ext cx="11351172" cy="5106892"/>
          </a:xfrm>
          <a:prstGeom prst="roundRect">
            <a:avLst>
              <a:gd name="adj" fmla="val 2701"/>
            </a:avLst>
          </a:prstGeom>
          <a:solidFill>
            <a:srgbClr val="F9F9F9">
              <a:alpha val="75000"/>
            </a:srgbClr>
          </a:solidFill>
          <a:ln w="12700">
            <a:noFill/>
          </a:ln>
          <a:effectLst>
            <a:glow rad="101600">
              <a:schemeClr val="tx1">
                <a:alpha val="6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 sz="4000" dirty="0">
              <a:solidFill>
                <a:srgbClr val="000099"/>
              </a:solidFill>
              <a:cs typeface="+mj-cs"/>
            </a:endParaRPr>
          </a:p>
        </p:txBody>
      </p:sp>
      <p:sp>
        <p:nvSpPr>
          <p:cNvPr id="12" name="แผนผังลําดับงาน: กระบวนการ 11"/>
          <p:cNvSpPr/>
          <p:nvPr/>
        </p:nvSpPr>
        <p:spPr>
          <a:xfrm>
            <a:off x="430925" y="182124"/>
            <a:ext cx="5055475" cy="646331"/>
          </a:xfrm>
          <a:prstGeom prst="flowChartProcess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3500" b="1" dirty="0">
                <a:solidFill>
                  <a:schemeClr val="bg1">
                    <a:lumMod val="95000"/>
                    <a:lumOff val="5000"/>
                  </a:schemeClr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วิธีทำ </a:t>
            </a:r>
            <a:r>
              <a:rPr lang="en-US" sz="3500" b="1" dirty="0">
                <a:solidFill>
                  <a:srgbClr val="0000CC"/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Paella (</a:t>
            </a:r>
            <a:r>
              <a:rPr lang="th-TH" sz="3500" b="1" dirty="0">
                <a:solidFill>
                  <a:srgbClr val="0000CC"/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ข้าวผัดสเปน)</a:t>
            </a:r>
          </a:p>
        </p:txBody>
      </p:sp>
      <p:sp>
        <p:nvSpPr>
          <p:cNvPr id="10" name="กล่องข้อความ 12"/>
          <p:cNvSpPr txBox="1"/>
          <p:nvPr/>
        </p:nvSpPr>
        <p:spPr>
          <a:xfrm>
            <a:off x="533400" y="1380358"/>
            <a:ext cx="11146221" cy="33239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thaiDist"/>
            <a:r>
              <a:rPr lang="th-TH" sz="3000" dirty="0">
                <a:solidFill>
                  <a:schemeClr val="bg1">
                    <a:lumMod val="95000"/>
                    <a:lumOff val="5000"/>
                  </a:schemeClr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18. ขณะรอข้าวให้มาทอดปลากะพงเพื่อเพิ่มความกรอบให้ข้าว โดยตั้งน้ำมันใช้ไฟ</a:t>
            </a:r>
            <a:r>
              <a:rPr lang="th-TH" sz="3000" dirty="0" smtClean="0">
                <a:solidFill>
                  <a:schemeClr val="bg1">
                    <a:lumMod val="95000"/>
                    <a:lumOff val="5000"/>
                  </a:schemeClr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กลาง</a:t>
            </a:r>
          </a:p>
          <a:p>
            <a:pPr algn="thaiDist"/>
            <a:r>
              <a:rPr lang="th-TH" sz="3000" dirty="0">
                <a:solidFill>
                  <a:schemeClr val="bg1">
                    <a:lumMod val="95000"/>
                    <a:lumOff val="5000"/>
                  </a:schemeClr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19. นำปลากะพงมาคลุกเกลือ ตามด้วยพริกไทย</a:t>
            </a:r>
            <a:r>
              <a:rPr lang="th-TH" sz="3000" dirty="0" smtClean="0">
                <a:solidFill>
                  <a:schemeClr val="bg1">
                    <a:lumMod val="95000"/>
                    <a:lumOff val="5000"/>
                  </a:schemeClr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ขาว</a:t>
            </a:r>
          </a:p>
          <a:p>
            <a:pPr algn="thaiDist"/>
            <a:r>
              <a:rPr lang="th-TH" sz="3000" dirty="0">
                <a:solidFill>
                  <a:schemeClr val="bg1">
                    <a:lumMod val="95000"/>
                    <a:lumOff val="5000"/>
                  </a:schemeClr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20. ตามด้วยน้ำมันมะกอกเล็กน้อย (น้ำมันมะกอกช่วยให้พริกไทยติดเนื้อปลา</a:t>
            </a:r>
            <a:r>
              <a:rPr lang="th-TH" sz="3000" dirty="0" smtClean="0">
                <a:solidFill>
                  <a:schemeClr val="bg1">
                    <a:lumMod val="95000"/>
                    <a:lumOff val="5000"/>
                  </a:schemeClr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)</a:t>
            </a:r>
          </a:p>
          <a:p>
            <a:pPr algn="thaiDist"/>
            <a:r>
              <a:rPr lang="th-TH" sz="3000" dirty="0">
                <a:solidFill>
                  <a:schemeClr val="bg1">
                    <a:lumMod val="95000"/>
                    <a:lumOff val="5000"/>
                  </a:schemeClr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21. มาสังเกตข้าว ใช้ช้อนขุดข้างกระทะ ถ้าด้านล่างเริ่มแห้งเกรียมให้ปิดไฟตั้งพักไว้จนกระทั่งน้ำ</a:t>
            </a:r>
            <a:r>
              <a:rPr lang="th-TH" sz="3000" dirty="0" smtClean="0">
                <a:solidFill>
                  <a:schemeClr val="bg1">
                    <a:lumMod val="95000"/>
                    <a:lumOff val="5000"/>
                  </a:schemeClr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แห้ง</a:t>
            </a:r>
          </a:p>
          <a:p>
            <a:pPr algn="thaiDist"/>
            <a:r>
              <a:rPr lang="th-TH" sz="3000" dirty="0">
                <a:solidFill>
                  <a:schemeClr val="bg1">
                    <a:lumMod val="95000"/>
                    <a:lumOff val="5000"/>
                  </a:schemeClr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22. ทดสอบน้ำมันโดยใส่เศษใบผักชีชีฝรั่งลงไปถ้าร้อนแล้ว นำปลาลงทอดทอดจนสุกแต่ไม่ถึงกับแห้ง (ระวังอย่าให้เนื้อปลาแตกเป็นชิ้นเล็ก</a:t>
            </a:r>
            <a:r>
              <a:rPr lang="th-TH" sz="3000" dirty="0" smtClean="0">
                <a:solidFill>
                  <a:schemeClr val="bg1">
                    <a:lumMod val="95000"/>
                    <a:lumOff val="5000"/>
                  </a:schemeClr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)</a:t>
            </a:r>
          </a:p>
          <a:p>
            <a:pPr algn="thaiDist"/>
            <a:r>
              <a:rPr lang="th-TH" sz="3000" dirty="0">
                <a:solidFill>
                  <a:schemeClr val="bg1">
                    <a:lumMod val="95000"/>
                    <a:lumOff val="5000"/>
                  </a:schemeClr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23. ตักขึ้นพักที่กระดาษอเนกประสงค์สำหรับอาหาร (สังเกตข้าวแห้งประมาณหนึ่งแล้ว)</a:t>
            </a:r>
          </a:p>
        </p:txBody>
      </p:sp>
    </p:spTree>
    <p:extLst>
      <p:ext uri="{BB962C8B-B14F-4D97-AF65-F5344CB8AC3E}">
        <p14:creationId xmlns:p14="http://schemas.microsoft.com/office/powerpoint/2010/main" val="236393521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อิออน">
  <a:themeElements>
    <a:clrScheme name="อิออน">
      <a:dk1>
        <a:sysClr val="windowText" lastClr="000000"/>
      </a:dk1>
      <a:lt1>
        <a:sysClr val="window" lastClr="FFFFFF"/>
      </a:lt1>
      <a:dk2>
        <a:srgbClr val="1E5155"/>
      </a:dk2>
      <a:lt2>
        <a:srgbClr val="EBEBEB"/>
      </a:lt2>
      <a:accent1>
        <a:srgbClr val="B01513"/>
      </a:accent1>
      <a:accent2>
        <a:srgbClr val="EA6312"/>
      </a:accent2>
      <a:accent3>
        <a:srgbClr val="E6B729"/>
      </a:accent3>
      <a:accent4>
        <a:srgbClr val="6AAC90"/>
      </a:accent4>
      <a:accent5>
        <a:srgbClr val="54849A"/>
      </a:accent5>
      <a:accent6>
        <a:srgbClr val="9E5E9B"/>
      </a:accent6>
      <a:hlink>
        <a:srgbClr val="58C1BA"/>
      </a:hlink>
      <a:folHlink>
        <a:srgbClr val="9DFFCB"/>
      </a:folHlink>
    </a:clrScheme>
    <a:fontScheme name="อิออน">
      <a:majorFont>
        <a:latin typeface="Century Gothic" panose="020B050202020202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อิออน">
      <a:fillStyleLst>
        <a:solidFill>
          <a:schemeClr val="phClr"/>
        </a:solidFill>
        <a:gradFill rotWithShape="1">
          <a:gsLst>
            <a:gs pos="0">
              <a:schemeClr val="phClr">
                <a:tint val="64000"/>
                <a:lumMod val="118000"/>
              </a:schemeClr>
            </a:gs>
            <a:gs pos="100000">
              <a:schemeClr val="phClr">
                <a:tint val="92000"/>
                <a:alpha val="100000"/>
                <a:lumMod val="11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lumMod val="114000"/>
              </a:schemeClr>
            </a:gs>
            <a:gs pos="100000">
              <a:schemeClr val="phClr">
                <a:shade val="90000"/>
                <a:lumMod val="8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857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7000"/>
                <a:hueMod val="88000"/>
                <a:satMod val="130000"/>
                <a:lumMod val="124000"/>
              </a:schemeClr>
            </a:gs>
            <a:gs pos="100000">
              <a:schemeClr val="phClr">
                <a:tint val="96000"/>
                <a:shade val="88000"/>
                <a:hueMod val="108000"/>
                <a:satMod val="164000"/>
                <a:lumMod val="76000"/>
              </a:schemeClr>
            </a:gs>
          </a:gsLst>
          <a:path path="circle">
            <a:fillToRect l="45000" t="65000" r="125000" b="10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shade val="69000"/>
                <a:hueMod val="108000"/>
                <a:satMod val="164000"/>
                <a:lumMod val="74000"/>
              </a:schemeClr>
              <a:schemeClr val="phClr">
                <a:tint val="96000"/>
                <a:hueMod val="88000"/>
                <a:satMod val="140000"/>
                <a:lumMod val="132000"/>
              </a:schemeClr>
            </a:duotone>
          </a:blip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Ion" id="{B8441ADB-2E43-4AF7-B97A-BD870242C6A8}" vid="{292E63A9-BB86-4E3D-B92A-7223C6510D2E}"/>
    </a:ext>
  </a:extLst>
</a:theme>
</file>

<file path=ppt/theme/theme2.xml><?xml version="1.0" encoding="utf-8"?>
<a:theme xmlns:a="http://schemas.openxmlformats.org/drawingml/2006/main" name="ธีมของ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Ion</Template>
  <TotalTime>3172</TotalTime>
  <Words>1314</Words>
  <Application>Microsoft Office PowerPoint</Application>
  <PresentationFormat>แบบจอกว้าง</PresentationFormat>
  <Paragraphs>138</Paragraphs>
  <Slides>34</Slides>
  <Notes>0</Notes>
  <HiddenSlides>0</HiddenSlides>
  <MMClips>0</MMClips>
  <ScaleCrop>false</ScaleCrop>
  <HeadingPairs>
    <vt:vector size="6" baseType="variant">
      <vt:variant>
        <vt:lpstr>ฟอนต์ที่ถูกใช้</vt:lpstr>
      </vt:variant>
      <vt:variant>
        <vt:i4>9</vt:i4>
      </vt:variant>
      <vt:variant>
        <vt:lpstr>ธีม</vt:lpstr>
      </vt:variant>
      <vt:variant>
        <vt:i4>1</vt:i4>
      </vt:variant>
      <vt:variant>
        <vt:lpstr>ชื่อเรื่องสไลด์</vt:lpstr>
      </vt:variant>
      <vt:variant>
        <vt:i4>34</vt:i4>
      </vt:variant>
    </vt:vector>
  </HeadingPairs>
  <TitlesOfParts>
    <vt:vector size="44" baseType="lpstr">
      <vt:lpstr>Angsana New</vt:lpstr>
      <vt:lpstr>Arial</vt:lpstr>
      <vt:lpstr>Browallia New</vt:lpstr>
      <vt:lpstr>Calibri</vt:lpstr>
      <vt:lpstr>Century Gothic</vt:lpstr>
      <vt:lpstr>Cordia New</vt:lpstr>
      <vt:lpstr>TH SarabunPSK</vt:lpstr>
      <vt:lpstr>Wingdings</vt:lpstr>
      <vt:lpstr>Wingdings 3</vt:lpstr>
      <vt:lpstr>อิออน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งานนำเสนอ PowerPoint</dc:title>
  <dc:creator>OFFAE201</dc:creator>
  <cp:lastModifiedBy>OFFAE201</cp:lastModifiedBy>
  <cp:revision>1033</cp:revision>
  <cp:lastPrinted>2021-01-26T01:59:23Z</cp:lastPrinted>
  <dcterms:created xsi:type="dcterms:W3CDTF">2020-12-22T03:05:05Z</dcterms:created>
  <dcterms:modified xsi:type="dcterms:W3CDTF">2021-10-16T07:25:22Z</dcterms:modified>
</cp:coreProperties>
</file>