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718" r:id="rId3"/>
    <p:sldId id="606" r:id="rId4"/>
    <p:sldId id="534" r:id="rId5"/>
    <p:sldId id="557" r:id="rId6"/>
    <p:sldId id="559" r:id="rId7"/>
    <p:sldId id="592" r:id="rId8"/>
    <p:sldId id="562" r:id="rId9"/>
    <p:sldId id="563" r:id="rId10"/>
    <p:sldId id="564" r:id="rId11"/>
    <p:sldId id="565" r:id="rId12"/>
    <p:sldId id="567" r:id="rId13"/>
    <p:sldId id="569" r:id="rId14"/>
    <p:sldId id="568" r:id="rId15"/>
    <p:sldId id="607" r:id="rId16"/>
    <p:sldId id="705" r:id="rId17"/>
    <p:sldId id="717" r:id="rId18"/>
    <p:sldId id="679" r:id="rId19"/>
    <p:sldId id="680" r:id="rId20"/>
    <p:sldId id="504" r:id="rId21"/>
    <p:sldId id="681" r:id="rId22"/>
    <p:sldId id="682" r:id="rId23"/>
    <p:sldId id="683" r:id="rId24"/>
    <p:sldId id="684" r:id="rId25"/>
    <p:sldId id="685" r:id="rId26"/>
    <p:sldId id="686" r:id="rId27"/>
    <p:sldId id="687" r:id="rId28"/>
    <p:sldId id="688" r:id="rId29"/>
    <p:sldId id="689" r:id="rId30"/>
    <p:sldId id="706" r:id="rId31"/>
    <p:sldId id="707" r:id="rId32"/>
    <p:sldId id="708" r:id="rId33"/>
    <p:sldId id="709" r:id="rId34"/>
    <p:sldId id="690" r:id="rId35"/>
    <p:sldId id="691" r:id="rId36"/>
    <p:sldId id="710" r:id="rId37"/>
    <p:sldId id="711" r:id="rId38"/>
    <p:sldId id="712" r:id="rId39"/>
    <p:sldId id="713" r:id="rId40"/>
    <p:sldId id="714" r:id="rId41"/>
    <p:sldId id="645" r:id="rId42"/>
    <p:sldId id="715" r:id="rId43"/>
    <p:sldId id="716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82"/>
    <a:srgbClr val="00008E"/>
    <a:srgbClr val="000074"/>
    <a:srgbClr val="660033"/>
    <a:srgbClr val="EAEAEA"/>
    <a:srgbClr val="D60093"/>
    <a:srgbClr val="0000CC"/>
    <a:srgbClr val="8D1774"/>
    <a:srgbClr val="FAA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0" autoAdjust="0"/>
    <p:restoredTop sz="94660"/>
  </p:normalViewPr>
  <p:slideViewPr>
    <p:cSldViewPr snapToGrid="0">
      <p:cViewPr varScale="1">
        <p:scale>
          <a:sx n="90" d="100"/>
          <a:sy n="90" d="100"/>
        </p:scale>
        <p:origin x="37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2:55.3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15572 6269 255 0,'9'69'0'15,"82"77"0"-15,-18-41 0 16,-73-105 0-16,-77 33 0 16,-4 45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1:34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12554 255 0,'105'0'0'0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31/08/64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12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12" Type="http://schemas.openxmlformats.org/officeDocument/2006/relationships/slide" Target="slide13.xml"/><Relationship Id="rId17" Type="http://schemas.openxmlformats.org/officeDocument/2006/relationships/slide" Target="slide17.xml"/><Relationship Id="rId2" Type="http://schemas.openxmlformats.org/officeDocument/2006/relationships/slide" Target="slide9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11" Type="http://schemas.openxmlformats.org/officeDocument/2006/relationships/slide" Target="slide15.xml"/><Relationship Id="rId5" Type="http://schemas.openxmlformats.org/officeDocument/2006/relationships/slide" Target="slide8.xml"/><Relationship Id="rId15" Type="http://schemas.openxmlformats.org/officeDocument/2006/relationships/slide" Target="slide16.xml"/><Relationship Id="rId10" Type="http://schemas.openxmlformats.org/officeDocument/2006/relationships/slide" Target="slide7.xml"/><Relationship Id="rId4" Type="http://schemas.openxmlformats.org/officeDocument/2006/relationships/slide" Target="slide6.xml"/><Relationship Id="rId9" Type="http://schemas.openxmlformats.org/officeDocument/2006/relationships/slide" Target="slide18.xml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5" Type="http://schemas.openxmlformats.org/officeDocument/2006/relationships/image" Target="../media/image12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slide" Target="slide4.xml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slide" Target="slide4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10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slide" Target="slide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6.jpg"/><Relationship Id="rId7" Type="http://schemas.openxmlformats.org/officeDocument/2006/relationships/image" Target="../media/image2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12.pn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3.jp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slide" Target="slide20.xml"/><Relationship Id="rId7" Type="http://schemas.openxmlformats.org/officeDocument/2006/relationships/slide" Target="slide25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11" Type="http://schemas.openxmlformats.org/officeDocument/2006/relationships/image" Target="../media/image10.png"/><Relationship Id="rId5" Type="http://schemas.openxmlformats.org/officeDocument/2006/relationships/slide" Target="slide21.xml"/><Relationship Id="rId10" Type="http://schemas.openxmlformats.org/officeDocument/2006/relationships/slide" Target="slide27.xml"/><Relationship Id="rId4" Type="http://schemas.openxmlformats.org/officeDocument/2006/relationships/slide" Target="slide24.xml"/><Relationship Id="rId9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38.xml"/><Relationship Id="rId3" Type="http://schemas.openxmlformats.org/officeDocument/2006/relationships/slide" Target="slide29.xml"/><Relationship Id="rId7" Type="http://schemas.openxmlformats.org/officeDocument/2006/relationships/slide" Target="slide32.xml"/><Relationship Id="rId12" Type="http://schemas.openxmlformats.org/officeDocument/2006/relationships/slide" Target="slide37.xml"/><Relationship Id="rId2" Type="http://schemas.openxmlformats.org/officeDocument/2006/relationships/slide" Target="slide23.xml"/><Relationship Id="rId16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slide" Target="slide36.xml"/><Relationship Id="rId5" Type="http://schemas.openxmlformats.org/officeDocument/2006/relationships/slide" Target="slide30.xml"/><Relationship Id="rId15" Type="http://schemas.openxmlformats.org/officeDocument/2006/relationships/image" Target="../media/image10.png"/><Relationship Id="rId10" Type="http://schemas.openxmlformats.org/officeDocument/2006/relationships/slide" Target="slide41.xml"/><Relationship Id="rId4" Type="http://schemas.openxmlformats.org/officeDocument/2006/relationships/slide" Target="slide33.xml"/><Relationship Id="rId9" Type="http://schemas.openxmlformats.org/officeDocument/2006/relationships/slide" Target="slide35.xml"/><Relationship Id="rId14" Type="http://schemas.openxmlformats.org/officeDocument/2006/relationships/slide" Target="slide3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g"/><Relationship Id="rId4" Type="http://schemas.openxmlformats.org/officeDocument/2006/relationships/slide" Target="slide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9.xml"/><Relationship Id="rId4" Type="http://schemas.openxmlformats.org/officeDocument/2006/relationships/image" Target="../media/image4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9.xml"/><Relationship Id="rId4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9.xml"/><Relationship Id="rId4" Type="http://schemas.openxmlformats.org/officeDocument/2006/relationships/image" Target="../media/image47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9.xml"/><Relationship Id="rId4" Type="http://schemas.openxmlformats.org/officeDocument/2006/relationships/image" Target="../media/image4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e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eg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g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1610107"/>
            <a:ext cx="6082480" cy="38762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605920" y="2256840"/>
              <a:ext cx="62640" cy="155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01600" y="2252520"/>
                <a:ext cx="71280" cy="16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B12FC908-FB75-4164-9C07-69BB9D245D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125" y="980339"/>
            <a:ext cx="3596952" cy="4512008"/>
          </a:xfrm>
          <a:prstGeom prst="rect">
            <a:avLst/>
          </a:prstGeom>
        </p:spPr>
      </p:pic>
      <p:sp>
        <p:nvSpPr>
          <p:cNvPr id="8" name="ม้วนกระดาษแนวนอน 13">
            <a:extLst>
              <a:ext uri="{FF2B5EF4-FFF2-40B4-BE49-F238E27FC236}">
                <a16:creationId xmlns:a16="http://schemas.microsoft.com/office/drawing/2014/main" id="{652DBA71-66AB-4C0C-A51D-27B83A9597EF}"/>
              </a:ext>
            </a:extLst>
          </p:cNvPr>
          <p:cNvSpPr/>
          <p:nvPr/>
        </p:nvSpPr>
        <p:spPr>
          <a:xfrm>
            <a:off x="7435125" y="5315011"/>
            <a:ext cx="3725767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คุณกสิณ เดชเจริญ (เชฟ</a:t>
            </a:r>
            <a:r>
              <a:rPr lang="th-TH" sz="2400" b="1" dirty="0" err="1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ออฟ</a:t>
            </a:r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E45822C9-E3E3-4467-82D9-541CFC0911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692" y="1222877"/>
            <a:ext cx="3596952" cy="2292295"/>
          </a:xfrm>
          <a:prstGeom prst="rect">
            <a:avLst/>
          </a:prstGeom>
        </p:spPr>
      </p:pic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E30ECA28-792C-4453-835F-C8C08CADC4C8}"/>
              </a:ext>
            </a:extLst>
          </p:cNvPr>
          <p:cNvSpPr txBox="1"/>
          <p:nvPr/>
        </p:nvSpPr>
        <p:spPr>
          <a:xfrm>
            <a:off x="1895089" y="3470771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การประกอบอาหารตะวันตก</a:t>
            </a:r>
          </a:p>
        </p:txBody>
      </p:sp>
      <p:sp>
        <p:nvSpPr>
          <p:cNvPr id="11" name="กล่องข้อความ 10">
            <a:hlinkClick r:id="rId4" action="ppaction://hlinksldjump"/>
            <a:extLst>
              <a:ext uri="{FF2B5EF4-FFF2-40B4-BE49-F238E27FC236}">
                <a16:creationId xmlns:a16="http://schemas.microsoft.com/office/drawing/2014/main" id="{D557E553-DE86-401A-9966-01FE3ACC1E3E}"/>
              </a:ext>
            </a:extLst>
          </p:cNvPr>
          <p:cNvSpPr txBox="1"/>
          <p:nvPr/>
        </p:nvSpPr>
        <p:spPr>
          <a:xfrm>
            <a:off x="1011067" y="4365073"/>
            <a:ext cx="6920821" cy="70788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Lasagna Meat Sauce (</a:t>
            </a:r>
            <a:r>
              <a:rPr lang="th-TH" sz="4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ลาซาน</a:t>
            </a:r>
            <a:r>
              <a:rPr lang="th-TH" sz="40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ญ่าพ</a:t>
            </a:r>
            <a:r>
              <a:rPr lang="th-TH" sz="4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ริกอ่อง)</a:t>
            </a:r>
          </a:p>
        </p:txBody>
      </p:sp>
    </p:spTree>
    <p:extLst>
      <p:ext uri="{BB962C8B-B14F-4D97-AF65-F5344CB8AC3E}">
        <p14:creationId xmlns:p14="http://schemas.microsoft.com/office/powerpoint/2010/main" val="199868109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1571223" y="180304"/>
            <a:ext cx="8796270" cy="6568226"/>
          </a:xfrm>
          <a:prstGeom prst="roundRect">
            <a:avLst>
              <a:gd name="adj" fmla="val 2701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617280" y="4519440"/>
              <a:ext cx="381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12960" y="4515120"/>
                <a:ext cx="468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4B0FFFDF-FE48-4B86-8B7E-ABB2AC11D1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684" y="338070"/>
            <a:ext cx="7859348" cy="61818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1131" y="1227531"/>
            <a:ext cx="10840764" cy="5076901"/>
          </a:xfrm>
          <a:prstGeom prst="roundRect">
            <a:avLst>
              <a:gd name="adj" fmla="val 266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946812" y="3930402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</a:p>
        </p:txBody>
      </p:sp>
      <p:sp>
        <p:nvSpPr>
          <p:cNvPr id="24" name="กล่องข้อความ 23">
            <a:hlinkClick r:id="rId3" action="ppaction://hlinksldjump"/>
          </p:cNvPr>
          <p:cNvSpPr txBox="1"/>
          <p:nvPr/>
        </p:nvSpPr>
        <p:spPr>
          <a:xfrm>
            <a:off x="947641" y="1729279"/>
            <a:ext cx="2925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 + เตาอบ</a:t>
            </a:r>
          </a:p>
        </p:txBody>
      </p:sp>
      <p:sp>
        <p:nvSpPr>
          <p:cNvPr id="12" name="กล่องข้อความ 18">
            <a:hlinkClick r:id="rId4" action="ppaction://hlinksldjump"/>
          </p:cNvPr>
          <p:cNvSpPr txBox="1"/>
          <p:nvPr/>
        </p:nvSpPr>
        <p:spPr>
          <a:xfrm>
            <a:off x="946812" y="2485456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4" name="กล่องข้อความ 18">
            <a:hlinkClick r:id="rId5" action="ppaction://hlinksldjump"/>
          </p:cNvPr>
          <p:cNvSpPr txBox="1"/>
          <p:nvPr/>
        </p:nvSpPr>
        <p:spPr>
          <a:xfrm>
            <a:off x="3872831" y="2482653"/>
            <a:ext cx="345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พายซิลิโคน</a:t>
            </a:r>
          </a:p>
        </p:txBody>
      </p:sp>
      <p:sp>
        <p:nvSpPr>
          <p:cNvPr id="18" name="กล่องข้อความ 18">
            <a:hlinkClick r:id="rId6" action="ppaction://hlinksldjump"/>
          </p:cNvPr>
          <p:cNvSpPr txBox="1"/>
          <p:nvPr/>
        </p:nvSpPr>
        <p:spPr>
          <a:xfrm>
            <a:off x="8970352" y="1784778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3872831" y="1773531"/>
            <a:ext cx="4882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 + ถ้วยตวง ช้อนตวง</a:t>
            </a:r>
          </a:p>
        </p:txBody>
      </p:sp>
      <p:sp>
        <p:nvSpPr>
          <p:cNvPr id="20" name="กล่องข้อความ 19">
            <a:hlinkClick r:id="rId8" action="ppaction://hlinksldjump"/>
          </p:cNvPr>
          <p:cNvSpPr txBox="1"/>
          <p:nvPr/>
        </p:nvSpPr>
        <p:spPr>
          <a:xfrm>
            <a:off x="3872832" y="3191775"/>
            <a:ext cx="2685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6" name="แผนผังลำดับงาน: สิ้นสุด 5">
            <a:hlinkClick r:id="rId9" action="ppaction://hlinksldjump"/>
          </p:cNvPr>
          <p:cNvSpPr/>
          <p:nvPr/>
        </p:nvSpPr>
        <p:spPr>
          <a:xfrm>
            <a:off x="775573" y="565762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22" name="กล่องข้อความ 21">
            <a:hlinkClick r:id="rId10" action="ppaction://hlinksldjump"/>
          </p:cNvPr>
          <p:cNvSpPr txBox="1"/>
          <p:nvPr/>
        </p:nvSpPr>
        <p:spPr>
          <a:xfrm>
            <a:off x="946812" y="3206544"/>
            <a:ext cx="318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26" name="กล่องข้อความ 18">
            <a:hlinkClick r:id="rId11" action="ppaction://hlinksldjump"/>
          </p:cNvPr>
          <p:cNvSpPr txBox="1"/>
          <p:nvPr/>
        </p:nvSpPr>
        <p:spPr>
          <a:xfrm>
            <a:off x="3872831" y="3934506"/>
            <a:ext cx="2815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sp>
        <p:nvSpPr>
          <p:cNvPr id="28" name="กล่องข้อความ 18">
            <a:hlinkClick r:id="rId12" action="ppaction://hlinksldjump"/>
          </p:cNvPr>
          <p:cNvSpPr txBox="1"/>
          <p:nvPr/>
        </p:nvSpPr>
        <p:spPr>
          <a:xfrm>
            <a:off x="930377" y="4720052"/>
            <a:ext cx="251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</a:p>
        </p:txBody>
      </p:sp>
      <p:sp>
        <p:nvSpPr>
          <p:cNvPr id="21" name="กล่องข้อความ 18">
            <a:hlinkClick r:id="rId13" action="ppaction://hlinksldjump"/>
          </p:cNvPr>
          <p:cNvSpPr txBox="1"/>
          <p:nvPr/>
        </p:nvSpPr>
        <p:spPr>
          <a:xfrm>
            <a:off x="8970352" y="2482653"/>
            <a:ext cx="251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421590" y="76170"/>
            <a:ext cx="8068322" cy="1209976"/>
            <a:chOff x="1816636" y="2705191"/>
            <a:chExt cx="8068322" cy="1209976"/>
          </a:xfrm>
        </p:grpSpPr>
        <p:pic>
          <p:nvPicPr>
            <p:cNvPr id="2" name="รูปภาพ 1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30" name="กล่องข้อความ 29"/>
            <p:cNvSpPr txBox="1"/>
            <p:nvPr/>
          </p:nvSpPr>
          <p:spPr>
            <a:xfrm>
              <a:off x="3928116" y="3039562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31" name="กล่องข้อความ 18">
            <a:hlinkClick r:id="rId15" action="ppaction://hlinksldjump"/>
          </p:cNvPr>
          <p:cNvSpPr txBox="1"/>
          <p:nvPr/>
        </p:nvSpPr>
        <p:spPr>
          <a:xfrm>
            <a:off x="3872831" y="4683475"/>
            <a:ext cx="3161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เครื่องรีดเส้นพาสต</a:t>
            </a: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2" name="รูปภาพ 3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990" y="5463681"/>
            <a:ext cx="1729724" cy="1187266"/>
          </a:xfrm>
          <a:prstGeom prst="rect">
            <a:avLst/>
          </a:prstGeom>
        </p:spPr>
      </p:pic>
      <p:sp>
        <p:nvSpPr>
          <p:cNvPr id="35" name="กล่องข้อความ 18">
            <a:hlinkClick r:id="rId17" action="ppaction://hlinksldjump"/>
          </p:cNvPr>
          <p:cNvSpPr txBox="1"/>
          <p:nvPr/>
        </p:nvSpPr>
        <p:spPr>
          <a:xfrm>
            <a:off x="8970352" y="3197542"/>
            <a:ext cx="1462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ครก</a:t>
            </a:r>
          </a:p>
        </p:txBody>
      </p:sp>
    </p:spTree>
    <p:extLst>
      <p:ext uri="{BB962C8B-B14F-4D97-AF65-F5344CB8AC3E}">
        <p14:creationId xmlns:p14="http://schemas.microsoft.com/office/powerpoint/2010/main" val="21687533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50192"/>
            <a:ext cx="10601434" cy="5049008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421590" y="76170"/>
            <a:ext cx="8068322" cy="1209976"/>
            <a:chOff x="1816636" y="2705191"/>
            <a:chExt cx="8068322" cy="1209976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928116" y="3039562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624" y="5194021"/>
            <a:ext cx="725425" cy="667513"/>
          </a:xfrm>
          <a:prstGeom prst="rect">
            <a:avLst/>
          </a:prstGeom>
        </p:spPr>
      </p:pic>
      <p:sp>
        <p:nvSpPr>
          <p:cNvPr id="22" name="กล่องข้อความ 21"/>
          <p:cNvSpPr txBox="1"/>
          <p:nvPr/>
        </p:nvSpPr>
        <p:spPr>
          <a:xfrm>
            <a:off x="4562407" y="5314204"/>
            <a:ext cx="1386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เตาไฟฟ้า </a:t>
            </a: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731" y="1702566"/>
            <a:ext cx="4212352" cy="3159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420" y="1788678"/>
            <a:ext cx="4207167" cy="3155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873" y="5122690"/>
            <a:ext cx="725425" cy="667513"/>
          </a:xfrm>
          <a:prstGeom prst="rect">
            <a:avLst/>
          </a:prstGeom>
        </p:spPr>
      </p:pic>
      <p:sp>
        <p:nvSpPr>
          <p:cNvPr id="26" name="กล่องข้อความ 25"/>
          <p:cNvSpPr txBox="1"/>
          <p:nvPr/>
        </p:nvSpPr>
        <p:spPr>
          <a:xfrm>
            <a:off x="8286656" y="5242873"/>
            <a:ext cx="968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เตาอบ</a:t>
            </a:r>
          </a:p>
        </p:txBody>
      </p:sp>
    </p:spTree>
    <p:extLst>
      <p:ext uri="{BB962C8B-B14F-4D97-AF65-F5344CB8AC3E}">
        <p14:creationId xmlns:p14="http://schemas.microsoft.com/office/powerpoint/2010/main" val="1147761979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9034" y="1310210"/>
            <a:ext cx="1122342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t="24674" r="7011" b="23831"/>
          <a:stretch/>
        </p:blipFill>
        <p:spPr>
          <a:xfrm>
            <a:off x="7567134" y="2316919"/>
            <a:ext cx="4305319" cy="197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07" y="1794336"/>
            <a:ext cx="3321317" cy="249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34" y="1794336"/>
            <a:ext cx="3429396" cy="257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11" y="485847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538509" y="4976744"/>
            <a:ext cx="1939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 + ทัพพี</a:t>
            </a:r>
          </a:p>
        </p:txBody>
      </p:sp>
      <p:sp>
        <p:nvSpPr>
          <p:cNvPr id="14" name="แผนผังลำดับงาน: สิ้นสุด 13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8" name="กลุ่ม 17"/>
          <p:cNvGrpSpPr/>
          <p:nvPr/>
        </p:nvGrpSpPr>
        <p:grpSpPr>
          <a:xfrm>
            <a:off x="421590" y="76170"/>
            <a:ext cx="8068322" cy="1209976"/>
            <a:chOff x="1816636" y="2705191"/>
            <a:chExt cx="8068322" cy="1209976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928116" y="3039562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109833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82" y="5078306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2525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 + ตะหลิว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534" y="1932384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705" y="1972675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421590" y="76170"/>
            <a:ext cx="8068322" cy="1209976"/>
            <a:chOff x="1816636" y="2705191"/>
            <a:chExt cx="8068322" cy="1209976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928116" y="3039562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420406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80864"/>
            <a:ext cx="10452100" cy="5018336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89" y="5093579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768787" y="5211845"/>
            <a:ext cx="3369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 + พายซิลิโคน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81" y="1763231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112" y="1778613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แผนผังลำดับงาน: สิ้นสุด 15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7" name="กลุ่ม 16"/>
          <p:cNvGrpSpPr/>
          <p:nvPr/>
        </p:nvGrpSpPr>
        <p:grpSpPr>
          <a:xfrm>
            <a:off x="421590" y="76170"/>
            <a:ext cx="8068322" cy="1209976"/>
            <a:chOff x="1816636" y="2705191"/>
            <a:chExt cx="8068322" cy="1209976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3928116" y="3039562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8248019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3847"/>
            <a:ext cx="10452100" cy="5065353"/>
          </a:xfrm>
          <a:prstGeom prst="roundRect">
            <a:avLst>
              <a:gd name="adj" fmla="val 2135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32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00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56" y="5090971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5215354" y="5209237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 + เขียง</a:t>
            </a:r>
          </a:p>
        </p:txBody>
      </p:sp>
      <p:sp>
        <p:nvSpPr>
          <p:cNvPr id="15" name="แผนผังลำดับงาน: สิ้นสุด 14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421590" y="76170"/>
            <a:ext cx="8068322" cy="1209976"/>
            <a:chOff x="1816636" y="2705191"/>
            <a:chExt cx="8068322" cy="1209976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928116" y="3039562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4455659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103" y="5021274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949001" y="5139540"/>
            <a:ext cx="846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ที่คีบ</a:t>
            </a:r>
          </a:p>
        </p:txBody>
      </p:sp>
      <p:sp>
        <p:nvSpPr>
          <p:cNvPr id="12" name="แผนผังลำดับงาน: สิ้นสุด 11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421590" y="76170"/>
            <a:ext cx="8068322" cy="1209976"/>
            <a:chOff x="1816636" y="2705191"/>
            <a:chExt cx="8068322" cy="120997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928116" y="3039562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0041868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แผนผังลำดับงาน: สิ้นสุด 12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310" y="1901893"/>
            <a:ext cx="3463242" cy="2597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รูปภาพ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415" y="1843367"/>
            <a:ext cx="3523621" cy="2642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รูปภาพ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495" y="4666404"/>
            <a:ext cx="725425" cy="667513"/>
          </a:xfrm>
          <a:prstGeom prst="rect">
            <a:avLst/>
          </a:prstGeom>
        </p:spPr>
      </p:pic>
      <p:sp>
        <p:nvSpPr>
          <p:cNvPr id="29" name="กล่องข้อความ 28"/>
          <p:cNvSpPr txBox="1"/>
          <p:nvPr/>
        </p:nvSpPr>
        <p:spPr>
          <a:xfrm>
            <a:off x="5081078" y="4711097"/>
            <a:ext cx="2430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ถ้วยตวง + ช้อนตวง</a:t>
            </a:r>
          </a:p>
        </p:txBody>
      </p:sp>
      <p:pic>
        <p:nvPicPr>
          <p:cNvPr id="30" name="รูปภาพ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78" y="4714738"/>
            <a:ext cx="725425" cy="667513"/>
          </a:xfrm>
          <a:prstGeom prst="rect">
            <a:avLst/>
          </a:prstGeom>
        </p:spPr>
      </p:pic>
      <p:sp>
        <p:nvSpPr>
          <p:cNvPr id="31" name="กล่องข้อความ 30"/>
          <p:cNvSpPr txBox="1"/>
          <p:nvPr/>
        </p:nvSpPr>
        <p:spPr>
          <a:xfrm>
            <a:off x="1645361" y="4821760"/>
            <a:ext cx="1980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</a:t>
            </a:r>
          </a:p>
        </p:txBody>
      </p:sp>
      <p:pic>
        <p:nvPicPr>
          <p:cNvPr id="32" name="รูปภาพ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10422" b="3908"/>
          <a:stretch/>
        </p:blipFill>
        <p:spPr>
          <a:xfrm flipV="1">
            <a:off x="1405648" y="1853937"/>
            <a:ext cx="2219742" cy="2699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6" name="กลุ่ม 15"/>
          <p:cNvGrpSpPr/>
          <p:nvPr/>
        </p:nvGrpSpPr>
        <p:grpSpPr>
          <a:xfrm>
            <a:off x="421590" y="76170"/>
            <a:ext cx="8068322" cy="1209976"/>
            <a:chOff x="1816636" y="2705191"/>
            <a:chExt cx="8068322" cy="1209976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928116" y="3039562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0451064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699" y="5205936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348597" y="5324202"/>
            <a:ext cx="1380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กระชอน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413" y="1931849"/>
            <a:ext cx="4000807" cy="3000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421590" y="76170"/>
            <a:ext cx="8068322" cy="1209976"/>
            <a:chOff x="1816636" y="2705191"/>
            <a:chExt cx="8068322" cy="120997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928116" y="3039562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267060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03052"/>
            <a:ext cx="10452100" cy="4996148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31" y="5108768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572829" y="5227034"/>
            <a:ext cx="15728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18544" r="7517" b="22912"/>
          <a:stretch/>
        </p:blipFill>
        <p:spPr>
          <a:xfrm>
            <a:off x="2954063" y="1658542"/>
            <a:ext cx="6169573" cy="3291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แผนผังลำดับงาน: สิ้นสุด 11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421590" y="76170"/>
            <a:ext cx="8068322" cy="1209976"/>
            <a:chOff x="1816636" y="2705191"/>
            <a:chExt cx="8068322" cy="120997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928116" y="3039562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3464305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75" y="517991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315773" y="5298179"/>
            <a:ext cx="2409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207720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grpSp>
        <p:nvGrpSpPr>
          <p:cNvPr id="16" name="กลุ่ม 15"/>
          <p:cNvGrpSpPr/>
          <p:nvPr/>
        </p:nvGrpSpPr>
        <p:grpSpPr>
          <a:xfrm>
            <a:off x="421590" y="76170"/>
            <a:ext cx="8068322" cy="1209976"/>
            <a:chOff x="1816636" y="2705191"/>
            <a:chExt cx="8068322" cy="1209976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928116" y="3039562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162261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313" y="4737891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024967" y="4892174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233" y="1880391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421590" y="76170"/>
            <a:ext cx="8068322" cy="1209976"/>
            <a:chOff x="1816636" y="2705191"/>
            <a:chExt cx="8068322" cy="1209976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928116" y="3039562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358282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858" y="5183789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006573" y="5338072"/>
            <a:ext cx="23920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เครื่องรีดเส้นพาสต</a:t>
            </a: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862" y="1743630"/>
            <a:ext cx="4107628" cy="3080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กลุ่ม 11"/>
          <p:cNvGrpSpPr/>
          <p:nvPr/>
        </p:nvGrpSpPr>
        <p:grpSpPr>
          <a:xfrm>
            <a:off x="421590" y="76170"/>
            <a:ext cx="8068322" cy="1209976"/>
            <a:chOff x="1816636" y="2705191"/>
            <a:chExt cx="8068322" cy="1209976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928116" y="3039562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5409715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910" y="5432043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799725" y="5442633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ครก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grpSp>
        <p:nvGrpSpPr>
          <p:cNvPr id="12" name="กลุ่ม 11"/>
          <p:cNvGrpSpPr/>
          <p:nvPr/>
        </p:nvGrpSpPr>
        <p:grpSpPr>
          <a:xfrm>
            <a:off x="421590" y="76170"/>
            <a:ext cx="8068322" cy="1209976"/>
            <a:chOff x="1816636" y="2705191"/>
            <a:chExt cx="8068322" cy="1209976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928116" y="3039562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448" y="1516889"/>
            <a:ext cx="3810000" cy="3629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2451912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685800" y="1217000"/>
            <a:ext cx="11043745" cy="5305613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809601" y="2091377"/>
            <a:ext cx="560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 </a:t>
            </a:r>
            <a:r>
              <a:rPr lang="en-US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tbsp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unsalted butter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เนยจืด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ช้อนโต๊ะ)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815265" y="4447494"/>
            <a:ext cx="268191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Salt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เกลือปรุงรส)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809602" y="2675160"/>
            <a:ext cx="6573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¼ cup all-purpose flour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แป้งอเนกประสงค์ ¼  ถ้วย)</a:t>
            </a:r>
          </a:p>
        </p:txBody>
      </p:sp>
      <p:sp>
        <p:nvSpPr>
          <p:cNvPr id="32" name="กล่องข้อความ 16">
            <a:hlinkClick r:id="rId6" action="ppaction://hlinksldjump"/>
          </p:cNvPr>
          <p:cNvSpPr txBox="1"/>
          <p:nvPr/>
        </p:nvSpPr>
        <p:spPr>
          <a:xfrm>
            <a:off x="809602" y="3253191"/>
            <a:ext cx="471789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cups milk (warm)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(นมอุ่น 4 ถ้วย)</a:t>
            </a:r>
          </a:p>
        </p:txBody>
      </p:sp>
      <p:sp>
        <p:nvSpPr>
          <p:cNvPr id="33" name="กล่องข้อความ 16">
            <a:hlinkClick r:id="rId2" action="ppaction://hlinksldjump"/>
          </p:cNvPr>
          <p:cNvSpPr txBox="1"/>
          <p:nvPr/>
        </p:nvSpPr>
        <p:spPr>
          <a:xfrm>
            <a:off x="809602" y="3841613"/>
            <a:ext cx="517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 Pinch ground nutmeg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(ผงลูกจันทน์)</a:t>
            </a:r>
          </a:p>
        </p:txBody>
      </p:sp>
      <p:sp>
        <p:nvSpPr>
          <p:cNvPr id="17" name="กล่องข้อความ 16">
            <a:hlinkClick r:id="rId7" action="ppaction://hlinksldjump"/>
          </p:cNvPr>
          <p:cNvSpPr txBox="1"/>
          <p:nvPr/>
        </p:nvSpPr>
        <p:spPr>
          <a:xfrm>
            <a:off x="809600" y="5043844"/>
            <a:ext cx="6044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cups Parmesan cheese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(พาเมซานชีส 3 ถ้วย)</a:t>
            </a:r>
          </a:p>
        </p:txBody>
      </p:sp>
      <p:sp>
        <p:nvSpPr>
          <p:cNvPr id="19" name="กล่องข้อความ 18">
            <a:hlinkClick r:id="rId8" action="ppaction://hlinksldjump"/>
          </p:cNvPr>
          <p:cNvSpPr txBox="1"/>
          <p:nvPr/>
        </p:nvSpPr>
        <p:spPr>
          <a:xfrm>
            <a:off x="7246652" y="2140595"/>
            <a:ext cx="308170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eggs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 4 ฟอง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endParaRPr lang="th-TH" sz="28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แผนผังลำดับงาน: สิ้นสุด 19">
            <a:hlinkClick r:id="rId9" action="ppaction://hlinksldjump"/>
          </p:cNvPr>
          <p:cNvSpPr/>
          <p:nvPr/>
        </p:nvSpPr>
        <p:spPr>
          <a:xfrm>
            <a:off x="764832" y="59457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(ต่อ)</a:t>
            </a:r>
          </a:p>
        </p:txBody>
      </p:sp>
      <p:sp>
        <p:nvSpPr>
          <p:cNvPr id="22" name="กล่องข้อความ 21">
            <a:hlinkClick r:id="rId10" action="ppaction://hlinksldjump"/>
          </p:cNvPr>
          <p:cNvSpPr txBox="1"/>
          <p:nvPr/>
        </p:nvSpPr>
        <p:spPr>
          <a:xfrm>
            <a:off x="7239104" y="2753867"/>
            <a:ext cx="4805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cups APP flour </a:t>
            </a: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(แป้งพาสต</a:t>
            </a:r>
            <a:r>
              <a:rPr lang="th-TH" sz="27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3 ถ้วย)</a:t>
            </a:r>
          </a:p>
        </p:txBody>
      </p:sp>
      <p:grpSp>
        <p:nvGrpSpPr>
          <p:cNvPr id="18" name="กลุ่ม 17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25" name="รูปภาพ 24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26" name="กล่องข้อความ 25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7" name="คำบรรยายภาพแบบลูกศรลง 26"/>
          <p:cNvSpPr/>
          <p:nvPr/>
        </p:nvSpPr>
        <p:spPr>
          <a:xfrm>
            <a:off x="1801589" y="1390597"/>
            <a:ext cx="3845232" cy="603811"/>
          </a:xfrm>
          <a:prstGeom prst="downArrowCallout">
            <a:avLst>
              <a:gd name="adj1" fmla="val 25000"/>
              <a:gd name="adj2" fmla="val 26852"/>
              <a:gd name="adj3" fmla="val 26047"/>
              <a:gd name="adj4" fmla="val 6497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Bechamel</a:t>
            </a:r>
            <a:r>
              <a:rPr lang="en-US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sauce </a:t>
            </a:r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(ซอส</a:t>
            </a:r>
            <a:r>
              <a:rPr lang="th-TH" sz="2800" b="1" dirty="0" err="1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</a:t>
            </a:r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ชาเมล)</a:t>
            </a:r>
            <a:endParaRPr lang="en-US" sz="28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8" name="คำบรรยายภาพแบบลูกศรลง 27"/>
          <p:cNvSpPr/>
          <p:nvPr/>
        </p:nvSpPr>
        <p:spPr>
          <a:xfrm>
            <a:off x="8187828" y="1453344"/>
            <a:ext cx="2319752" cy="603811"/>
          </a:xfrm>
          <a:prstGeom prst="downArrowCallout">
            <a:avLst>
              <a:gd name="adj1" fmla="val 25000"/>
              <a:gd name="adj2" fmla="val 26852"/>
              <a:gd name="adj3" fmla="val 26047"/>
              <a:gd name="adj4" fmla="val 6497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Pasta </a:t>
            </a:r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(แป้งพาสตา)</a:t>
            </a:r>
            <a:endParaRPr lang="en-US" sz="28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45269649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480790" y="1187845"/>
            <a:ext cx="11458962" cy="524079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747650" y="2104583"/>
            <a:ext cx="5441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 red dried </a:t>
            </a:r>
            <a:r>
              <a:rPr lang="en-US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chilli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พริกขี้หนูแดงแห้ง 7 เม็ด)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753314" y="4439680"/>
            <a:ext cx="4716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tsp shrimp paste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กะปิ 2 ช้อนชา)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747652" y="2688366"/>
            <a:ext cx="5665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 red dried </a:t>
            </a:r>
            <a:r>
              <a:rPr lang="en-US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chilli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พริกชี้ฟ้าแดงใหญ่ 10 เม็ด)</a:t>
            </a:r>
          </a:p>
        </p:txBody>
      </p:sp>
      <p:sp>
        <p:nvSpPr>
          <p:cNvPr id="32" name="กล่องข้อความ 16">
            <a:hlinkClick r:id="rId6" action="ppaction://hlinksldjump"/>
          </p:cNvPr>
          <p:cNvSpPr txBox="1"/>
          <p:nvPr/>
        </p:nvSpPr>
        <p:spPr>
          <a:xfrm>
            <a:off x="747652" y="3266397"/>
            <a:ext cx="34490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 shallot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 6 หัว)</a:t>
            </a:r>
          </a:p>
        </p:txBody>
      </p:sp>
      <p:sp>
        <p:nvSpPr>
          <p:cNvPr id="33" name="กล่องข้อความ 16">
            <a:hlinkClick r:id="rId7" action="ppaction://hlinksldjump"/>
          </p:cNvPr>
          <p:cNvSpPr txBox="1"/>
          <p:nvPr/>
        </p:nvSpPr>
        <p:spPr>
          <a:xfrm>
            <a:off x="747653" y="3854819"/>
            <a:ext cx="4617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 garlic cloves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12 กลีบ)</a:t>
            </a:r>
          </a:p>
        </p:txBody>
      </p:sp>
      <p:sp>
        <p:nvSpPr>
          <p:cNvPr id="17" name="กล่องข้อความ 16">
            <a:hlinkClick r:id="rId8" action="ppaction://hlinksldjump"/>
          </p:cNvPr>
          <p:cNvSpPr txBox="1"/>
          <p:nvPr/>
        </p:nvSpPr>
        <p:spPr>
          <a:xfrm>
            <a:off x="6493374" y="1629734"/>
            <a:ext cx="5362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½  cups ground pork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หมูบด 2 ½ ถ้วย)</a:t>
            </a:r>
          </a:p>
        </p:txBody>
      </p:sp>
      <p:sp>
        <p:nvSpPr>
          <p:cNvPr id="19" name="กล่องข้อความ 18">
            <a:hlinkClick r:id="rId9" action="ppaction://hlinksldjump"/>
          </p:cNvPr>
          <p:cNvSpPr txBox="1"/>
          <p:nvPr/>
        </p:nvSpPr>
        <p:spPr>
          <a:xfrm>
            <a:off x="6493375" y="2276213"/>
            <a:ext cx="397830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sheets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ถั่วเน่า 2 แผ่น)</a:t>
            </a:r>
          </a:p>
        </p:txBody>
      </p:sp>
      <p:sp>
        <p:nvSpPr>
          <p:cNvPr id="20" name="แผนผังลำดับงาน: สิ้นสุด 19">
            <a:hlinkClick r:id="rId10" action="ppaction://hlinksldjump"/>
          </p:cNvPr>
          <p:cNvSpPr/>
          <p:nvPr/>
        </p:nvSpPr>
        <p:spPr>
          <a:xfrm>
            <a:off x="625168" y="5803766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3" name="คำบรรยายภาพแบบลูกศรลง 2"/>
          <p:cNvSpPr/>
          <p:nvPr/>
        </p:nvSpPr>
        <p:spPr>
          <a:xfrm>
            <a:off x="868792" y="1427297"/>
            <a:ext cx="3294820" cy="603811"/>
          </a:xfrm>
          <a:prstGeom prst="downArrowCallout">
            <a:avLst>
              <a:gd name="adj1" fmla="val 25000"/>
              <a:gd name="adj2" fmla="val 26852"/>
              <a:gd name="adj3" fmla="val 28704"/>
              <a:gd name="adj4" fmla="val 6497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Namprik Ong </a:t>
            </a:r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(น้ำพริกอ่อง)</a:t>
            </a:r>
          </a:p>
        </p:txBody>
      </p:sp>
      <p:sp>
        <p:nvSpPr>
          <p:cNvPr id="22" name="กล่องข้อความ 21">
            <a:hlinkClick r:id="rId11" action="ppaction://hlinksldjump"/>
          </p:cNvPr>
          <p:cNvSpPr txBox="1"/>
          <p:nvPr/>
        </p:nvSpPr>
        <p:spPr>
          <a:xfrm>
            <a:off x="6482033" y="2925658"/>
            <a:ext cx="5373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cups diced tomatoes </a:t>
            </a: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(มะเขือเทศกระป๋อง 2 ถ้วย)</a:t>
            </a:r>
          </a:p>
        </p:txBody>
      </p:sp>
      <p:sp>
        <p:nvSpPr>
          <p:cNvPr id="24" name="กล่องข้อความ 23">
            <a:hlinkClick r:id="rId12" action="ppaction://hlinksldjump"/>
          </p:cNvPr>
          <p:cNvSpPr txBox="1"/>
          <p:nvPr/>
        </p:nvSpPr>
        <p:spPr>
          <a:xfrm>
            <a:off x="6482033" y="3581270"/>
            <a:ext cx="4929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 </a:t>
            </a:r>
            <a:r>
              <a:rPr lang="en-US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tbsp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sugar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(น้ำตาลทราย 6 ช้อนโต๊ะ)</a:t>
            </a:r>
          </a:p>
        </p:txBody>
      </p:sp>
      <p:sp>
        <p:nvSpPr>
          <p:cNvPr id="18" name="กล่องข้อความ 17">
            <a:hlinkClick r:id="rId13" action="ppaction://hlinksldjump"/>
          </p:cNvPr>
          <p:cNvSpPr txBox="1"/>
          <p:nvPr/>
        </p:nvSpPr>
        <p:spPr>
          <a:xfrm>
            <a:off x="6493377" y="4229041"/>
            <a:ext cx="4684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½  cup fish sauce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(น้ำปลา ½ ถ้วย)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28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>
            <a:hlinkClick r:id="rId14" action="ppaction://hlinksldjump"/>
          </p:cNvPr>
          <p:cNvSpPr txBox="1"/>
          <p:nvPr/>
        </p:nvSpPr>
        <p:spPr>
          <a:xfrm>
            <a:off x="6493376" y="4873035"/>
            <a:ext cx="4684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</a:t>
            </a:r>
            <a:r>
              <a:rPr lang="en-US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tbsp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veg oil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(น้ำมันพืช 4 ช้อนโต๊ะ)</a:t>
            </a:r>
          </a:p>
        </p:txBody>
      </p:sp>
      <p:grpSp>
        <p:nvGrpSpPr>
          <p:cNvPr id="27" name="กลุ่ม 26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28" name="รูปภาพ 27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29" name="กล่องข้อความ 28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30" name="กล่องข้อความ 29">
            <a:hlinkClick r:id="rId16" action="ppaction://hlinksldjump"/>
          </p:cNvPr>
          <p:cNvSpPr txBox="1"/>
          <p:nvPr/>
        </p:nvSpPr>
        <p:spPr>
          <a:xfrm>
            <a:off x="6496270" y="5517029"/>
            <a:ext cx="491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cups Pork Crackling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แคบหมู 2 ถ้วย)</a:t>
            </a:r>
          </a:p>
        </p:txBody>
      </p:sp>
    </p:spTree>
    <p:extLst>
      <p:ext uri="{BB962C8B-B14F-4D97-AF65-F5344CB8AC3E}">
        <p14:creationId xmlns:p14="http://schemas.microsoft.com/office/powerpoint/2010/main" val="3167496791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823" y="535701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426383" y="5401204"/>
            <a:ext cx="40607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unsalted butter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เนยจืด)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469" y="1322544"/>
            <a:ext cx="4622510" cy="4013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938" y="5444271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3775363" y="5474452"/>
            <a:ext cx="552106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all-purpose flour (</a:t>
            </a:r>
            <a:r>
              <a:rPr lang="th-TH" sz="3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แป้งอเนกประสงค์)</a:t>
            </a:r>
            <a:endParaRPr lang="th-TH" sz="38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069" y="1261765"/>
            <a:ext cx="5195310" cy="4182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95798471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249" y="5393063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938674" y="5511049"/>
            <a:ext cx="30380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milk (warm) 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(นมอุ่น)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893" y="1400494"/>
            <a:ext cx="4550962" cy="3895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0535740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223" y="5418551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393783" y="5462741"/>
            <a:ext cx="18357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ผงลูกจันทน์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0" t="10742" r="14019" b="14074"/>
          <a:stretch/>
        </p:blipFill>
        <p:spPr>
          <a:xfrm>
            <a:off x="3702581" y="1299938"/>
            <a:ext cx="4734285" cy="398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8404245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195" y="5418551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103755" y="5462741"/>
            <a:ext cx="28151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Salt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เกลือปรุงรส)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8" name="รูปภาพ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5" t="10393" r="15326" b="4313"/>
          <a:stretch/>
        </p:blipFill>
        <p:spPr>
          <a:xfrm>
            <a:off x="3283298" y="1598368"/>
            <a:ext cx="5276518" cy="3586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8191659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63" y="5299528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3994423" y="5343718"/>
            <a:ext cx="53559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Parmesan cheese 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(พาเมซานชีส)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8" t="7963" r="7965" b="9444"/>
          <a:stretch/>
        </p:blipFill>
        <p:spPr>
          <a:xfrm>
            <a:off x="3085223" y="1231078"/>
            <a:ext cx="5969001" cy="4146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168658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163" y="536390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124723" y="5408094"/>
            <a:ext cx="20313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eggs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ไข่ไก่) 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445" y="1325230"/>
            <a:ext cx="5076558" cy="4022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9551723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638" y="5182068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467198" y="5226258"/>
            <a:ext cx="36888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 flour 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(แป้งพาสต</a:t>
            </a:r>
            <a:r>
              <a:rPr lang="th-TH" sz="40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62"/>
          <a:stretch/>
        </p:blipFill>
        <p:spPr>
          <a:xfrm rot="16200000">
            <a:off x="4131574" y="883731"/>
            <a:ext cx="3579384" cy="4679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5277497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878" y="5401212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800438" y="5445402"/>
            <a:ext cx="28151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Salt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เกลือปรุงรส)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5" t="10393" r="15326" b="4313"/>
          <a:stretch/>
        </p:blipFill>
        <p:spPr>
          <a:xfrm>
            <a:off x="3283298" y="1598368"/>
            <a:ext cx="5276518" cy="3586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9060432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87" y="536390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086547" y="5408094"/>
            <a:ext cx="47404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dried </a:t>
            </a:r>
            <a:r>
              <a:rPr lang="en-US" sz="40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chilli</a:t>
            </a:r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พริกขี้หนูแดงแห้ง)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b="10926"/>
          <a:stretch/>
        </p:blipFill>
        <p:spPr>
          <a:xfrm>
            <a:off x="3725699" y="1265126"/>
            <a:ext cx="4900741" cy="424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8005967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87" y="536390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086547" y="5408094"/>
            <a:ext cx="47756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dried </a:t>
            </a:r>
            <a:r>
              <a:rPr lang="en-US" sz="40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chilli</a:t>
            </a:r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พริกชี้ฟ้าแดงใหญ่)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6" name="แผนผังลำดับงาน: สิ้นสุด 15">
            <a:hlinkClick r:id="rId4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35" b="15402"/>
          <a:stretch/>
        </p:blipFill>
        <p:spPr>
          <a:xfrm>
            <a:off x="3455426" y="1422652"/>
            <a:ext cx="5228596" cy="3783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9385683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927" y="536390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015487" y="5408094"/>
            <a:ext cx="28825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shallot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หอมแดง)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604" y="1489185"/>
            <a:ext cx="4322027" cy="3844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แผนผังลำดับงาน: สิ้นสุด 18">
            <a:hlinkClick r:id="rId5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1770260798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327" y="536390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659887" y="5408094"/>
            <a:ext cx="38427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garlic cloves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กระเทียม)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441" y="1230772"/>
            <a:ext cx="4606566" cy="4081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5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3392399599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592" y="5258780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719152" y="5302970"/>
            <a:ext cx="32896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shrimp paste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กะปิ)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8" b="15741"/>
          <a:stretch/>
        </p:blipFill>
        <p:spPr>
          <a:xfrm>
            <a:off x="3461877" y="1365612"/>
            <a:ext cx="5215693" cy="3723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แผนผังลำดับงาน: สิ้นสุด 15">
            <a:hlinkClick r:id="rId5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1903590725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076" y="5363028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801636" y="5407218"/>
            <a:ext cx="36663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ground pork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หมูบด) 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b="15926"/>
          <a:stretch/>
        </p:blipFill>
        <p:spPr>
          <a:xfrm>
            <a:off x="3633597" y="1205527"/>
            <a:ext cx="4872254" cy="415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แผนผังลำดับงาน: สิ้นสุด 21">
            <a:hlinkClick r:id="rId5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3392182575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117" y="5533110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605677" y="5577300"/>
            <a:ext cx="1082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ถั่วเน่า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797" y="1275156"/>
            <a:ext cx="5079182" cy="41194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5475296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993" y="5391057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3955553" y="5346347"/>
            <a:ext cx="45784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diced tomatoes 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(มะเขือเทศ)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" t="15632" r="7068" b="16935"/>
          <a:stretch/>
        </p:blipFill>
        <p:spPr>
          <a:xfrm rot="16200000">
            <a:off x="4127220" y="1451586"/>
            <a:ext cx="3885008" cy="3993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9359023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876" y="5447675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725436" y="5402965"/>
            <a:ext cx="31486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sugar 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(น้ำตาลทราย)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664" y="1331281"/>
            <a:ext cx="4974120" cy="4049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54280705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911" y="550311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867471" y="5458404"/>
            <a:ext cx="31822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fish sauce 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(น้ำปลา)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197" y="1309836"/>
            <a:ext cx="4735603" cy="4051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5696693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211" y="5566228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854771" y="5521518"/>
            <a:ext cx="29161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veg oil 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(น้ำมันพืช)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204" y="1170822"/>
            <a:ext cx="3333750" cy="444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7989980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220" y="5507451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498780" y="5462741"/>
            <a:ext cx="39196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Pork Crackling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แคบหมู)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075" y="1309836"/>
            <a:ext cx="5247297" cy="4287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0629265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45504" y="1233847"/>
            <a:ext cx="10731793" cy="5013678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853390" y="564561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(ต่อ)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941324" y="1265126"/>
            <a:ext cx="994075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 </a:t>
            </a:r>
            <a:r>
              <a:rPr lang="en-US" sz="26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6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นำพริกชี้ฟ้าแดงแห้งมาแช่น้ำ และเอาไส้พริกออก ซับให้แห้ง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ซอยหอมแดง 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แกะเปลือกกระเทียม แล้วหั่นเป็นชิ้นเล็ก ๆ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801380" y="3084170"/>
              <a:ext cx="48199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วิธีทำ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2" name="กล่องข้อความ 11"/>
          <p:cNvSpPr txBox="1"/>
          <p:nvPr/>
        </p:nvSpPr>
        <p:spPr>
          <a:xfrm>
            <a:off x="941324" y="2994047"/>
            <a:ext cx="114607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เส้นพาสต</a:t>
            </a:r>
            <a:r>
              <a:rPr lang="th-TH" sz="2800" b="1" dirty="0" err="1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r>
              <a:rPr lang="en-US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:</a:t>
            </a:r>
            <a:endParaRPr lang="th-TH" sz="28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นำแป้งอเนกประสงค์ ผสมตีเข้ากับไข่ไก่แล้วนวดแป้งประมาณ 5 นาที จนสีเป็นเนื้อเดียวกัน พักไว้ 30 นาที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นำแป้งที่พักไว้ เอาออกมารีดให้เป็นแผ่นความหนาตามต้องการ ตัดแผ่นแป้งให้มีขนาดเท่าๆ กัน พักไว้โดยโรยแป้งอเนกประสงค์ระหว่างชิ้น เพื่อไม้ให้แป้งติดกัน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ต้มน้ำให้เดือด ใส่เกลือ และน้ำมันมะกอกเล็กน้อย แล้วนำแผ่นแป้งลงไปต้มให้สุกทีละแผ่น ใช้เวลาประมาณ 3-4 นาที นำแป้งที่สุกแล้วขึ้นพักไว้เพื่อเตรียมประกอบเป็นตัวลาซาน</a:t>
            </a:r>
            <a:r>
              <a:rPr lang="th-TH" sz="2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ญ่า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7083798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21590" y="1233847"/>
            <a:ext cx="11304610" cy="5013678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311285" y="5958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(ต่อ)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วิธีการทำ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2" name="กล่องข้อความ 11"/>
          <p:cNvSpPr txBox="1"/>
          <p:nvPr/>
        </p:nvSpPr>
        <p:spPr>
          <a:xfrm>
            <a:off x="540767" y="1450403"/>
            <a:ext cx="1106625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9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ซอส</a:t>
            </a:r>
            <a:r>
              <a:rPr lang="th-TH" sz="2900" b="1" dirty="0" err="1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</a:t>
            </a:r>
            <a:r>
              <a:rPr lang="th-TH" sz="29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ชาเมล</a:t>
            </a:r>
            <a:r>
              <a:rPr lang="en-US" sz="29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9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9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นำเนยละลายลงในกระทะ แล้วใส่แป้งอเนกประสงค์ตามลงไป คนให้เนยและแป้งเป็นเนื้อเดียวกัน</a:t>
            </a:r>
          </a:p>
          <a:p>
            <a:r>
              <a:rPr lang="th-TH" sz="29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เติมนมอุ่นตามลงไป คนให้เข้ากัน</a:t>
            </a:r>
          </a:p>
          <a:p>
            <a:r>
              <a:rPr lang="th-TH" sz="29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ใส่พาเมซานชีสลงไป คนให้เข้ากัน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40767" y="3481228"/>
            <a:ext cx="11066255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9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น้ำพริกอ่อง</a:t>
            </a:r>
            <a:r>
              <a:rPr lang="en-US" sz="29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9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9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นำพริกขี้หนูแดงแห้ง และพริกชี้ฟ้าแดงแห้งมาตำให้ละเอียด ใส่เกลือลงไปเล็กน้อย ตามด้วยหอมแดง กระเทียม กะปิ ตำต่อให้ละเอียดเป็นเนื้อเดียวกัน</a:t>
            </a:r>
          </a:p>
          <a:p>
            <a:r>
              <a:rPr lang="th-TH" sz="29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ตั้งกระทะ ใส่น้ำมันเล็กน้อย ใส่เนื้อหมูบดลงไปผัดจนสุกได้ที่ </a:t>
            </a:r>
          </a:p>
          <a:p>
            <a:r>
              <a:rPr lang="th-TH" sz="29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ใส่มะเขือเทศกระป๋องลงไป ปรุงรสด้วยถั่วเน่า น้ำตาลทราย น้ำปลา แล้วพักไว้</a:t>
            </a:r>
          </a:p>
        </p:txBody>
      </p:sp>
    </p:spTree>
    <p:extLst>
      <p:ext uri="{BB962C8B-B14F-4D97-AF65-F5344CB8AC3E}">
        <p14:creationId xmlns:p14="http://schemas.microsoft.com/office/powerpoint/2010/main" val="904273488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21590" y="1233847"/>
            <a:ext cx="11304610" cy="5013678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659946" y="553553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421590" y="55150"/>
            <a:ext cx="7153716" cy="1209976"/>
            <a:chOff x="1816636" y="2705191"/>
            <a:chExt cx="7153716" cy="1209976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6" y="2705191"/>
              <a:ext cx="7153716" cy="120997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801381" y="3084170"/>
              <a:ext cx="4625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วิธีการทำ </a:t>
              </a:r>
              <a:r>
                <a:rPr lang="en-US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Lasagna Meat Sauce</a:t>
              </a:r>
              <a:endPara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0" name="กล่องข้อความ 9"/>
          <p:cNvSpPr txBox="1"/>
          <p:nvPr/>
        </p:nvSpPr>
        <p:spPr>
          <a:xfrm>
            <a:off x="659946" y="1813819"/>
            <a:ext cx="96086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ลาซาน</a:t>
            </a:r>
            <a:r>
              <a:rPr lang="th-TH" sz="2800" b="1" dirty="0" err="1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ญ่า</a:t>
            </a:r>
            <a:r>
              <a:rPr lang="en-US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8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เรียงแผ่นแป้งลาซาน</a:t>
            </a:r>
            <a:r>
              <a:rPr lang="th-TH" sz="2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ญ่า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ลงบนชามทนความร้อนสำหรับอบ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นำซอส</a:t>
            </a:r>
            <a:r>
              <a:rPr lang="th-TH" sz="2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ชาเมลมาเกลี่ยให้ทั่ว ตามด้วยน้ำพริกอ่องเกลี่ยให้ทั่ว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โรยพาเมซานชีสตามลงไป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ทำซ้ำขั้นตอน 1-3 เป็นชั้น ๆ ประมาณ 5-7 ชั้น แล้วแต่ความหนาของแป้ง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นำเข้าเตาอบ 180 องศาเซลเซียส ประมาณ 10-15 นาที จนชีสด้านบนสุกเกรียม สีสวย</a:t>
            </a:r>
          </a:p>
        </p:txBody>
      </p:sp>
    </p:spTree>
    <p:extLst>
      <p:ext uri="{BB962C8B-B14F-4D97-AF65-F5344CB8AC3E}">
        <p14:creationId xmlns:p14="http://schemas.microsoft.com/office/powerpoint/2010/main" val="2035003316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6161</TotalTime>
  <Words>1094</Words>
  <Application>Microsoft Office PowerPoint</Application>
  <PresentationFormat>แบบจอกว้าง</PresentationFormat>
  <Paragraphs>177</Paragraphs>
  <Slides>43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43</vt:i4>
      </vt:variant>
    </vt:vector>
  </HeadingPairs>
  <TitlesOfParts>
    <vt:vector size="50" baseType="lpstr">
      <vt:lpstr>Angsana New</vt:lpstr>
      <vt:lpstr>Arial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bkk Training</cp:lastModifiedBy>
  <cp:revision>1659</cp:revision>
  <dcterms:created xsi:type="dcterms:W3CDTF">2020-12-22T03:05:05Z</dcterms:created>
  <dcterms:modified xsi:type="dcterms:W3CDTF">2021-08-31T04:14:45Z</dcterms:modified>
</cp:coreProperties>
</file>