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ink/ink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606" r:id="rId2"/>
    <p:sldId id="534" r:id="rId3"/>
    <p:sldId id="557" r:id="rId4"/>
    <p:sldId id="559" r:id="rId5"/>
    <p:sldId id="592" r:id="rId6"/>
    <p:sldId id="562" r:id="rId7"/>
    <p:sldId id="563" r:id="rId8"/>
    <p:sldId id="564" r:id="rId9"/>
    <p:sldId id="565" r:id="rId10"/>
    <p:sldId id="567" r:id="rId11"/>
    <p:sldId id="569" r:id="rId12"/>
    <p:sldId id="568" r:id="rId13"/>
    <p:sldId id="607" r:id="rId14"/>
    <p:sldId id="717" r:id="rId15"/>
    <p:sldId id="679" r:id="rId16"/>
    <p:sldId id="680" r:id="rId17"/>
    <p:sldId id="504" r:id="rId18"/>
    <p:sldId id="681" r:id="rId19"/>
    <p:sldId id="682" r:id="rId20"/>
    <p:sldId id="683" r:id="rId21"/>
    <p:sldId id="684" r:id="rId22"/>
    <p:sldId id="685" r:id="rId23"/>
    <p:sldId id="686" r:id="rId24"/>
    <p:sldId id="687" r:id="rId25"/>
    <p:sldId id="688" r:id="rId26"/>
    <p:sldId id="689" r:id="rId27"/>
    <p:sldId id="706" r:id="rId28"/>
    <p:sldId id="718" r:id="rId29"/>
    <p:sldId id="719" r:id="rId30"/>
    <p:sldId id="721" r:id="rId31"/>
    <p:sldId id="722" r:id="rId32"/>
    <p:sldId id="723" r:id="rId33"/>
    <p:sldId id="725" r:id="rId34"/>
    <p:sldId id="724" r:id="rId35"/>
    <p:sldId id="726" r:id="rId36"/>
    <p:sldId id="645" r:id="rId37"/>
    <p:sldId id="715" r:id="rId3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006600"/>
    <a:srgbClr val="000082"/>
    <a:srgbClr val="00008E"/>
    <a:srgbClr val="000074"/>
    <a:srgbClr val="660033"/>
    <a:srgbClr val="EAEAEA"/>
    <a:srgbClr val="D60093"/>
    <a:srgbClr val="8D1774"/>
    <a:srgbClr val="FAA4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260" autoAdjust="0"/>
    <p:restoredTop sz="94660"/>
  </p:normalViewPr>
  <p:slideViewPr>
    <p:cSldViewPr snapToGrid="0">
      <p:cViewPr varScale="1">
        <p:scale>
          <a:sx n="74" d="100"/>
          <a:sy n="74" d="100"/>
        </p:scale>
        <p:origin x="402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cm"/>
          <inkml:channel name="T" type="integer" max="2.14748E9" units="dev"/>
        </inkml:traceFormat>
        <inkml:channelProperties>
          <inkml:channelProperty channel="X" name="resolution" value="229.07579" units="1/cm"/>
          <inkml:channelProperty channel="Y" name="resolution" value="406.7908" units="1/cm"/>
          <inkml:channelProperty channel="F" name="resolution" value="25.41279" units="1/cm"/>
          <inkml:channelProperty channel="T" name="resolution" value="1" units="1/dev"/>
        </inkml:channelProperties>
      </inkml:inkSource>
      <inkml:timestamp xml:id="ts0" timeString="2021-02-22T10:21:34.88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10048 12554 255 0,'105'0'0'0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16/07/64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260518628"/>
      </p:ext>
    </p:extLst>
  </p:cSld>
  <p:clrMapOvr>
    <a:masterClrMapping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16/07/64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51122670"/>
      </p:ext>
    </p:extLst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16/07/64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07110574"/>
      </p:ext>
    </p:extLst>
  </p:cSld>
  <p:clrMapOvr>
    <a:masterClrMapping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16/07/64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54849226"/>
      </p:ext>
    </p:extLst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16/07/64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56020670"/>
      </p:ext>
    </p:extLst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16/07/64</a:t>
            </a:fld>
            <a:endParaRPr lang="th-TH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22171580"/>
      </p:ext>
    </p:extLst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16/07/64</a:t>
            </a:fld>
            <a:endParaRPr lang="th-TH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64168492"/>
      </p:ext>
    </p:extLst>
  </p:cSld>
  <p:clrMapOvr>
    <a:masterClrMapping/>
  </p:clrMapOvr>
  <p:transition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16/07/64</a:t>
            </a:fld>
            <a:endParaRPr lang="th-TH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07160719"/>
      </p:ext>
    </p:extLst>
  </p:cSld>
  <p:clrMapOvr>
    <a:masterClrMapping/>
  </p:clrMapOvr>
  <p:transition spd="slow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16/07/64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75384184"/>
      </p:ext>
    </p:extLst>
  </p:cSld>
  <p:clrMapOvr>
    <a:masterClrMapping/>
  </p:clrMapOvr>
  <p:transition spd="slow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รูปภาพพาโนราม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16/07/64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81167007"/>
      </p:ext>
    </p:extLst>
  </p:cSld>
  <p:clrMapOvr>
    <a:masterClrMapping/>
  </p:clrMapOvr>
  <p:transition spd="slow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ชื่อและ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16/07/64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036033078"/>
      </p:ext>
    </p:extLst>
  </p:cSld>
  <p:clrMapOvr>
    <a:masterClrMapping/>
  </p:clrMapOvr>
  <p:transition spd="slow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คำอ้างอิงพร้อม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16/07/64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90375970"/>
      </p:ext>
    </p:extLst>
  </p:cSld>
  <p:clrMapOvr>
    <a:masterClrMapping/>
  </p:clrMapOvr>
  <p:transition spd="slow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นามบัต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16/07/64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131273727"/>
      </p:ext>
    </p:extLst>
  </p:cSld>
  <p:clrMapOvr>
    <a:masterClrMapping/>
  </p:clrMapOvr>
  <p:transition spd="slow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 คอลัมน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16/07/64</a:t>
            </a:fld>
            <a:endParaRPr lang="th-TH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91558556"/>
      </p:ext>
    </p:extLst>
  </p:cSld>
  <p:clrMapOvr>
    <a:masterClrMapping/>
  </p:clrMapOvr>
  <p:transition spd="slow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คอลัมน์รูปภาพ 3 รูป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16/07/64</a:t>
            </a:fld>
            <a:endParaRPr lang="th-TH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345792264"/>
      </p:ext>
    </p:extLst>
  </p:cSld>
  <p:clrMapOvr>
    <a:masterClrMapping/>
  </p:clrMapOvr>
  <p:transition spd="slow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16/07/64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412532"/>
      </p:ext>
    </p:extLst>
  </p:cSld>
  <p:clrMapOvr>
    <a:masterClrMapping/>
  </p:clrMapOvr>
  <p:transition spd="slow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16/07/64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76504287"/>
      </p:ext>
    </p:extLst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6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alphaModFix amt="7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34CE6341-0B14-463A-9B62-771DBF861BD5}" type="datetimeFigureOut">
              <a:rPr lang="th-TH" smtClean="0"/>
              <a:t>16/07/64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41448135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ransition spd="slow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emf"/><Relationship Id="rId3" Type="http://schemas.openxmlformats.org/officeDocument/2006/relationships/slide" Target="slide2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5" Type="http://schemas.openxmlformats.org/officeDocument/2006/relationships/customXml" Target="../ink/ink1.xml"/><Relationship Id="rId4" Type="http://schemas.openxmlformats.org/officeDocument/2006/relationships/image" Target="../media/image8.pn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2.xml"/><Relationship Id="rId13" Type="http://schemas.openxmlformats.org/officeDocument/2006/relationships/slide" Target="slide10.xml"/><Relationship Id="rId3" Type="http://schemas.openxmlformats.org/officeDocument/2006/relationships/slide" Target="slide3.xml"/><Relationship Id="rId7" Type="http://schemas.openxmlformats.org/officeDocument/2006/relationships/slide" Target="slide9.xml"/><Relationship Id="rId12" Type="http://schemas.openxmlformats.org/officeDocument/2006/relationships/slide" Target="slide11.xml"/><Relationship Id="rId2" Type="http://schemas.openxmlformats.org/officeDocument/2006/relationships/slide" Target="slide7.xml"/><Relationship Id="rId1" Type="http://schemas.openxmlformats.org/officeDocument/2006/relationships/slideLayout" Target="../slideLayouts/slideLayout1.xml"/><Relationship Id="rId6" Type="http://schemas.openxmlformats.org/officeDocument/2006/relationships/slide" Target="slide8.xml"/><Relationship Id="rId11" Type="http://schemas.openxmlformats.org/officeDocument/2006/relationships/slide" Target="slide13.xml"/><Relationship Id="rId5" Type="http://schemas.openxmlformats.org/officeDocument/2006/relationships/slide" Target="slide6.xml"/><Relationship Id="rId10" Type="http://schemas.openxmlformats.org/officeDocument/2006/relationships/slide" Target="slide5.xml"/><Relationship Id="rId4" Type="http://schemas.openxmlformats.org/officeDocument/2006/relationships/slide" Target="slide4.xml"/><Relationship Id="rId9" Type="http://schemas.openxmlformats.org/officeDocument/2006/relationships/slide" Target="slide15.xml"/><Relationship Id="rId1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7" Type="http://schemas.openxmlformats.org/officeDocument/2006/relationships/image" Target="../media/image10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6" Type="http://schemas.openxmlformats.org/officeDocument/2006/relationships/slide" Target="slide2.xml"/><Relationship Id="rId5" Type="http://schemas.openxmlformats.org/officeDocument/2006/relationships/image" Target="../media/image11.png"/><Relationship Id="rId4" Type="http://schemas.openxmlformats.org/officeDocument/2006/relationships/image" Target="../media/image16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7" Type="http://schemas.openxmlformats.org/officeDocument/2006/relationships/image" Target="../media/image1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slide" Target="slide2.xml"/><Relationship Id="rId4" Type="http://schemas.openxmlformats.org/officeDocument/2006/relationships/image" Target="../media/image18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7" Type="http://schemas.openxmlformats.org/officeDocument/2006/relationships/image" Target="../media/image1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slide" Target="slide2.xml"/><Relationship Id="rId4" Type="http://schemas.openxmlformats.org/officeDocument/2006/relationships/image" Target="../media/image20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7" Type="http://schemas.openxmlformats.org/officeDocument/2006/relationships/image" Target="../media/image10.pn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slide" Target="slide2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slide" Target="slide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24.jpg"/><Relationship Id="rId7" Type="http://schemas.openxmlformats.org/officeDocument/2006/relationships/image" Target="../media/image9.png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jpeg"/><Relationship Id="rId5" Type="http://schemas.openxmlformats.org/officeDocument/2006/relationships/image" Target="../media/image11.png"/><Relationship Id="rId4" Type="http://schemas.openxmlformats.org/officeDocument/2006/relationships/image" Target="../media/image25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27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slide" Target="slide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slide" Target="slide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slide" Target="slide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31.jpg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slide" Target="slide23.xml"/><Relationship Id="rId13" Type="http://schemas.openxmlformats.org/officeDocument/2006/relationships/slide" Target="slide26.xml"/><Relationship Id="rId3" Type="http://schemas.openxmlformats.org/officeDocument/2006/relationships/slide" Target="slide17.xml"/><Relationship Id="rId7" Type="http://schemas.openxmlformats.org/officeDocument/2006/relationships/slide" Target="slide22.xml"/><Relationship Id="rId12" Type="http://schemas.openxmlformats.org/officeDocument/2006/relationships/image" Target="../media/image10.png"/><Relationship Id="rId2" Type="http://schemas.openxmlformats.org/officeDocument/2006/relationships/slide" Target="slide20.xml"/><Relationship Id="rId1" Type="http://schemas.openxmlformats.org/officeDocument/2006/relationships/slideLayout" Target="../slideLayouts/slideLayout1.xml"/><Relationship Id="rId6" Type="http://schemas.openxmlformats.org/officeDocument/2006/relationships/slide" Target="slide19.xml"/><Relationship Id="rId11" Type="http://schemas.openxmlformats.org/officeDocument/2006/relationships/slide" Target="slide25.xml"/><Relationship Id="rId5" Type="http://schemas.openxmlformats.org/officeDocument/2006/relationships/slide" Target="slide18.xml"/><Relationship Id="rId10" Type="http://schemas.openxmlformats.org/officeDocument/2006/relationships/slide" Target="slide24.xml"/><Relationship Id="rId4" Type="http://schemas.openxmlformats.org/officeDocument/2006/relationships/slide" Target="slide21.xml"/><Relationship Id="rId9" Type="http://schemas.openxmlformats.org/officeDocument/2006/relationships/slide" Target="slide16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slide" Target="slide35.xml"/><Relationship Id="rId3" Type="http://schemas.openxmlformats.org/officeDocument/2006/relationships/slide" Target="slide27.xml"/><Relationship Id="rId7" Type="http://schemas.openxmlformats.org/officeDocument/2006/relationships/slide" Target="slide34.xml"/><Relationship Id="rId2" Type="http://schemas.openxmlformats.org/officeDocument/2006/relationships/slide" Target="slide20.xml"/><Relationship Id="rId1" Type="http://schemas.openxmlformats.org/officeDocument/2006/relationships/slideLayout" Target="../slideLayouts/slideLayout1.xml"/><Relationship Id="rId6" Type="http://schemas.openxmlformats.org/officeDocument/2006/relationships/slide" Target="slide32.xml"/><Relationship Id="rId5" Type="http://schemas.openxmlformats.org/officeDocument/2006/relationships/slide" Target="slide36.xml"/><Relationship Id="rId10" Type="http://schemas.openxmlformats.org/officeDocument/2006/relationships/image" Target="../media/image10.png"/><Relationship Id="rId4" Type="http://schemas.openxmlformats.org/officeDocument/2006/relationships/slide" Target="slide31.xml"/><Relationship Id="rId9" Type="http://schemas.openxmlformats.org/officeDocument/2006/relationships/slide" Target="slide3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" Target="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2.jpg"/><Relationship Id="rId4" Type="http://schemas.openxmlformats.org/officeDocument/2006/relationships/image" Target="../media/image1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" Target="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3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" Target="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3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" Target="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5.jpeg"/><Relationship Id="rId4" Type="http://schemas.openxmlformats.org/officeDocument/2006/relationships/image" Target="../media/image1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" Target="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36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" Target="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37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slide" Target="slide1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slide" Target="slide1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slide" Target="slide1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" Target="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41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" Target="slide16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42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" Target="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43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" Target="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44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" Target="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5.jpg"/><Relationship Id="rId4" Type="http://schemas.openxmlformats.org/officeDocument/2006/relationships/image" Target="../media/image10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jpeg"/><Relationship Id="rId3" Type="http://schemas.openxmlformats.org/officeDocument/2006/relationships/image" Target="../media/image11.png"/><Relationship Id="rId7" Type="http://schemas.openxmlformats.org/officeDocument/2006/relationships/image" Target="../media/image48.jpeg"/><Relationship Id="rId2" Type="http://schemas.openxmlformats.org/officeDocument/2006/relationships/slide" Target="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7.jpeg"/><Relationship Id="rId5" Type="http://schemas.openxmlformats.org/officeDocument/2006/relationships/image" Target="../media/image46.jpeg"/><Relationship Id="rId4" Type="http://schemas.openxmlformats.org/officeDocument/2006/relationships/image" Target="../media/image1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" Target="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50.jp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" Target="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51.jp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0.png"/><Relationship Id="rId2" Type="http://schemas.openxmlformats.org/officeDocument/2006/relationships/slide" Target="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4.jpeg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" Target="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6.jpeg"/><Relationship Id="rId5" Type="http://schemas.openxmlformats.org/officeDocument/2006/relationships/image" Target="../media/image10.png"/><Relationship Id="rId4" Type="http://schemas.openxmlformats.org/officeDocument/2006/relationships/image" Target="../media/image55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" Target="slide3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" Target="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มุมมน 5"/>
          <p:cNvSpPr/>
          <p:nvPr/>
        </p:nvSpPr>
        <p:spPr>
          <a:xfrm>
            <a:off x="672662" y="609600"/>
            <a:ext cx="10836165" cy="5714164"/>
          </a:xfrm>
          <a:prstGeom prst="roundRect">
            <a:avLst>
              <a:gd name="adj" fmla="val 2701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1" name="กล่องข้อความ 10"/>
          <p:cNvSpPr txBox="1"/>
          <p:nvPr/>
        </p:nvSpPr>
        <p:spPr>
          <a:xfrm>
            <a:off x="672662" y="6339948"/>
            <a:ext cx="272846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[84] </a:t>
            </a:r>
            <a:r>
              <a:rPr lang="th-TH" sz="22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บันทึกวิดีโอวันที่ </a:t>
            </a:r>
            <a:r>
              <a:rPr lang="en-US" sz="22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</a:t>
            </a:r>
            <a:r>
              <a:rPr lang="th-TH" sz="22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/0</a:t>
            </a:r>
            <a:r>
              <a:rPr lang="en-US" sz="22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3</a:t>
            </a:r>
            <a:r>
              <a:rPr lang="th-TH" sz="22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/64</a:t>
            </a:r>
          </a:p>
        </p:txBody>
      </p:sp>
      <p:sp>
        <p:nvSpPr>
          <p:cNvPr id="8" name="กล่องข้อความ 7"/>
          <p:cNvSpPr txBox="1"/>
          <p:nvPr/>
        </p:nvSpPr>
        <p:spPr>
          <a:xfrm>
            <a:off x="2600288" y="3821861"/>
            <a:ext cx="470969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4500" b="1" dirty="0">
                <a:solidFill>
                  <a:srgbClr val="0066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การประกอบอาหารตะวันตก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5514" y="2210129"/>
            <a:ext cx="2872312" cy="3696272"/>
          </a:xfrm>
          <a:prstGeom prst="rect">
            <a:avLst/>
          </a:prstGeom>
        </p:spPr>
      </p:pic>
      <p:sp>
        <p:nvSpPr>
          <p:cNvPr id="10" name="ม้วนกระดาษแนวนอน 9"/>
          <p:cNvSpPr/>
          <p:nvPr/>
        </p:nvSpPr>
        <p:spPr>
          <a:xfrm>
            <a:off x="7933604" y="5749195"/>
            <a:ext cx="3725767" cy="773331"/>
          </a:xfrm>
          <a:prstGeom prst="horizontalScroll">
            <a:avLst>
              <a:gd name="adj" fmla="val 20165"/>
            </a:avLst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000074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คุณกสิณ เดชเจริญ (เชฟ</a:t>
            </a:r>
            <a:r>
              <a:rPr lang="th-TH" sz="2400" b="1" dirty="0" err="1">
                <a:solidFill>
                  <a:srgbClr val="000074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ออฟ</a:t>
            </a:r>
            <a:r>
              <a:rPr lang="th-TH" sz="2400" b="1" dirty="0">
                <a:solidFill>
                  <a:srgbClr val="000074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)</a:t>
            </a:r>
          </a:p>
        </p:txBody>
      </p:sp>
      <p:sp>
        <p:nvSpPr>
          <p:cNvPr id="12" name="กล่องข้อความ 11">
            <a:hlinkClick r:id="rId3" action="ppaction://hlinksldjump"/>
          </p:cNvPr>
          <p:cNvSpPr txBox="1"/>
          <p:nvPr/>
        </p:nvSpPr>
        <p:spPr>
          <a:xfrm>
            <a:off x="2036894" y="4704105"/>
            <a:ext cx="5645220" cy="120032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Chicken Tom Kha </a:t>
            </a:r>
            <a:r>
              <a:rPr lang="en-US" sz="4000" b="1" dirty="0" err="1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Veloute</a:t>
            </a:r>
            <a:endParaRPr lang="en-US" sz="4000" b="1" dirty="0">
              <a:solidFill>
                <a:srgbClr val="0000CC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algn="ctr"/>
            <a:r>
              <a:rPr lang="en-US" sz="32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(</a:t>
            </a:r>
            <a:r>
              <a:rPr lang="th-TH" sz="32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ไก่อบซอสต้มข่า</a:t>
            </a:r>
            <a:r>
              <a:rPr lang="th-TH" sz="3200" b="1" dirty="0" err="1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เวลูเต</a:t>
            </a:r>
            <a:r>
              <a:rPr lang="th-TH" sz="32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้)</a:t>
            </a:r>
            <a:endParaRPr lang="th-TH" sz="2400" b="1" dirty="0">
              <a:solidFill>
                <a:srgbClr val="0000CC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7" name="รูปภาพ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6660" y="1430185"/>
            <a:ext cx="3596952" cy="229229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" name="Ink 2"/>
              <p14:cNvContentPartPr/>
              <p14:nvPr/>
            </p14:nvContentPartPr>
            <p14:xfrm>
              <a:off x="3617280" y="4519440"/>
              <a:ext cx="38160" cy="36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612960" y="4515120"/>
                <a:ext cx="46800" cy="9000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รูปภาพ 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4937001"/>
            <a:ext cx="2003638" cy="1436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3057729"/>
      </p:ext>
    </p:extLst>
  </p:cSld>
  <p:clrMapOvr>
    <a:masterClrMapping/>
  </p:clrMapOvr>
  <p:transition spd="slow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641131" y="1227531"/>
            <a:ext cx="10840764" cy="5076901"/>
          </a:xfrm>
          <a:prstGeom prst="roundRect">
            <a:avLst>
              <a:gd name="adj" fmla="val 2661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600" dirty="0">
              <a:cs typeface="+mj-cs"/>
            </a:endParaRPr>
          </a:p>
        </p:txBody>
      </p:sp>
      <p:sp>
        <p:nvSpPr>
          <p:cNvPr id="13" name="กล่องข้อความ 12">
            <a:hlinkClick r:id="rId2" action="ppaction://hlinksldjump"/>
          </p:cNvPr>
          <p:cNvSpPr txBox="1"/>
          <p:nvPr/>
        </p:nvSpPr>
        <p:spPr>
          <a:xfrm>
            <a:off x="946812" y="3930402"/>
            <a:ext cx="23172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มีด + เขียง</a:t>
            </a:r>
          </a:p>
        </p:txBody>
      </p:sp>
      <p:sp>
        <p:nvSpPr>
          <p:cNvPr id="24" name="กล่องข้อความ 23">
            <a:hlinkClick r:id="rId3" action="ppaction://hlinksldjump"/>
          </p:cNvPr>
          <p:cNvSpPr txBox="1"/>
          <p:nvPr/>
        </p:nvSpPr>
        <p:spPr>
          <a:xfrm>
            <a:off x="947641" y="1729279"/>
            <a:ext cx="29251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เตาไฟฟ้า + เตาอบ</a:t>
            </a:r>
          </a:p>
        </p:txBody>
      </p:sp>
      <p:sp>
        <p:nvSpPr>
          <p:cNvPr id="12" name="กล่องข้อความ 18">
            <a:hlinkClick r:id="rId4" action="ppaction://hlinksldjump"/>
          </p:cNvPr>
          <p:cNvSpPr txBox="1"/>
          <p:nvPr/>
        </p:nvSpPr>
        <p:spPr>
          <a:xfrm>
            <a:off x="946812" y="2485456"/>
            <a:ext cx="23172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หม้อ + ทัพพี</a:t>
            </a:r>
          </a:p>
        </p:txBody>
      </p:sp>
      <p:sp>
        <p:nvSpPr>
          <p:cNvPr id="14" name="กล่องข้อความ 18">
            <a:hlinkClick r:id="rId5" action="ppaction://hlinksldjump"/>
          </p:cNvPr>
          <p:cNvSpPr txBox="1"/>
          <p:nvPr/>
        </p:nvSpPr>
        <p:spPr>
          <a:xfrm>
            <a:off x="3872831" y="2482653"/>
            <a:ext cx="34539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ชามผสม + พายซิลิโคน</a:t>
            </a:r>
          </a:p>
        </p:txBody>
      </p:sp>
      <p:sp>
        <p:nvSpPr>
          <p:cNvPr id="18" name="กล่องข้อความ 18">
            <a:hlinkClick r:id="rId6" action="ppaction://hlinksldjump"/>
          </p:cNvPr>
          <p:cNvSpPr txBox="1"/>
          <p:nvPr/>
        </p:nvSpPr>
        <p:spPr>
          <a:xfrm>
            <a:off x="8970352" y="1784778"/>
            <a:ext cx="23172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ที่คีบอาหาร</a:t>
            </a:r>
          </a:p>
        </p:txBody>
      </p:sp>
      <p:sp>
        <p:nvSpPr>
          <p:cNvPr id="19" name="กล่องข้อความ 18">
            <a:hlinkClick r:id="rId7" action="ppaction://hlinksldjump"/>
          </p:cNvPr>
          <p:cNvSpPr txBox="1"/>
          <p:nvPr/>
        </p:nvSpPr>
        <p:spPr>
          <a:xfrm>
            <a:off x="3872831" y="1773531"/>
            <a:ext cx="48827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เครื่องชั่งดิจิตอล + ถ้วยตวง ช้อนตวง</a:t>
            </a:r>
          </a:p>
        </p:txBody>
      </p:sp>
      <p:sp>
        <p:nvSpPr>
          <p:cNvPr id="20" name="กล่องข้อความ 19">
            <a:hlinkClick r:id="rId8" action="ppaction://hlinksldjump"/>
          </p:cNvPr>
          <p:cNvSpPr txBox="1"/>
          <p:nvPr/>
        </p:nvSpPr>
        <p:spPr>
          <a:xfrm>
            <a:off x="3872832" y="3191775"/>
            <a:ext cx="26856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ช้อนขนาดต่างๆ</a:t>
            </a:r>
          </a:p>
        </p:txBody>
      </p:sp>
      <p:sp>
        <p:nvSpPr>
          <p:cNvPr id="6" name="แผนผังลำดับงาน: สิ้นสุด 5">
            <a:hlinkClick r:id="rId9" action="ppaction://hlinksldjump"/>
          </p:cNvPr>
          <p:cNvSpPr/>
          <p:nvPr/>
        </p:nvSpPr>
        <p:spPr>
          <a:xfrm>
            <a:off x="775573" y="5657627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sp>
        <p:nvSpPr>
          <p:cNvPr id="22" name="กล่องข้อความ 21">
            <a:hlinkClick r:id="rId10" action="ppaction://hlinksldjump"/>
          </p:cNvPr>
          <p:cNvSpPr txBox="1"/>
          <p:nvPr/>
        </p:nvSpPr>
        <p:spPr>
          <a:xfrm>
            <a:off x="946812" y="3206544"/>
            <a:ext cx="31891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กระทะ + ตะหลิว</a:t>
            </a:r>
          </a:p>
        </p:txBody>
      </p:sp>
      <p:sp>
        <p:nvSpPr>
          <p:cNvPr id="26" name="กล่องข้อความ 18">
            <a:hlinkClick r:id="rId11" action="ppaction://hlinksldjump"/>
          </p:cNvPr>
          <p:cNvSpPr txBox="1"/>
          <p:nvPr/>
        </p:nvSpPr>
        <p:spPr>
          <a:xfrm>
            <a:off x="3872831" y="3934506"/>
            <a:ext cx="28151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ฟิล์มถนอมอาหาร</a:t>
            </a:r>
          </a:p>
        </p:txBody>
      </p:sp>
      <p:sp>
        <p:nvSpPr>
          <p:cNvPr id="28" name="กล่องข้อความ 18">
            <a:hlinkClick r:id="rId12" action="ppaction://hlinksldjump"/>
          </p:cNvPr>
          <p:cNvSpPr txBox="1"/>
          <p:nvPr/>
        </p:nvSpPr>
        <p:spPr>
          <a:xfrm>
            <a:off x="8978746" y="3159727"/>
            <a:ext cx="25115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ตะกร้อมือ</a:t>
            </a:r>
          </a:p>
        </p:txBody>
      </p:sp>
      <p:sp>
        <p:nvSpPr>
          <p:cNvPr id="21" name="กล่องข้อความ 18">
            <a:hlinkClick r:id="rId13" action="ppaction://hlinksldjump"/>
          </p:cNvPr>
          <p:cNvSpPr txBox="1"/>
          <p:nvPr/>
        </p:nvSpPr>
        <p:spPr>
          <a:xfrm>
            <a:off x="8970352" y="2482653"/>
            <a:ext cx="25115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กระชอน</a:t>
            </a:r>
          </a:p>
        </p:txBody>
      </p:sp>
      <p:grpSp>
        <p:nvGrpSpPr>
          <p:cNvPr id="3" name="กลุ่ม 2"/>
          <p:cNvGrpSpPr/>
          <p:nvPr/>
        </p:nvGrpSpPr>
        <p:grpSpPr>
          <a:xfrm>
            <a:off x="443127" y="139229"/>
            <a:ext cx="6998409" cy="1049921"/>
            <a:chOff x="1836568" y="2705191"/>
            <a:chExt cx="7354692" cy="1103372"/>
          </a:xfrm>
        </p:grpSpPr>
        <p:pic>
          <p:nvPicPr>
            <p:cNvPr id="2" name="รูปภาพ 1"/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36568" y="2705191"/>
              <a:ext cx="6426656" cy="1103372"/>
            </a:xfrm>
            <a:prstGeom prst="rect">
              <a:avLst/>
            </a:prstGeom>
          </p:spPr>
        </p:pic>
        <p:sp>
          <p:nvSpPr>
            <p:cNvPr id="30" name="กล่องข้อความ 29"/>
            <p:cNvSpPr txBox="1"/>
            <p:nvPr/>
          </p:nvSpPr>
          <p:spPr>
            <a:xfrm>
              <a:off x="3234418" y="3018306"/>
              <a:ext cx="595684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32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 </a:t>
              </a:r>
              <a:r>
                <a:rPr lang="th-TH" sz="32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ไก่อบซอสต้มข่า</a:t>
              </a:r>
              <a:r>
                <a:rPr lang="th-TH" sz="32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เวลูเต</a:t>
              </a:r>
              <a:r>
                <a:rPr lang="th-TH" sz="32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้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6875338"/>
      </p:ext>
    </p:extLst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2800" y="1250192"/>
            <a:ext cx="10601434" cy="5049008"/>
          </a:xfrm>
          <a:prstGeom prst="roundRect">
            <a:avLst>
              <a:gd name="adj" fmla="val 2135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2" name="แผนผังลำดับงาน: สิ้นสุด 11">
            <a:hlinkClick r:id="rId2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</a:p>
        </p:txBody>
      </p:sp>
      <p:pic>
        <p:nvPicPr>
          <p:cNvPr id="21" name="รูปภาพ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1624" y="5194021"/>
            <a:ext cx="725425" cy="667513"/>
          </a:xfrm>
          <a:prstGeom prst="rect">
            <a:avLst/>
          </a:prstGeom>
        </p:spPr>
      </p:pic>
      <p:sp>
        <p:nvSpPr>
          <p:cNvPr id="22" name="กล่องข้อความ 21"/>
          <p:cNvSpPr txBox="1"/>
          <p:nvPr/>
        </p:nvSpPr>
        <p:spPr>
          <a:xfrm>
            <a:off x="4562407" y="5314204"/>
            <a:ext cx="138691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เตาไฟฟ้า </a:t>
            </a:r>
          </a:p>
        </p:txBody>
      </p:sp>
      <p:pic>
        <p:nvPicPr>
          <p:cNvPr id="23" name="รูปภาพ 2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7731" y="1702566"/>
            <a:ext cx="4212352" cy="31592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4" name="รูปภาพ 2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0420" y="1788678"/>
            <a:ext cx="4207167" cy="31553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5" name="รูปภาพ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5873" y="5122690"/>
            <a:ext cx="725425" cy="667513"/>
          </a:xfrm>
          <a:prstGeom prst="rect">
            <a:avLst/>
          </a:prstGeom>
        </p:spPr>
      </p:pic>
      <p:sp>
        <p:nvSpPr>
          <p:cNvPr id="26" name="กล่องข้อความ 25"/>
          <p:cNvSpPr txBox="1"/>
          <p:nvPr/>
        </p:nvSpPr>
        <p:spPr>
          <a:xfrm>
            <a:off x="8286656" y="5242873"/>
            <a:ext cx="9685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เตาอบ</a:t>
            </a:r>
          </a:p>
        </p:txBody>
      </p:sp>
      <p:grpSp>
        <p:nvGrpSpPr>
          <p:cNvPr id="13" name="กลุ่ม 12"/>
          <p:cNvGrpSpPr/>
          <p:nvPr/>
        </p:nvGrpSpPr>
        <p:grpSpPr>
          <a:xfrm>
            <a:off x="443127" y="139229"/>
            <a:ext cx="6998409" cy="1049921"/>
            <a:chOff x="1836568" y="2705191"/>
            <a:chExt cx="7354692" cy="1103372"/>
          </a:xfrm>
        </p:grpSpPr>
        <p:pic>
          <p:nvPicPr>
            <p:cNvPr id="14" name="รูปภาพ 13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36568" y="2705191"/>
              <a:ext cx="6426656" cy="1103372"/>
            </a:xfrm>
            <a:prstGeom prst="rect">
              <a:avLst/>
            </a:prstGeom>
          </p:spPr>
        </p:pic>
        <p:sp>
          <p:nvSpPr>
            <p:cNvPr id="15" name="กล่องข้อความ 14"/>
            <p:cNvSpPr txBox="1"/>
            <p:nvPr/>
          </p:nvSpPr>
          <p:spPr>
            <a:xfrm>
              <a:off x="3234418" y="3018306"/>
              <a:ext cx="595684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32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 </a:t>
              </a:r>
              <a:r>
                <a:rPr lang="th-TH" sz="32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ไก่อบซอสต้มข่า</a:t>
              </a:r>
              <a:r>
                <a:rPr lang="th-TH" sz="32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เวลูเต</a:t>
              </a:r>
              <a:r>
                <a:rPr lang="th-TH" sz="32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้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47761979"/>
      </p:ext>
    </p:extLst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649034" y="1310210"/>
            <a:ext cx="11223420" cy="4988990"/>
          </a:xfrm>
          <a:prstGeom prst="roundRect">
            <a:avLst>
              <a:gd name="adj" fmla="val 2135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66" t="24674" r="7011" b="23831"/>
          <a:stretch/>
        </p:blipFill>
        <p:spPr>
          <a:xfrm>
            <a:off x="7567134" y="2316919"/>
            <a:ext cx="4305319" cy="19789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รูปภาพ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2007" y="1794336"/>
            <a:ext cx="3321317" cy="24909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รูปภาพ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034" y="1794336"/>
            <a:ext cx="3429396" cy="25720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รูปภาพ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1311" y="4858478"/>
            <a:ext cx="725425" cy="667513"/>
          </a:xfrm>
          <a:prstGeom prst="rect">
            <a:avLst/>
          </a:prstGeom>
        </p:spPr>
      </p:pic>
      <p:sp>
        <p:nvSpPr>
          <p:cNvPr id="13" name="กล่องข้อความ 12"/>
          <p:cNvSpPr txBox="1"/>
          <p:nvPr/>
        </p:nvSpPr>
        <p:spPr>
          <a:xfrm>
            <a:off x="5538509" y="4976744"/>
            <a:ext cx="193995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000" b="1" dirty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หม้อ + ทัพพี</a:t>
            </a:r>
          </a:p>
        </p:txBody>
      </p:sp>
      <p:sp>
        <p:nvSpPr>
          <p:cNvPr id="14" name="แผนผังลำดับงาน: สิ้นสุด 13">
            <a:hlinkClick r:id="rId6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</a:p>
        </p:txBody>
      </p:sp>
      <p:grpSp>
        <p:nvGrpSpPr>
          <p:cNvPr id="15" name="กลุ่ม 14"/>
          <p:cNvGrpSpPr/>
          <p:nvPr/>
        </p:nvGrpSpPr>
        <p:grpSpPr>
          <a:xfrm>
            <a:off x="443127" y="139229"/>
            <a:ext cx="6998409" cy="1049921"/>
            <a:chOff x="1836568" y="2705191"/>
            <a:chExt cx="7354692" cy="1103372"/>
          </a:xfrm>
        </p:grpSpPr>
        <p:pic>
          <p:nvPicPr>
            <p:cNvPr id="16" name="รูปภาพ 15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36568" y="2705191"/>
              <a:ext cx="6426656" cy="1103372"/>
            </a:xfrm>
            <a:prstGeom prst="rect">
              <a:avLst/>
            </a:prstGeom>
          </p:spPr>
        </p:pic>
        <p:sp>
          <p:nvSpPr>
            <p:cNvPr id="17" name="กล่องข้อความ 16"/>
            <p:cNvSpPr txBox="1"/>
            <p:nvPr/>
          </p:nvSpPr>
          <p:spPr>
            <a:xfrm>
              <a:off x="3234418" y="3018306"/>
              <a:ext cx="595684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32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 </a:t>
              </a:r>
              <a:r>
                <a:rPr lang="th-TH" sz="32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ไก่อบซอสต้มข่า</a:t>
              </a:r>
              <a:r>
                <a:rPr lang="th-TH" sz="32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เวลูเต</a:t>
              </a:r>
              <a:r>
                <a:rPr lang="th-TH" sz="32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้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50109833"/>
      </p:ext>
    </p:extLst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2800" y="1310210"/>
            <a:ext cx="10452100" cy="4988990"/>
          </a:xfrm>
          <a:prstGeom prst="roundRect">
            <a:avLst>
              <a:gd name="adj" fmla="val 2135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12" name="รูปภาพ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1282" y="5078306"/>
            <a:ext cx="725425" cy="667513"/>
          </a:xfrm>
          <a:prstGeom prst="rect">
            <a:avLst/>
          </a:prstGeom>
        </p:spPr>
      </p:pic>
      <p:sp>
        <p:nvSpPr>
          <p:cNvPr id="13" name="กล่องข้อความ 12"/>
          <p:cNvSpPr txBox="1"/>
          <p:nvPr/>
        </p:nvSpPr>
        <p:spPr>
          <a:xfrm>
            <a:off x="5221180" y="5196572"/>
            <a:ext cx="252505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000" b="1" dirty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กระทะ + ตะหลิว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7534" y="1932384"/>
            <a:ext cx="4043159" cy="30323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รูปภาพ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3705" y="1972675"/>
            <a:ext cx="4043159" cy="30323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8" name="แผนผังลำดับงาน: สิ้นสุด 17">
            <a:hlinkClick r:id="rId5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</a:p>
        </p:txBody>
      </p:sp>
      <p:pic>
        <p:nvPicPr>
          <p:cNvPr id="22" name="รูปภาพ 2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2074" y="5012440"/>
            <a:ext cx="2449426" cy="1756050"/>
          </a:xfrm>
          <a:prstGeom prst="rect">
            <a:avLst/>
          </a:prstGeom>
        </p:spPr>
      </p:pic>
      <p:grpSp>
        <p:nvGrpSpPr>
          <p:cNvPr id="15" name="กลุ่ม 14"/>
          <p:cNvGrpSpPr/>
          <p:nvPr/>
        </p:nvGrpSpPr>
        <p:grpSpPr>
          <a:xfrm>
            <a:off x="443127" y="139229"/>
            <a:ext cx="6998409" cy="1049921"/>
            <a:chOff x="1836568" y="2705191"/>
            <a:chExt cx="7354692" cy="1103372"/>
          </a:xfrm>
        </p:grpSpPr>
        <p:pic>
          <p:nvPicPr>
            <p:cNvPr id="17" name="รูปภาพ 16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36568" y="2705191"/>
              <a:ext cx="6426656" cy="1103372"/>
            </a:xfrm>
            <a:prstGeom prst="rect">
              <a:avLst/>
            </a:prstGeom>
          </p:spPr>
        </p:pic>
        <p:sp>
          <p:nvSpPr>
            <p:cNvPr id="19" name="กล่องข้อความ 18"/>
            <p:cNvSpPr txBox="1"/>
            <p:nvPr/>
          </p:nvSpPr>
          <p:spPr>
            <a:xfrm>
              <a:off x="3234418" y="3018306"/>
              <a:ext cx="595684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32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 </a:t>
              </a:r>
              <a:r>
                <a:rPr lang="th-TH" sz="32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ไก่อบซอสต้มข่า</a:t>
              </a:r>
              <a:r>
                <a:rPr lang="th-TH" sz="32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เวลูเต</a:t>
              </a:r>
              <a:r>
                <a:rPr lang="th-TH" sz="32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้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34204065"/>
      </p:ext>
    </p:extLst>
  </p:cSld>
  <p:clrMapOvr>
    <a:masterClrMapping/>
  </p:clrMapOvr>
  <p:transition spd="slow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2800" y="1280864"/>
            <a:ext cx="10452100" cy="5018336"/>
          </a:xfrm>
          <a:prstGeom prst="roundRect">
            <a:avLst>
              <a:gd name="adj" fmla="val 2135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12" name="รูปภาพ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8889" y="5093579"/>
            <a:ext cx="725425" cy="667513"/>
          </a:xfrm>
          <a:prstGeom prst="rect">
            <a:avLst/>
          </a:prstGeom>
        </p:spPr>
      </p:pic>
      <p:sp>
        <p:nvSpPr>
          <p:cNvPr id="13" name="กล่องข้อความ 12"/>
          <p:cNvSpPr txBox="1"/>
          <p:nvPr/>
        </p:nvSpPr>
        <p:spPr>
          <a:xfrm>
            <a:off x="4768787" y="5211845"/>
            <a:ext cx="336983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000" b="1" dirty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ชามผสม + พายซิลิโคน</a:t>
            </a:r>
          </a:p>
        </p:txBody>
      </p:sp>
      <p:pic>
        <p:nvPicPr>
          <p:cNvPr id="14" name="รูปภาพ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1381" y="1763231"/>
            <a:ext cx="3955016" cy="29662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รูปภาพ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1112" y="1778613"/>
            <a:ext cx="3955016" cy="29662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" name="แผนผังลำดับงาน: สิ้นสุด 15">
            <a:hlinkClick r:id="rId5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</a:p>
        </p:txBody>
      </p:sp>
      <p:pic>
        <p:nvPicPr>
          <p:cNvPr id="24" name="รูปภาพ 2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2074" y="5012440"/>
            <a:ext cx="2449426" cy="1756050"/>
          </a:xfrm>
          <a:prstGeom prst="rect">
            <a:avLst/>
          </a:prstGeom>
        </p:spPr>
      </p:pic>
      <p:grpSp>
        <p:nvGrpSpPr>
          <p:cNvPr id="19" name="กลุ่ม 18"/>
          <p:cNvGrpSpPr/>
          <p:nvPr/>
        </p:nvGrpSpPr>
        <p:grpSpPr>
          <a:xfrm>
            <a:off x="443127" y="139229"/>
            <a:ext cx="6998409" cy="1049921"/>
            <a:chOff x="1836568" y="2705191"/>
            <a:chExt cx="7354692" cy="1103372"/>
          </a:xfrm>
        </p:grpSpPr>
        <p:pic>
          <p:nvPicPr>
            <p:cNvPr id="20" name="รูปภาพ 19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36568" y="2705191"/>
              <a:ext cx="6426656" cy="1103372"/>
            </a:xfrm>
            <a:prstGeom prst="rect">
              <a:avLst/>
            </a:prstGeom>
          </p:spPr>
        </p:pic>
        <p:sp>
          <p:nvSpPr>
            <p:cNvPr id="21" name="กล่องข้อความ 20"/>
            <p:cNvSpPr txBox="1"/>
            <p:nvPr/>
          </p:nvSpPr>
          <p:spPr>
            <a:xfrm>
              <a:off x="3234418" y="3018306"/>
              <a:ext cx="595684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32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 </a:t>
              </a:r>
              <a:r>
                <a:rPr lang="th-TH" sz="32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ไก่อบซอสต้มข่า</a:t>
              </a:r>
              <a:r>
                <a:rPr lang="th-TH" sz="32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เวลูเต</a:t>
              </a:r>
              <a:r>
                <a:rPr lang="th-TH" sz="32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้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88248019"/>
      </p:ext>
    </p:extLst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2800" y="1233847"/>
            <a:ext cx="10452100" cy="5065353"/>
          </a:xfrm>
          <a:prstGeom prst="roundRect">
            <a:avLst>
              <a:gd name="adj" fmla="val 2135"/>
            </a:avLst>
          </a:prstGeom>
          <a:solidFill>
            <a:schemeClr val="tx1">
              <a:alpha val="8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8" name="รูปภาพ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7432" y="1851394"/>
            <a:ext cx="3810000" cy="2857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รูปภาพ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6900" y="1851394"/>
            <a:ext cx="3810000" cy="2857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รูปภาพ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456" y="5090971"/>
            <a:ext cx="725425" cy="667513"/>
          </a:xfrm>
          <a:prstGeom prst="rect">
            <a:avLst/>
          </a:prstGeom>
        </p:spPr>
      </p:pic>
      <p:sp>
        <p:nvSpPr>
          <p:cNvPr id="14" name="กล่องข้อความ 13"/>
          <p:cNvSpPr txBox="1"/>
          <p:nvPr/>
        </p:nvSpPr>
        <p:spPr>
          <a:xfrm>
            <a:off x="5215354" y="5209237"/>
            <a:ext cx="163859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000" b="1" dirty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มีด + เขียง</a:t>
            </a:r>
          </a:p>
        </p:txBody>
      </p:sp>
      <p:sp>
        <p:nvSpPr>
          <p:cNvPr id="15" name="แผนผังลำดับงาน: สิ้นสุด 14">
            <a:hlinkClick r:id="rId5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</a:p>
        </p:txBody>
      </p:sp>
      <p:pic>
        <p:nvPicPr>
          <p:cNvPr id="21" name="รูปภาพ 2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2074" y="5012440"/>
            <a:ext cx="2449426" cy="1756050"/>
          </a:xfrm>
          <a:prstGeom prst="rect">
            <a:avLst/>
          </a:prstGeom>
        </p:spPr>
      </p:pic>
      <p:grpSp>
        <p:nvGrpSpPr>
          <p:cNvPr id="12" name="กลุ่ม 11"/>
          <p:cNvGrpSpPr/>
          <p:nvPr/>
        </p:nvGrpSpPr>
        <p:grpSpPr>
          <a:xfrm>
            <a:off x="443127" y="139229"/>
            <a:ext cx="6998409" cy="1049921"/>
            <a:chOff x="1836568" y="2705191"/>
            <a:chExt cx="7354692" cy="1103372"/>
          </a:xfrm>
        </p:grpSpPr>
        <p:pic>
          <p:nvPicPr>
            <p:cNvPr id="17" name="รูปภาพ 16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36568" y="2705191"/>
              <a:ext cx="6426656" cy="1103372"/>
            </a:xfrm>
            <a:prstGeom prst="rect">
              <a:avLst/>
            </a:prstGeom>
          </p:spPr>
        </p:pic>
        <p:sp>
          <p:nvSpPr>
            <p:cNvPr id="18" name="กล่องข้อความ 17"/>
            <p:cNvSpPr txBox="1"/>
            <p:nvPr/>
          </p:nvSpPr>
          <p:spPr>
            <a:xfrm>
              <a:off x="3234418" y="3018306"/>
              <a:ext cx="595684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32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 </a:t>
              </a:r>
              <a:r>
                <a:rPr lang="th-TH" sz="32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ไก่อบซอสต้มข่า</a:t>
              </a:r>
              <a:r>
                <a:rPr lang="th-TH" sz="32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เวลูเต</a:t>
              </a:r>
              <a:r>
                <a:rPr lang="th-TH" sz="32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้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04455659"/>
      </p:ext>
    </p:extLst>
  </p:cSld>
  <p:clrMapOvr>
    <a:masterClrMapping/>
  </p:clrMapOvr>
  <p:transition spd="slow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2800" y="1310210"/>
            <a:ext cx="10452100" cy="4988990"/>
          </a:xfrm>
          <a:prstGeom prst="roundRect">
            <a:avLst>
              <a:gd name="adj" fmla="val 2135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8" name="รูปภาพ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0" y="2000250"/>
            <a:ext cx="3810000" cy="2857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รูปภาพ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9103" y="5021274"/>
            <a:ext cx="725425" cy="667513"/>
          </a:xfrm>
          <a:prstGeom prst="rect">
            <a:avLst/>
          </a:prstGeom>
        </p:spPr>
      </p:pic>
      <p:sp>
        <p:nvSpPr>
          <p:cNvPr id="10" name="กล่องข้อความ 9"/>
          <p:cNvSpPr txBox="1"/>
          <p:nvPr/>
        </p:nvSpPr>
        <p:spPr>
          <a:xfrm>
            <a:off x="5949001" y="5139540"/>
            <a:ext cx="84670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000" b="1" dirty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ที่คีบ</a:t>
            </a:r>
          </a:p>
        </p:txBody>
      </p:sp>
      <p:sp>
        <p:nvSpPr>
          <p:cNvPr id="12" name="แผนผังลำดับงาน: สิ้นสุด 11">
            <a:hlinkClick r:id="rId4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</a:p>
        </p:txBody>
      </p:sp>
      <p:pic>
        <p:nvPicPr>
          <p:cNvPr id="20" name="รูปภาพ 1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2074" y="5012440"/>
            <a:ext cx="2449426" cy="1756050"/>
          </a:xfrm>
          <a:prstGeom prst="rect">
            <a:avLst/>
          </a:prstGeom>
        </p:spPr>
      </p:pic>
      <p:grpSp>
        <p:nvGrpSpPr>
          <p:cNvPr id="14" name="กลุ่ม 13"/>
          <p:cNvGrpSpPr/>
          <p:nvPr/>
        </p:nvGrpSpPr>
        <p:grpSpPr>
          <a:xfrm>
            <a:off x="443127" y="139229"/>
            <a:ext cx="6998409" cy="1049921"/>
            <a:chOff x="1836568" y="2705191"/>
            <a:chExt cx="7354692" cy="1103372"/>
          </a:xfrm>
        </p:grpSpPr>
        <p:pic>
          <p:nvPicPr>
            <p:cNvPr id="16" name="รูปภาพ 15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36568" y="2705191"/>
              <a:ext cx="6426656" cy="1103372"/>
            </a:xfrm>
            <a:prstGeom prst="rect">
              <a:avLst/>
            </a:prstGeom>
          </p:spPr>
        </p:pic>
        <p:sp>
          <p:nvSpPr>
            <p:cNvPr id="17" name="กล่องข้อความ 16"/>
            <p:cNvSpPr txBox="1"/>
            <p:nvPr/>
          </p:nvSpPr>
          <p:spPr>
            <a:xfrm>
              <a:off x="3234418" y="3018306"/>
              <a:ext cx="595684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32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 </a:t>
              </a:r>
              <a:r>
                <a:rPr lang="th-TH" sz="32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ไก่อบซอสต้มข่า</a:t>
              </a:r>
              <a:r>
                <a:rPr lang="th-TH" sz="32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เวลูเต</a:t>
              </a:r>
              <a:r>
                <a:rPr lang="th-TH" sz="32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้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00041868"/>
      </p:ext>
    </p:extLst>
  </p:cSld>
  <p:clrMapOvr>
    <a:masterClrMapping/>
  </p:clrMapOvr>
  <p:transition spd="slow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2800" y="1310210"/>
            <a:ext cx="10452100" cy="4988990"/>
          </a:xfrm>
          <a:prstGeom prst="roundRect">
            <a:avLst>
              <a:gd name="adj" fmla="val 2135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3" name="แผนผังลำดับงาน: สิ้นสุด 12">
            <a:hlinkClick r:id="rId2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</a:p>
        </p:txBody>
      </p:sp>
      <p:pic>
        <p:nvPicPr>
          <p:cNvPr id="26" name="รูปภาพ 2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8310" y="1901893"/>
            <a:ext cx="3463242" cy="25974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7" name="รูปภาพ 2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6415" y="1843367"/>
            <a:ext cx="3523621" cy="26427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8" name="รูปภาพ 2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4495" y="4666404"/>
            <a:ext cx="725425" cy="667513"/>
          </a:xfrm>
          <a:prstGeom prst="rect">
            <a:avLst/>
          </a:prstGeom>
        </p:spPr>
      </p:pic>
      <p:sp>
        <p:nvSpPr>
          <p:cNvPr id="29" name="กล่องข้อความ 28"/>
          <p:cNvSpPr txBox="1"/>
          <p:nvPr/>
        </p:nvSpPr>
        <p:spPr>
          <a:xfrm>
            <a:off x="5081078" y="4711097"/>
            <a:ext cx="243047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ถ้วยตวง + ช้อนตวง</a:t>
            </a:r>
          </a:p>
        </p:txBody>
      </p:sp>
      <p:pic>
        <p:nvPicPr>
          <p:cNvPr id="30" name="รูปภาพ 2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778" y="4714738"/>
            <a:ext cx="725425" cy="667513"/>
          </a:xfrm>
          <a:prstGeom prst="rect">
            <a:avLst/>
          </a:prstGeom>
        </p:spPr>
      </p:pic>
      <p:sp>
        <p:nvSpPr>
          <p:cNvPr id="31" name="กล่องข้อความ 30"/>
          <p:cNvSpPr txBox="1"/>
          <p:nvPr/>
        </p:nvSpPr>
        <p:spPr>
          <a:xfrm>
            <a:off x="1645361" y="4821760"/>
            <a:ext cx="198002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เครื่องชั่งดิจิตอล</a:t>
            </a:r>
          </a:p>
        </p:txBody>
      </p:sp>
      <p:pic>
        <p:nvPicPr>
          <p:cNvPr id="32" name="รูปภาพ 3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47" t="10422" b="3908"/>
          <a:stretch/>
        </p:blipFill>
        <p:spPr>
          <a:xfrm flipV="1">
            <a:off x="1405648" y="1853937"/>
            <a:ext cx="2219742" cy="26999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2" name="รูปภาพ 2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2074" y="5012440"/>
            <a:ext cx="2449426" cy="1756050"/>
          </a:xfrm>
          <a:prstGeom prst="rect">
            <a:avLst/>
          </a:prstGeom>
        </p:spPr>
      </p:pic>
      <p:grpSp>
        <p:nvGrpSpPr>
          <p:cNvPr id="15" name="กลุ่ม 14"/>
          <p:cNvGrpSpPr/>
          <p:nvPr/>
        </p:nvGrpSpPr>
        <p:grpSpPr>
          <a:xfrm>
            <a:off x="443127" y="139229"/>
            <a:ext cx="6998409" cy="1049921"/>
            <a:chOff x="1836568" y="2705191"/>
            <a:chExt cx="7354692" cy="1103372"/>
          </a:xfrm>
        </p:grpSpPr>
        <p:pic>
          <p:nvPicPr>
            <p:cNvPr id="17" name="รูปภาพ 16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36568" y="2705191"/>
              <a:ext cx="6426656" cy="1103372"/>
            </a:xfrm>
            <a:prstGeom prst="rect">
              <a:avLst/>
            </a:prstGeom>
          </p:spPr>
        </p:pic>
        <p:sp>
          <p:nvSpPr>
            <p:cNvPr id="18" name="กล่องข้อความ 17"/>
            <p:cNvSpPr txBox="1"/>
            <p:nvPr/>
          </p:nvSpPr>
          <p:spPr>
            <a:xfrm>
              <a:off x="3234418" y="3018306"/>
              <a:ext cx="595684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32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 </a:t>
              </a:r>
              <a:r>
                <a:rPr lang="th-TH" sz="32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ไก่อบซอสต้มข่า</a:t>
              </a:r>
              <a:r>
                <a:rPr lang="th-TH" sz="32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เวลูเต</a:t>
              </a:r>
              <a:r>
                <a:rPr lang="th-TH" sz="32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้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10451064"/>
      </p:ext>
    </p:extLst>
  </p:cSld>
  <p:clrMapOvr>
    <a:masterClrMapping/>
  </p:clrMapOvr>
  <p:transition spd="slow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2800" y="1310210"/>
            <a:ext cx="10452100" cy="4988990"/>
          </a:xfrm>
          <a:prstGeom prst="roundRect">
            <a:avLst>
              <a:gd name="adj" fmla="val 2135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9" name="รูปภาพ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8699" y="5205936"/>
            <a:ext cx="725425" cy="667513"/>
          </a:xfrm>
          <a:prstGeom prst="rect">
            <a:avLst/>
          </a:prstGeom>
        </p:spPr>
      </p:pic>
      <p:sp>
        <p:nvSpPr>
          <p:cNvPr id="10" name="กล่องข้อความ 9"/>
          <p:cNvSpPr txBox="1"/>
          <p:nvPr/>
        </p:nvSpPr>
        <p:spPr>
          <a:xfrm>
            <a:off x="5348597" y="5324202"/>
            <a:ext cx="138050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000" b="1" dirty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กระชอน</a:t>
            </a:r>
          </a:p>
        </p:txBody>
      </p:sp>
      <p:sp>
        <p:nvSpPr>
          <p:cNvPr id="12" name="แผนผังลำดับงาน: สิ้นสุด 11">
            <a:hlinkClick r:id="rId3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9413" y="1931849"/>
            <a:ext cx="4000807" cy="30006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" name="รูปภาพ 1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2074" y="5012440"/>
            <a:ext cx="2449426" cy="1756050"/>
          </a:xfrm>
          <a:prstGeom prst="rect">
            <a:avLst/>
          </a:prstGeom>
        </p:spPr>
      </p:pic>
      <p:grpSp>
        <p:nvGrpSpPr>
          <p:cNvPr id="14" name="กลุ่ม 13"/>
          <p:cNvGrpSpPr/>
          <p:nvPr/>
        </p:nvGrpSpPr>
        <p:grpSpPr>
          <a:xfrm>
            <a:off x="443127" y="139229"/>
            <a:ext cx="6998409" cy="1049921"/>
            <a:chOff x="1836568" y="2705191"/>
            <a:chExt cx="7354692" cy="1103372"/>
          </a:xfrm>
        </p:grpSpPr>
        <p:pic>
          <p:nvPicPr>
            <p:cNvPr id="16" name="รูปภาพ 15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36568" y="2705191"/>
              <a:ext cx="6426656" cy="1103372"/>
            </a:xfrm>
            <a:prstGeom prst="rect">
              <a:avLst/>
            </a:prstGeom>
          </p:spPr>
        </p:pic>
        <p:sp>
          <p:nvSpPr>
            <p:cNvPr id="17" name="กล่องข้อความ 16"/>
            <p:cNvSpPr txBox="1"/>
            <p:nvPr/>
          </p:nvSpPr>
          <p:spPr>
            <a:xfrm>
              <a:off x="3234418" y="3018306"/>
              <a:ext cx="595684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32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 </a:t>
              </a:r>
              <a:r>
                <a:rPr lang="th-TH" sz="32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ไก่อบซอสต้มข่า</a:t>
              </a:r>
              <a:r>
                <a:rPr lang="th-TH" sz="32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เวลูเต</a:t>
              </a:r>
              <a:r>
                <a:rPr lang="th-TH" sz="32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้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0267060"/>
      </p:ext>
    </p:extLst>
  </p:cSld>
  <p:clrMapOvr>
    <a:masterClrMapping/>
  </p:clrMapOvr>
  <p:transition spd="slow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2800" y="1303052"/>
            <a:ext cx="10452100" cy="4996148"/>
          </a:xfrm>
          <a:prstGeom prst="roundRect">
            <a:avLst>
              <a:gd name="adj" fmla="val 2135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9" name="รูปภาพ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2931" y="5108768"/>
            <a:ext cx="725425" cy="667513"/>
          </a:xfrm>
          <a:prstGeom prst="rect">
            <a:avLst/>
          </a:prstGeom>
        </p:spPr>
      </p:pic>
      <p:sp>
        <p:nvSpPr>
          <p:cNvPr id="10" name="กล่องข้อความ 9"/>
          <p:cNvSpPr txBox="1"/>
          <p:nvPr/>
        </p:nvSpPr>
        <p:spPr>
          <a:xfrm>
            <a:off x="5572829" y="5227034"/>
            <a:ext cx="157286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ตะกร้อมือ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12" t="18544" r="7517" b="22912"/>
          <a:stretch/>
        </p:blipFill>
        <p:spPr>
          <a:xfrm>
            <a:off x="2954063" y="1658542"/>
            <a:ext cx="6169573" cy="32915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แผนผังลำดับงาน: สิ้นสุด 11">
            <a:hlinkClick r:id="rId4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</a:p>
        </p:txBody>
      </p:sp>
      <p:pic>
        <p:nvPicPr>
          <p:cNvPr id="20" name="รูปภาพ 1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2074" y="5012440"/>
            <a:ext cx="2449426" cy="1756050"/>
          </a:xfrm>
          <a:prstGeom prst="rect">
            <a:avLst/>
          </a:prstGeom>
        </p:spPr>
      </p:pic>
      <p:grpSp>
        <p:nvGrpSpPr>
          <p:cNvPr id="14" name="กลุ่ม 13"/>
          <p:cNvGrpSpPr/>
          <p:nvPr/>
        </p:nvGrpSpPr>
        <p:grpSpPr>
          <a:xfrm>
            <a:off x="443127" y="139229"/>
            <a:ext cx="6998409" cy="1049921"/>
            <a:chOff x="1836568" y="2705191"/>
            <a:chExt cx="7354692" cy="1103372"/>
          </a:xfrm>
        </p:grpSpPr>
        <p:pic>
          <p:nvPicPr>
            <p:cNvPr id="16" name="รูปภาพ 15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36568" y="2705191"/>
              <a:ext cx="6426656" cy="1103372"/>
            </a:xfrm>
            <a:prstGeom prst="rect">
              <a:avLst/>
            </a:prstGeom>
          </p:spPr>
        </p:pic>
        <p:sp>
          <p:nvSpPr>
            <p:cNvPr id="17" name="กล่องข้อความ 16"/>
            <p:cNvSpPr txBox="1"/>
            <p:nvPr/>
          </p:nvSpPr>
          <p:spPr>
            <a:xfrm>
              <a:off x="3234418" y="3018306"/>
              <a:ext cx="595684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32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 </a:t>
              </a:r>
              <a:r>
                <a:rPr lang="th-TH" sz="32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ไก่อบซอสต้มข่า</a:t>
              </a:r>
              <a:r>
                <a:rPr lang="th-TH" sz="32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เวลูเต</a:t>
              </a:r>
              <a:r>
                <a:rPr lang="th-TH" sz="32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้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13464305"/>
      </p:ext>
    </p:extLst>
  </p:cSld>
  <p:clrMapOvr>
    <a:masterClrMapping/>
  </p:clrMapOvr>
  <p:transition spd="slow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2800" y="1310210"/>
            <a:ext cx="10452100" cy="4988990"/>
          </a:xfrm>
          <a:prstGeom prst="roundRect">
            <a:avLst>
              <a:gd name="adj" fmla="val 2135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12" name="รูปภาพ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5875" y="5179913"/>
            <a:ext cx="725425" cy="667513"/>
          </a:xfrm>
          <a:prstGeom prst="rect">
            <a:avLst/>
          </a:prstGeom>
        </p:spPr>
      </p:pic>
      <p:sp>
        <p:nvSpPr>
          <p:cNvPr id="13" name="กล่องข้อความ 12"/>
          <p:cNvSpPr txBox="1"/>
          <p:nvPr/>
        </p:nvSpPr>
        <p:spPr>
          <a:xfrm>
            <a:off x="5315773" y="5298179"/>
            <a:ext cx="240963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ช้อนขนาดต่างๆ</a:t>
            </a:r>
          </a:p>
        </p:txBody>
      </p:sp>
      <p:pic>
        <p:nvPicPr>
          <p:cNvPr id="14" name="รูปภาพ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3850" y="2077204"/>
            <a:ext cx="3810000" cy="2857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0" name="แผนผังลำดับงาน: สิ้นสุด 19">
            <a:hlinkClick r:id="rId4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</a:p>
        </p:txBody>
      </p:sp>
      <p:pic>
        <p:nvPicPr>
          <p:cNvPr id="24" name="รูปภาพ 2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7020" y="4909810"/>
            <a:ext cx="2449426" cy="1756050"/>
          </a:xfrm>
          <a:prstGeom prst="rect">
            <a:avLst/>
          </a:prstGeom>
        </p:spPr>
      </p:pic>
      <p:grpSp>
        <p:nvGrpSpPr>
          <p:cNvPr id="15" name="กลุ่ม 14"/>
          <p:cNvGrpSpPr/>
          <p:nvPr/>
        </p:nvGrpSpPr>
        <p:grpSpPr>
          <a:xfrm>
            <a:off x="443127" y="139229"/>
            <a:ext cx="6998409" cy="1049921"/>
            <a:chOff x="1836568" y="2705191"/>
            <a:chExt cx="7354692" cy="1103372"/>
          </a:xfrm>
        </p:grpSpPr>
        <p:pic>
          <p:nvPicPr>
            <p:cNvPr id="17" name="รูปภาพ 16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36568" y="2705191"/>
              <a:ext cx="6426656" cy="1103372"/>
            </a:xfrm>
            <a:prstGeom prst="rect">
              <a:avLst/>
            </a:prstGeom>
          </p:spPr>
        </p:pic>
        <p:sp>
          <p:nvSpPr>
            <p:cNvPr id="19" name="กล่องข้อความ 18"/>
            <p:cNvSpPr txBox="1"/>
            <p:nvPr/>
          </p:nvSpPr>
          <p:spPr>
            <a:xfrm>
              <a:off x="3234418" y="3018306"/>
              <a:ext cx="595684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32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 </a:t>
              </a:r>
              <a:r>
                <a:rPr lang="th-TH" sz="32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ไก่อบซอสต้มข่า</a:t>
              </a:r>
              <a:r>
                <a:rPr lang="th-TH" sz="32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เวลูเต</a:t>
              </a:r>
              <a:r>
                <a:rPr lang="th-TH" sz="32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้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45162261"/>
      </p:ext>
    </p:extLst>
  </p:cSld>
  <p:clrMapOvr>
    <a:masterClrMapping/>
  </p:clrMapOvr>
  <p:transition spd="slow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2800" y="1310210"/>
            <a:ext cx="10452100" cy="4988990"/>
          </a:xfrm>
          <a:prstGeom prst="roundRect">
            <a:avLst>
              <a:gd name="adj" fmla="val 2135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12" name="รูปภาพ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1313" y="4737891"/>
            <a:ext cx="725425" cy="667513"/>
          </a:xfrm>
          <a:prstGeom prst="rect">
            <a:avLst/>
          </a:prstGeom>
        </p:spPr>
      </p:pic>
      <p:sp>
        <p:nvSpPr>
          <p:cNvPr id="13" name="กล่องข้อความ 12"/>
          <p:cNvSpPr txBox="1"/>
          <p:nvPr/>
        </p:nvSpPr>
        <p:spPr>
          <a:xfrm>
            <a:off x="5024967" y="4892174"/>
            <a:ext cx="214033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ฟิล์มถนอมอาหาร</a:t>
            </a:r>
          </a:p>
        </p:txBody>
      </p:sp>
      <p:pic>
        <p:nvPicPr>
          <p:cNvPr id="5" name="รูปภาพ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7233" y="1880391"/>
            <a:ext cx="3810000" cy="2857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0" name="แผนผังลำดับงาน: สิ้นสุด 19">
            <a:hlinkClick r:id="rId4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</a:p>
        </p:txBody>
      </p:sp>
      <p:pic>
        <p:nvPicPr>
          <p:cNvPr id="23" name="รูปภาพ 2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7020" y="4909810"/>
            <a:ext cx="2449426" cy="1756050"/>
          </a:xfrm>
          <a:prstGeom prst="rect">
            <a:avLst/>
          </a:prstGeom>
        </p:spPr>
      </p:pic>
      <p:grpSp>
        <p:nvGrpSpPr>
          <p:cNvPr id="15" name="กลุ่ม 14"/>
          <p:cNvGrpSpPr/>
          <p:nvPr/>
        </p:nvGrpSpPr>
        <p:grpSpPr>
          <a:xfrm>
            <a:off x="443127" y="139229"/>
            <a:ext cx="6998409" cy="1049921"/>
            <a:chOff x="1836568" y="2705191"/>
            <a:chExt cx="7354692" cy="1103372"/>
          </a:xfrm>
        </p:grpSpPr>
        <p:pic>
          <p:nvPicPr>
            <p:cNvPr id="17" name="รูปภาพ 16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36568" y="2705191"/>
              <a:ext cx="6426656" cy="1103372"/>
            </a:xfrm>
            <a:prstGeom prst="rect">
              <a:avLst/>
            </a:prstGeom>
          </p:spPr>
        </p:pic>
        <p:sp>
          <p:nvSpPr>
            <p:cNvPr id="18" name="กล่องข้อความ 17"/>
            <p:cNvSpPr txBox="1"/>
            <p:nvPr/>
          </p:nvSpPr>
          <p:spPr>
            <a:xfrm>
              <a:off x="3234418" y="3018306"/>
              <a:ext cx="595684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32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 </a:t>
              </a:r>
              <a:r>
                <a:rPr lang="th-TH" sz="32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ไก่อบซอสต้มข่า</a:t>
              </a:r>
              <a:r>
                <a:rPr lang="th-TH" sz="32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เวลูเต</a:t>
              </a:r>
              <a:r>
                <a:rPr lang="th-TH" sz="32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้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40358282"/>
      </p:ext>
    </p:extLst>
  </p:cSld>
  <p:clrMapOvr>
    <a:masterClrMapping/>
  </p:clrMapOvr>
  <p:transition spd="slow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2800" y="1310210"/>
            <a:ext cx="10452100" cy="4988990"/>
          </a:xfrm>
          <a:prstGeom prst="roundRect">
            <a:avLst>
              <a:gd name="adj" fmla="val 2135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6" name="แผนผังลำดับงาน: สิ้นสุด 15">
            <a:hlinkClick r:id="rId2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</a:p>
        </p:txBody>
      </p:sp>
      <p:pic>
        <p:nvPicPr>
          <p:cNvPr id="18" name="รูปภาพ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9910" y="5432043"/>
            <a:ext cx="725425" cy="667513"/>
          </a:xfrm>
          <a:prstGeom prst="rect">
            <a:avLst/>
          </a:prstGeom>
        </p:spPr>
      </p:pic>
      <p:sp>
        <p:nvSpPr>
          <p:cNvPr id="19" name="กล่องข้อความ 18"/>
          <p:cNvSpPr txBox="1"/>
          <p:nvPr/>
        </p:nvSpPr>
        <p:spPr>
          <a:xfrm>
            <a:off x="5799725" y="5442633"/>
            <a:ext cx="7040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ครก</a:t>
            </a:r>
          </a:p>
        </p:txBody>
      </p:sp>
      <p:pic>
        <p:nvPicPr>
          <p:cNvPr id="21" name="รูปภาพ 2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7020" y="4909810"/>
            <a:ext cx="2449426" cy="1756050"/>
          </a:xfrm>
          <a:prstGeom prst="rect">
            <a:avLst/>
          </a:prstGeom>
        </p:spPr>
      </p:pic>
      <p:pic>
        <p:nvPicPr>
          <p:cNvPr id="3" name="รูปภาพ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8448" y="1516889"/>
            <a:ext cx="3810000" cy="36290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3" name="กลุ่ม 12"/>
          <p:cNvGrpSpPr/>
          <p:nvPr/>
        </p:nvGrpSpPr>
        <p:grpSpPr>
          <a:xfrm>
            <a:off x="443127" y="139229"/>
            <a:ext cx="6998409" cy="1049921"/>
            <a:chOff x="1836568" y="2705191"/>
            <a:chExt cx="7354692" cy="1103372"/>
          </a:xfrm>
        </p:grpSpPr>
        <p:pic>
          <p:nvPicPr>
            <p:cNvPr id="15" name="รูปภาพ 14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36568" y="2705191"/>
              <a:ext cx="6426656" cy="1103372"/>
            </a:xfrm>
            <a:prstGeom prst="rect">
              <a:avLst/>
            </a:prstGeom>
          </p:spPr>
        </p:pic>
        <p:sp>
          <p:nvSpPr>
            <p:cNvPr id="17" name="กล่องข้อความ 16"/>
            <p:cNvSpPr txBox="1"/>
            <p:nvPr/>
          </p:nvSpPr>
          <p:spPr>
            <a:xfrm>
              <a:off x="3234418" y="3018306"/>
              <a:ext cx="595684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32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 </a:t>
              </a:r>
              <a:r>
                <a:rPr lang="th-TH" sz="32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ไก่อบซอสต้มข่า</a:t>
              </a:r>
              <a:r>
                <a:rPr lang="th-TH" sz="32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เวลูเต</a:t>
              </a:r>
              <a:r>
                <a:rPr lang="th-TH" sz="32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้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62451912"/>
      </p:ext>
    </p:extLst>
  </p:cSld>
  <p:clrMapOvr>
    <a:masterClrMapping/>
  </p:clrMapOvr>
  <p:transition spd="slow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สี่เหลี่ยมผืนผ้ามุมมน 39">
            <a:hlinkClick r:id="rId2" action="ppaction://hlinksldjump"/>
          </p:cNvPr>
          <p:cNvSpPr/>
          <p:nvPr/>
        </p:nvSpPr>
        <p:spPr>
          <a:xfrm>
            <a:off x="359048" y="1217000"/>
            <a:ext cx="11538666" cy="5305613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sp>
        <p:nvSpPr>
          <p:cNvPr id="9" name="กล่องข้อความ 8">
            <a:hlinkClick r:id="rId3" action="ppaction://hlinksldjump"/>
          </p:cNvPr>
          <p:cNvSpPr txBox="1"/>
          <p:nvPr/>
        </p:nvSpPr>
        <p:spPr>
          <a:xfrm>
            <a:off x="506503" y="2283737"/>
            <a:ext cx="64295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27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สะโพกไก่ 3 ชิ้น</a:t>
            </a:r>
            <a:r>
              <a:rPr lang="en-US" sz="27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24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(</a:t>
            </a:r>
            <a:r>
              <a:rPr lang="en-US" sz="24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3 boneless chicken thighs</a:t>
            </a:r>
            <a:r>
              <a:rPr lang="th-TH" sz="24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)</a:t>
            </a:r>
          </a:p>
        </p:txBody>
      </p:sp>
      <p:sp>
        <p:nvSpPr>
          <p:cNvPr id="14" name="กล่องข้อความ 13">
            <a:hlinkClick r:id="rId4" action="ppaction://hlinksldjump"/>
          </p:cNvPr>
          <p:cNvSpPr txBox="1"/>
          <p:nvPr/>
        </p:nvSpPr>
        <p:spPr>
          <a:xfrm>
            <a:off x="512165" y="4639854"/>
            <a:ext cx="5384137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27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ผิวมะนาวเลม่อน 1 ช้อนโต๊ะ</a:t>
            </a:r>
            <a:r>
              <a:rPr lang="en-US" sz="27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sz="24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(1 </a:t>
            </a:r>
            <a:r>
              <a:rPr lang="en-US" sz="2400" b="1" dirty="0" err="1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tbsp</a:t>
            </a:r>
            <a:r>
              <a:rPr lang="en-US" sz="24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lime zest</a:t>
            </a:r>
            <a:r>
              <a:rPr lang="th-TH" sz="24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)</a:t>
            </a:r>
          </a:p>
        </p:txBody>
      </p:sp>
      <p:sp>
        <p:nvSpPr>
          <p:cNvPr id="23" name="กล่องข้อความ 22">
            <a:hlinkClick r:id="rId5" action="ppaction://hlinksldjump"/>
          </p:cNvPr>
          <p:cNvSpPr txBox="1"/>
          <p:nvPr/>
        </p:nvSpPr>
        <p:spPr>
          <a:xfrm>
            <a:off x="506504" y="2867520"/>
            <a:ext cx="49395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27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น้ำมันมะกอก ½ ถ้วย </a:t>
            </a:r>
            <a:r>
              <a:rPr lang="en-US" sz="24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(</a:t>
            </a:r>
            <a:r>
              <a:rPr lang="th-TH" sz="24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½</a:t>
            </a:r>
            <a:r>
              <a:rPr lang="en-US" sz="24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cup olive oil</a:t>
            </a:r>
            <a:r>
              <a:rPr lang="th-TH" sz="24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)</a:t>
            </a:r>
          </a:p>
        </p:txBody>
      </p:sp>
      <p:sp>
        <p:nvSpPr>
          <p:cNvPr id="32" name="กล่องข้อความ 16">
            <a:hlinkClick r:id="rId6" action="ppaction://hlinksldjump"/>
          </p:cNvPr>
          <p:cNvSpPr txBox="1"/>
          <p:nvPr/>
        </p:nvSpPr>
        <p:spPr>
          <a:xfrm>
            <a:off x="506504" y="3445551"/>
            <a:ext cx="61141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27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น้ำตาลทรายแดง 3 ช้อนโต๊ะ</a:t>
            </a:r>
            <a:r>
              <a:rPr lang="en-US" sz="27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27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(</a:t>
            </a:r>
            <a:r>
              <a:rPr lang="en-US" sz="24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3 </a:t>
            </a:r>
            <a:r>
              <a:rPr lang="en-US" sz="2400" b="1" dirty="0" err="1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tbsp</a:t>
            </a:r>
            <a:r>
              <a:rPr lang="en-US" sz="24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brown sugar</a:t>
            </a:r>
            <a:r>
              <a:rPr lang="th-TH" sz="24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)</a:t>
            </a:r>
          </a:p>
        </p:txBody>
      </p:sp>
      <p:sp>
        <p:nvSpPr>
          <p:cNvPr id="33" name="กล่องข้อความ 16">
            <a:hlinkClick r:id="rId2" action="ppaction://hlinksldjump"/>
          </p:cNvPr>
          <p:cNvSpPr txBox="1"/>
          <p:nvPr/>
        </p:nvSpPr>
        <p:spPr>
          <a:xfrm>
            <a:off x="506504" y="4033973"/>
            <a:ext cx="57488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27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ซอสถั่วเหลือง 3 ช้อนโต๊ะ </a:t>
            </a:r>
            <a:r>
              <a:rPr lang="th-TH" sz="24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(</a:t>
            </a:r>
            <a:r>
              <a:rPr lang="en-US" sz="24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3 </a:t>
            </a:r>
            <a:r>
              <a:rPr lang="en-US" sz="2400" b="1" dirty="0" err="1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tbsp</a:t>
            </a:r>
            <a:r>
              <a:rPr lang="en-US" sz="24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soy sauce</a:t>
            </a:r>
            <a:r>
              <a:rPr lang="th-TH" sz="24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)</a:t>
            </a:r>
          </a:p>
        </p:txBody>
      </p:sp>
      <p:sp>
        <p:nvSpPr>
          <p:cNvPr id="17" name="กล่องข้อความ 16">
            <a:hlinkClick r:id="rId7" action="ppaction://hlinksldjump"/>
          </p:cNvPr>
          <p:cNvSpPr txBox="1"/>
          <p:nvPr/>
        </p:nvSpPr>
        <p:spPr>
          <a:xfrm>
            <a:off x="6290882" y="2362432"/>
            <a:ext cx="49301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27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ผักชีสับ 3 ช้อนโต๊ะ </a:t>
            </a:r>
            <a:r>
              <a:rPr lang="th-TH" sz="24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(</a:t>
            </a:r>
            <a:r>
              <a:rPr lang="en-US" sz="24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3 </a:t>
            </a:r>
            <a:r>
              <a:rPr lang="en-US" sz="2400" b="1" dirty="0" err="1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tbsp</a:t>
            </a:r>
            <a:r>
              <a:rPr lang="en-US" sz="24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cilantro leaves</a:t>
            </a:r>
            <a:r>
              <a:rPr lang="th-TH" sz="24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)</a:t>
            </a:r>
          </a:p>
        </p:txBody>
      </p:sp>
      <p:sp>
        <p:nvSpPr>
          <p:cNvPr id="19" name="กล่องข้อความ 18">
            <a:hlinkClick r:id="rId8" action="ppaction://hlinksldjump"/>
          </p:cNvPr>
          <p:cNvSpPr txBox="1"/>
          <p:nvPr/>
        </p:nvSpPr>
        <p:spPr>
          <a:xfrm>
            <a:off x="6290882" y="2950491"/>
            <a:ext cx="46819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27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น้ำมะนาว 1 ช้อนโต๊ะ </a:t>
            </a:r>
            <a:r>
              <a:rPr lang="en-US" sz="24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(1 </a:t>
            </a:r>
            <a:r>
              <a:rPr lang="en-US" sz="2400" b="1" dirty="0" err="1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tbsp</a:t>
            </a:r>
            <a:r>
              <a:rPr lang="en-US" sz="24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lime juice) </a:t>
            </a:r>
            <a:endParaRPr lang="th-TH" sz="2400" b="1" dirty="0">
              <a:solidFill>
                <a:srgbClr val="000082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0" name="แผนผังลำดับงาน: สิ้นสุด 19">
            <a:hlinkClick r:id="rId9" action="ppaction://hlinksldjump"/>
          </p:cNvPr>
          <p:cNvSpPr/>
          <p:nvPr/>
        </p:nvSpPr>
        <p:spPr>
          <a:xfrm>
            <a:off x="506503" y="5871860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 (ต่อ)</a:t>
            </a:r>
          </a:p>
        </p:txBody>
      </p:sp>
      <p:sp>
        <p:nvSpPr>
          <p:cNvPr id="22" name="กล่องข้อความ 21">
            <a:hlinkClick r:id="rId10" action="ppaction://hlinksldjump"/>
          </p:cNvPr>
          <p:cNvSpPr txBox="1"/>
          <p:nvPr/>
        </p:nvSpPr>
        <p:spPr>
          <a:xfrm>
            <a:off x="6290882" y="3562943"/>
            <a:ext cx="25548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27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เกลือปรุงรส</a:t>
            </a:r>
            <a:r>
              <a:rPr lang="en-US" sz="27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27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(</a:t>
            </a:r>
            <a:r>
              <a:rPr lang="en-US" sz="27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salt</a:t>
            </a:r>
            <a:r>
              <a:rPr lang="th-TH" sz="27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)</a:t>
            </a:r>
          </a:p>
        </p:txBody>
      </p:sp>
      <p:sp>
        <p:nvSpPr>
          <p:cNvPr id="24" name="กล่องข้อความ 23">
            <a:hlinkClick r:id="rId11" action="ppaction://hlinksldjump"/>
          </p:cNvPr>
          <p:cNvSpPr txBox="1"/>
          <p:nvPr/>
        </p:nvSpPr>
        <p:spPr>
          <a:xfrm>
            <a:off x="6290882" y="4144027"/>
            <a:ext cx="32684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27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พริกไทยดำ</a:t>
            </a:r>
            <a:r>
              <a:rPr lang="en-US" sz="27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27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(</a:t>
            </a:r>
            <a:r>
              <a:rPr lang="en-US" sz="27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pepper</a:t>
            </a:r>
            <a:r>
              <a:rPr lang="th-TH" sz="27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)</a:t>
            </a:r>
          </a:p>
        </p:txBody>
      </p:sp>
      <p:sp>
        <p:nvSpPr>
          <p:cNvPr id="27" name="คำบรรยายภาพแบบลูกศรลง 26"/>
          <p:cNvSpPr/>
          <p:nvPr/>
        </p:nvSpPr>
        <p:spPr>
          <a:xfrm>
            <a:off x="4154596" y="1473746"/>
            <a:ext cx="3947570" cy="657138"/>
          </a:xfrm>
          <a:prstGeom prst="downArrowCallout">
            <a:avLst>
              <a:gd name="adj1" fmla="val 25000"/>
              <a:gd name="adj2" fmla="val 26852"/>
              <a:gd name="adj3" fmla="val 26047"/>
              <a:gd name="adj4" fmla="val 64977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000" b="1" dirty="0">
                <a:solidFill>
                  <a:srgbClr val="0066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ไก่อบ</a:t>
            </a:r>
            <a:r>
              <a:rPr lang="en-US" sz="3000" b="1" dirty="0">
                <a:solidFill>
                  <a:srgbClr val="0066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3000" b="1" dirty="0">
                <a:solidFill>
                  <a:srgbClr val="0066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(</a:t>
            </a:r>
            <a:r>
              <a:rPr lang="en-US" sz="3000" b="1" dirty="0">
                <a:solidFill>
                  <a:srgbClr val="0066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Baked chicken</a:t>
            </a:r>
            <a:r>
              <a:rPr lang="th-TH" sz="3000" b="1" dirty="0">
                <a:solidFill>
                  <a:srgbClr val="0066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)</a:t>
            </a:r>
            <a:endParaRPr lang="en-US" sz="3000" b="1" dirty="0">
              <a:solidFill>
                <a:srgbClr val="0066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pSp>
        <p:nvGrpSpPr>
          <p:cNvPr id="21" name="กลุ่ม 20"/>
          <p:cNvGrpSpPr/>
          <p:nvPr/>
        </p:nvGrpSpPr>
        <p:grpSpPr>
          <a:xfrm>
            <a:off x="443127" y="139229"/>
            <a:ext cx="6998409" cy="1049921"/>
            <a:chOff x="1836568" y="2705191"/>
            <a:chExt cx="7354692" cy="1103372"/>
          </a:xfrm>
        </p:grpSpPr>
        <p:pic>
          <p:nvPicPr>
            <p:cNvPr id="29" name="รูปภาพ 28"/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36568" y="2705191"/>
              <a:ext cx="6426656" cy="1103372"/>
            </a:xfrm>
            <a:prstGeom prst="rect">
              <a:avLst/>
            </a:prstGeom>
          </p:spPr>
        </p:pic>
        <p:sp>
          <p:nvSpPr>
            <p:cNvPr id="30" name="กล่องข้อความ 29"/>
            <p:cNvSpPr txBox="1"/>
            <p:nvPr/>
          </p:nvSpPr>
          <p:spPr>
            <a:xfrm>
              <a:off x="3234418" y="3018306"/>
              <a:ext cx="5956842" cy="6145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วัตถุดิบใน</a:t>
              </a:r>
              <a:r>
                <a:rPr lang="th-TH" sz="32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 </a:t>
              </a:r>
              <a:r>
                <a:rPr lang="th-TH" sz="32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ไก่อบซอสต้มข่า</a:t>
              </a:r>
              <a:r>
                <a:rPr lang="th-TH" sz="32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เวลูเต</a:t>
              </a:r>
              <a:r>
                <a:rPr lang="th-TH" sz="32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้</a:t>
              </a:r>
            </a:p>
          </p:txBody>
        </p:sp>
      </p:grpSp>
      <p:sp>
        <p:nvSpPr>
          <p:cNvPr id="31" name="กล่องข้อความ 30">
            <a:hlinkClick r:id="rId13" action="ppaction://hlinksldjump"/>
          </p:cNvPr>
          <p:cNvSpPr txBox="1"/>
          <p:nvPr/>
        </p:nvSpPr>
        <p:spPr>
          <a:xfrm>
            <a:off x="6290880" y="4722472"/>
            <a:ext cx="575995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27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กระเทียมสับ 1 ½  ช้อนชา</a:t>
            </a:r>
            <a:r>
              <a:rPr lang="th-TH" sz="24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(</a:t>
            </a:r>
            <a:r>
              <a:rPr lang="en-US" sz="24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 ½  tsp minced garlic</a:t>
            </a:r>
            <a:r>
              <a:rPr lang="th-TH" sz="24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345269649"/>
      </p:ext>
    </p:extLst>
  </p:cSld>
  <p:clrMapOvr>
    <a:masterClrMapping/>
  </p:clrMapOvr>
  <p:transition spd="slow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สี่เหลี่ยมผืนผ้ามุมมน 39">
            <a:hlinkClick r:id="rId2" action="ppaction://hlinksldjump"/>
          </p:cNvPr>
          <p:cNvSpPr/>
          <p:nvPr/>
        </p:nvSpPr>
        <p:spPr>
          <a:xfrm>
            <a:off x="480790" y="1187845"/>
            <a:ext cx="11374879" cy="5240794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sp>
        <p:nvSpPr>
          <p:cNvPr id="9" name="กล่องข้อความ 8">
            <a:hlinkClick r:id="rId3" action="ppaction://hlinksldjump"/>
          </p:cNvPr>
          <p:cNvSpPr txBox="1"/>
          <p:nvPr/>
        </p:nvSpPr>
        <p:spPr>
          <a:xfrm>
            <a:off x="747650" y="1988973"/>
            <a:ext cx="50435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28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เนย 60 มิลลิลิตร </a:t>
            </a:r>
            <a:r>
              <a:rPr lang="en-US" sz="28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(60 ml clarify butter</a:t>
            </a:r>
            <a:r>
              <a:rPr lang="th-TH" sz="28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)</a:t>
            </a:r>
          </a:p>
        </p:txBody>
      </p:sp>
      <p:sp>
        <p:nvSpPr>
          <p:cNvPr id="23" name="กล่องข้อความ 22">
            <a:hlinkClick r:id="rId4" action="ppaction://hlinksldjump"/>
          </p:cNvPr>
          <p:cNvSpPr txBox="1"/>
          <p:nvPr/>
        </p:nvSpPr>
        <p:spPr>
          <a:xfrm>
            <a:off x="747651" y="2562246"/>
            <a:ext cx="109818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en-US" sz="28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240 g small dice white </a:t>
            </a:r>
            <a:r>
              <a:rPr lang="en-US" sz="2800" b="1" dirty="0" err="1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mirepoix</a:t>
            </a:r>
            <a:r>
              <a:rPr lang="en-US" sz="28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= (60g onion/60g celery/60g parsnip/60g leek)</a:t>
            </a:r>
            <a:endParaRPr lang="th-TH" sz="2800" b="1" dirty="0">
              <a:solidFill>
                <a:srgbClr val="000082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0" name="แผนผังลำดับงาน: สิ้นสุด 19">
            <a:hlinkClick r:id="rId5" action="ppaction://hlinksldjump"/>
          </p:cNvPr>
          <p:cNvSpPr/>
          <p:nvPr/>
        </p:nvSpPr>
        <p:spPr>
          <a:xfrm>
            <a:off x="421590" y="6023927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วิธีทำ</a:t>
            </a:r>
          </a:p>
        </p:txBody>
      </p:sp>
      <p:sp>
        <p:nvSpPr>
          <p:cNvPr id="3" name="คำบรรยายภาพแบบลูกศรลง 2"/>
          <p:cNvSpPr/>
          <p:nvPr/>
        </p:nvSpPr>
        <p:spPr>
          <a:xfrm>
            <a:off x="879302" y="1342199"/>
            <a:ext cx="3440450" cy="603811"/>
          </a:xfrm>
          <a:prstGeom prst="downArrowCallout">
            <a:avLst>
              <a:gd name="adj1" fmla="val 25000"/>
              <a:gd name="adj2" fmla="val 26852"/>
              <a:gd name="adj3" fmla="val 28704"/>
              <a:gd name="adj4" fmla="val 64977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rgbClr val="0066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ซอส</a:t>
            </a:r>
            <a:r>
              <a:rPr lang="th-TH" sz="2800" b="1" dirty="0" err="1">
                <a:solidFill>
                  <a:srgbClr val="0066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เวลูเต</a:t>
            </a:r>
            <a:r>
              <a:rPr lang="th-TH" sz="2800" b="1" dirty="0">
                <a:solidFill>
                  <a:srgbClr val="0066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้</a:t>
            </a:r>
            <a:r>
              <a:rPr lang="en-US" sz="2800" b="1" dirty="0">
                <a:solidFill>
                  <a:srgbClr val="0066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2800" b="1" dirty="0">
                <a:solidFill>
                  <a:srgbClr val="0066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(</a:t>
            </a:r>
            <a:r>
              <a:rPr lang="en-US" sz="2800" b="1" dirty="0" err="1">
                <a:solidFill>
                  <a:srgbClr val="0066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Veloute</a:t>
            </a:r>
            <a:r>
              <a:rPr lang="en-US" sz="2800" b="1" dirty="0">
                <a:solidFill>
                  <a:srgbClr val="0066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Sauce</a:t>
            </a:r>
            <a:r>
              <a:rPr lang="th-TH" sz="2800" b="1" dirty="0">
                <a:solidFill>
                  <a:srgbClr val="0066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)</a:t>
            </a:r>
          </a:p>
        </p:txBody>
      </p:sp>
      <p:sp>
        <p:nvSpPr>
          <p:cNvPr id="26" name="กล่องข้อความ 25"/>
          <p:cNvSpPr txBox="1"/>
          <p:nvPr/>
        </p:nvSpPr>
        <p:spPr>
          <a:xfrm>
            <a:off x="1324107" y="3114725"/>
            <a:ext cx="39731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§"/>
            </a:pPr>
            <a:r>
              <a:rPr lang="th-TH" sz="24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หอมใหญ่ 60 กรัม </a:t>
            </a:r>
            <a:r>
              <a:rPr lang="en-US" sz="24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(60g onion/60g)</a:t>
            </a:r>
            <a:endParaRPr lang="th-TH" sz="2400" b="1" dirty="0">
              <a:solidFill>
                <a:srgbClr val="000082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1" name="กล่องข้อความ 30"/>
          <p:cNvSpPr txBox="1"/>
          <p:nvPr/>
        </p:nvSpPr>
        <p:spPr>
          <a:xfrm>
            <a:off x="1324106" y="3612519"/>
            <a:ext cx="39731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§"/>
            </a:pPr>
            <a:r>
              <a:rPr lang="th-TH" sz="24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ขึ้นฉ่าย</a:t>
            </a:r>
            <a:r>
              <a:rPr lang="en-US" sz="24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24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60 กรัม </a:t>
            </a:r>
            <a:r>
              <a:rPr lang="en-US" sz="24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(60g celery)</a:t>
            </a:r>
            <a:endParaRPr lang="th-TH" sz="2400" b="1" dirty="0">
              <a:solidFill>
                <a:srgbClr val="000082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4" name="กล่องข้อความ 33"/>
          <p:cNvSpPr txBox="1"/>
          <p:nvPr/>
        </p:nvSpPr>
        <p:spPr>
          <a:xfrm>
            <a:off x="5591304" y="3117645"/>
            <a:ext cx="37313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§"/>
            </a:pPr>
            <a:r>
              <a:rPr lang="th-TH" sz="24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หัวไชเท้า 60 กรัม </a:t>
            </a:r>
            <a:r>
              <a:rPr lang="en-US" sz="24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(60g parsnip)</a:t>
            </a:r>
            <a:endParaRPr lang="th-TH" sz="2400" b="1" dirty="0">
              <a:solidFill>
                <a:srgbClr val="000082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5" name="กล่องข้อความ 34"/>
          <p:cNvSpPr txBox="1"/>
          <p:nvPr/>
        </p:nvSpPr>
        <p:spPr>
          <a:xfrm>
            <a:off x="5591303" y="3650906"/>
            <a:ext cx="36293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§"/>
            </a:pPr>
            <a:r>
              <a:rPr lang="th-TH" sz="24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ต้นกระเทียม 60 กรัม </a:t>
            </a:r>
            <a:r>
              <a:rPr lang="en-US" sz="24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(60g leek)</a:t>
            </a:r>
            <a:endParaRPr lang="th-TH" sz="2400" b="1" dirty="0">
              <a:solidFill>
                <a:srgbClr val="000082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6" name="กล่องข้อความ 35">
            <a:hlinkClick r:id="rId6" action="ppaction://hlinksldjump"/>
          </p:cNvPr>
          <p:cNvSpPr txBox="1"/>
          <p:nvPr/>
        </p:nvSpPr>
        <p:spPr>
          <a:xfrm>
            <a:off x="788885" y="4095435"/>
            <a:ext cx="42245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28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น้ำสต๊อกไก่ (</a:t>
            </a:r>
            <a:r>
              <a:rPr lang="en-US" sz="28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3 L chicken stock</a:t>
            </a:r>
            <a:r>
              <a:rPr lang="th-TH" sz="28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) </a:t>
            </a:r>
          </a:p>
        </p:txBody>
      </p:sp>
      <p:sp>
        <p:nvSpPr>
          <p:cNvPr id="37" name="กล่องข้อความ 36">
            <a:hlinkClick r:id="rId7" action="ppaction://hlinksldjump"/>
          </p:cNvPr>
          <p:cNvSpPr txBox="1"/>
          <p:nvPr/>
        </p:nvSpPr>
        <p:spPr>
          <a:xfrm>
            <a:off x="788886" y="4664310"/>
            <a:ext cx="73986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28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ข่า/ตะไคร้/ใบมะกรูด</a:t>
            </a:r>
            <a:r>
              <a:rPr lang="en-US" sz="28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(Galangal/lemongrass/</a:t>
            </a:r>
            <a:r>
              <a:rPr lang="en-US" sz="2800" b="1" dirty="0" err="1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kafferlime</a:t>
            </a:r>
            <a:r>
              <a:rPr lang="en-US" sz="28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leave</a:t>
            </a:r>
            <a:r>
              <a:rPr lang="th-TH" sz="28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)</a:t>
            </a:r>
          </a:p>
        </p:txBody>
      </p:sp>
      <p:sp>
        <p:nvSpPr>
          <p:cNvPr id="38" name="กล่องข้อความ 37">
            <a:hlinkClick r:id="rId8" action="ppaction://hlinksldjump"/>
          </p:cNvPr>
          <p:cNvSpPr txBox="1"/>
          <p:nvPr/>
        </p:nvSpPr>
        <p:spPr>
          <a:xfrm>
            <a:off x="788885" y="5238640"/>
            <a:ext cx="109406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28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แป้ง 276 กรัม </a:t>
            </a:r>
            <a:r>
              <a:rPr lang="en-US" sz="28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,</a:t>
            </a:r>
            <a:r>
              <a:rPr lang="th-TH" sz="28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เนย 184 กรัม </a:t>
            </a:r>
            <a:r>
              <a:rPr lang="en-US" sz="28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460 g blond roux = (276g APP flour/184g unsalted butter)</a:t>
            </a:r>
            <a:endParaRPr lang="th-TH" sz="2800" b="1" dirty="0">
              <a:solidFill>
                <a:srgbClr val="000082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9" name="กล่องข้อความ 38">
            <a:hlinkClick r:id="rId9" action="ppaction://hlinksldjump"/>
          </p:cNvPr>
          <p:cNvSpPr txBox="1"/>
          <p:nvPr/>
        </p:nvSpPr>
        <p:spPr>
          <a:xfrm>
            <a:off x="2198092" y="5858625"/>
            <a:ext cx="67864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28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เห็ดแชม</a:t>
            </a:r>
            <a:r>
              <a:rPr lang="th-TH" sz="2800" b="1" dirty="0" err="1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ปิญ</a:t>
            </a:r>
            <a:r>
              <a:rPr lang="th-TH" sz="28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อง 6-8 ดอก</a:t>
            </a:r>
            <a:r>
              <a:rPr lang="en-US" sz="28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(6-8 champignon mushrooms</a:t>
            </a:r>
            <a:r>
              <a:rPr lang="th-TH" sz="28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)</a:t>
            </a:r>
          </a:p>
        </p:txBody>
      </p:sp>
      <p:grpSp>
        <p:nvGrpSpPr>
          <p:cNvPr id="41" name="กลุ่ม 40"/>
          <p:cNvGrpSpPr/>
          <p:nvPr/>
        </p:nvGrpSpPr>
        <p:grpSpPr>
          <a:xfrm>
            <a:off x="443127" y="139229"/>
            <a:ext cx="6998409" cy="1049921"/>
            <a:chOff x="1836568" y="2705191"/>
            <a:chExt cx="7354692" cy="1103372"/>
          </a:xfrm>
        </p:grpSpPr>
        <p:pic>
          <p:nvPicPr>
            <p:cNvPr id="42" name="รูปภาพ 41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36568" y="2705191"/>
              <a:ext cx="6426656" cy="1103372"/>
            </a:xfrm>
            <a:prstGeom prst="rect">
              <a:avLst/>
            </a:prstGeom>
          </p:spPr>
        </p:pic>
        <p:sp>
          <p:nvSpPr>
            <p:cNvPr id="43" name="กล่องข้อความ 42"/>
            <p:cNvSpPr txBox="1"/>
            <p:nvPr/>
          </p:nvSpPr>
          <p:spPr>
            <a:xfrm>
              <a:off x="3234418" y="3018306"/>
              <a:ext cx="5956842" cy="6145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วัตถุดิบใน</a:t>
              </a:r>
              <a:r>
                <a:rPr lang="th-TH" sz="32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 </a:t>
              </a:r>
              <a:r>
                <a:rPr lang="th-TH" sz="32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ไก่อบซอสต้มข่า</a:t>
              </a:r>
              <a:r>
                <a:rPr lang="th-TH" sz="32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เวลูเต</a:t>
              </a:r>
              <a:r>
                <a:rPr lang="th-TH" sz="32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้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67496791"/>
      </p:ext>
    </p:extLst>
  </p:cSld>
  <p:clrMapOvr>
    <a:masterClrMapping/>
  </p:clrMapOvr>
  <p:transition spd="slow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0" y="1145629"/>
            <a:ext cx="10310648" cy="5139558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2" name="แผนผังลำดับงาน: สิ้นสุด 11">
            <a:hlinkClick r:id="rId2" action="ppaction://hlinksldjump"/>
          </p:cNvPr>
          <p:cNvSpPr/>
          <p:nvPr/>
        </p:nvSpPr>
        <p:spPr>
          <a:xfrm>
            <a:off x="1017860" y="5697661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14" name="รูปภาพ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5597" y="5566788"/>
            <a:ext cx="725425" cy="667513"/>
          </a:xfrm>
          <a:prstGeom prst="rect">
            <a:avLst/>
          </a:prstGeom>
        </p:spPr>
      </p:pic>
      <p:sp>
        <p:nvSpPr>
          <p:cNvPr id="15" name="กล่องข้อความ 14"/>
          <p:cNvSpPr txBox="1"/>
          <p:nvPr/>
        </p:nvSpPr>
        <p:spPr>
          <a:xfrm>
            <a:off x="4669157" y="5610978"/>
            <a:ext cx="377859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สะโพกไก่ (</a:t>
            </a:r>
            <a:r>
              <a:rPr lang="en-US" sz="36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chicken thighs</a:t>
            </a:r>
            <a:r>
              <a:rPr lang="th-TH" sz="36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)</a:t>
            </a:r>
            <a:endParaRPr lang="th-TH" sz="36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pSp>
        <p:nvGrpSpPr>
          <p:cNvPr id="10" name="กลุ่ม 9"/>
          <p:cNvGrpSpPr/>
          <p:nvPr/>
        </p:nvGrpSpPr>
        <p:grpSpPr>
          <a:xfrm>
            <a:off x="443127" y="139229"/>
            <a:ext cx="6998409" cy="1049921"/>
            <a:chOff x="1836568" y="2705191"/>
            <a:chExt cx="7354692" cy="1103372"/>
          </a:xfrm>
        </p:grpSpPr>
        <p:pic>
          <p:nvPicPr>
            <p:cNvPr id="18" name="รูปภาพ 17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36568" y="2705191"/>
              <a:ext cx="6426656" cy="1103372"/>
            </a:xfrm>
            <a:prstGeom prst="rect">
              <a:avLst/>
            </a:prstGeom>
          </p:spPr>
        </p:pic>
        <p:sp>
          <p:nvSpPr>
            <p:cNvPr id="19" name="กล่องข้อความ 18"/>
            <p:cNvSpPr txBox="1"/>
            <p:nvPr/>
          </p:nvSpPr>
          <p:spPr>
            <a:xfrm>
              <a:off x="3234418" y="3018306"/>
              <a:ext cx="5956842" cy="6145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วัตถุดิบใน</a:t>
              </a:r>
              <a:r>
                <a:rPr lang="th-TH" sz="32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 </a:t>
              </a:r>
              <a:r>
                <a:rPr lang="th-TH" sz="32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ไก่อบซอสต้มข่า</a:t>
              </a:r>
              <a:r>
                <a:rPr lang="th-TH" sz="32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เวลูเต</a:t>
              </a:r>
              <a:r>
                <a:rPr lang="th-TH" sz="32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้</a:t>
              </a:r>
            </a:p>
          </p:txBody>
        </p:sp>
      </p:grpSp>
      <p:pic>
        <p:nvPicPr>
          <p:cNvPr id="3" name="รูปภาพ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8484" y="1365787"/>
            <a:ext cx="6802480" cy="42744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42272232"/>
      </p:ext>
    </p:extLst>
  </p:cSld>
  <p:clrMapOvr>
    <a:masterClrMapping/>
  </p:clrMapOvr>
  <p:transition spd="slow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0" y="1145629"/>
            <a:ext cx="10310648" cy="5139558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2" name="แผนผังลำดับงาน: สิ้นสุด 11">
            <a:hlinkClick r:id="rId2" action="ppaction://hlinksldjump"/>
          </p:cNvPr>
          <p:cNvSpPr/>
          <p:nvPr/>
        </p:nvSpPr>
        <p:spPr>
          <a:xfrm>
            <a:off x="1017860" y="5697661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14" name="รูปภาพ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5966" y="5536774"/>
            <a:ext cx="725425" cy="667513"/>
          </a:xfrm>
          <a:prstGeom prst="rect">
            <a:avLst/>
          </a:prstGeom>
        </p:spPr>
      </p:pic>
      <p:sp>
        <p:nvSpPr>
          <p:cNvPr id="15" name="กล่องข้อความ 14"/>
          <p:cNvSpPr txBox="1"/>
          <p:nvPr/>
        </p:nvSpPr>
        <p:spPr>
          <a:xfrm>
            <a:off x="4311391" y="5566955"/>
            <a:ext cx="3510898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8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น้ำมันมะกอก (</a:t>
            </a:r>
            <a:r>
              <a:rPr lang="en-US" sz="38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olive oil)</a:t>
            </a:r>
          </a:p>
        </p:txBody>
      </p:sp>
      <p:pic>
        <p:nvPicPr>
          <p:cNvPr id="10" name="รูปภาพ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1522" y="1342511"/>
            <a:ext cx="3296403" cy="43971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8" name="กลุ่ม 17"/>
          <p:cNvGrpSpPr/>
          <p:nvPr/>
        </p:nvGrpSpPr>
        <p:grpSpPr>
          <a:xfrm>
            <a:off x="443127" y="139229"/>
            <a:ext cx="6998409" cy="1049921"/>
            <a:chOff x="1836568" y="2705191"/>
            <a:chExt cx="7354692" cy="1103372"/>
          </a:xfrm>
        </p:grpSpPr>
        <p:pic>
          <p:nvPicPr>
            <p:cNvPr id="19" name="รูปภาพ 18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36568" y="2705191"/>
              <a:ext cx="6426656" cy="1103372"/>
            </a:xfrm>
            <a:prstGeom prst="rect">
              <a:avLst/>
            </a:prstGeom>
          </p:spPr>
        </p:pic>
        <p:sp>
          <p:nvSpPr>
            <p:cNvPr id="20" name="กล่องข้อความ 19"/>
            <p:cNvSpPr txBox="1"/>
            <p:nvPr/>
          </p:nvSpPr>
          <p:spPr>
            <a:xfrm>
              <a:off x="3234418" y="3018306"/>
              <a:ext cx="5956842" cy="6145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วัตถุดิบใน</a:t>
              </a:r>
              <a:r>
                <a:rPr lang="th-TH" sz="32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 </a:t>
              </a:r>
              <a:r>
                <a:rPr lang="th-TH" sz="32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ไก่อบซอสต้มข่า</a:t>
              </a:r>
              <a:r>
                <a:rPr lang="th-TH" sz="32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เวลูเต</a:t>
              </a:r>
              <a:r>
                <a:rPr lang="th-TH" sz="32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้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95798471"/>
      </p:ext>
    </p:extLst>
  </p:cSld>
  <p:clrMapOvr>
    <a:masterClrMapping/>
  </p:clrMapOvr>
  <p:transition spd="slow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0" y="1135117"/>
            <a:ext cx="10310648" cy="5150069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2" name="แผนผังลำดับงาน: สิ้นสุด 11">
            <a:hlinkClick r:id="rId2" action="ppaction://hlinksldjump"/>
          </p:cNvPr>
          <p:cNvSpPr/>
          <p:nvPr/>
        </p:nvSpPr>
        <p:spPr>
          <a:xfrm>
            <a:off x="1017860" y="5697661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14" name="รูปภาพ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7637" y="5343099"/>
            <a:ext cx="725425" cy="667513"/>
          </a:xfrm>
          <a:prstGeom prst="rect">
            <a:avLst/>
          </a:prstGeom>
        </p:spPr>
      </p:pic>
      <p:sp>
        <p:nvSpPr>
          <p:cNvPr id="15" name="กล่องข้อความ 14"/>
          <p:cNvSpPr txBox="1"/>
          <p:nvPr/>
        </p:nvSpPr>
        <p:spPr>
          <a:xfrm>
            <a:off x="4033062" y="5461085"/>
            <a:ext cx="43941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น้ำตาลทรายแดง (</a:t>
            </a:r>
            <a:r>
              <a:rPr lang="en-US" sz="36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brown sugar)</a:t>
            </a: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71" t="5057"/>
          <a:stretch/>
        </p:blipFill>
        <p:spPr>
          <a:xfrm>
            <a:off x="3712234" y="1451510"/>
            <a:ext cx="4714980" cy="37889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8" name="กลุ่ม 17"/>
          <p:cNvGrpSpPr/>
          <p:nvPr/>
        </p:nvGrpSpPr>
        <p:grpSpPr>
          <a:xfrm>
            <a:off x="443127" y="139229"/>
            <a:ext cx="6998409" cy="1049921"/>
            <a:chOff x="1836568" y="2705191"/>
            <a:chExt cx="7354692" cy="1103372"/>
          </a:xfrm>
        </p:grpSpPr>
        <p:pic>
          <p:nvPicPr>
            <p:cNvPr id="19" name="รูปภาพ 18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36568" y="2705191"/>
              <a:ext cx="6426656" cy="1103372"/>
            </a:xfrm>
            <a:prstGeom prst="rect">
              <a:avLst/>
            </a:prstGeom>
          </p:spPr>
        </p:pic>
        <p:sp>
          <p:nvSpPr>
            <p:cNvPr id="20" name="กล่องข้อความ 19"/>
            <p:cNvSpPr txBox="1"/>
            <p:nvPr/>
          </p:nvSpPr>
          <p:spPr>
            <a:xfrm>
              <a:off x="3234418" y="3018306"/>
              <a:ext cx="5956842" cy="6145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วัตถุดิบใน</a:t>
              </a:r>
              <a:r>
                <a:rPr lang="th-TH" sz="32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 </a:t>
              </a:r>
              <a:r>
                <a:rPr lang="th-TH" sz="32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ไก่อบซอสต้มข่า</a:t>
              </a:r>
              <a:r>
                <a:rPr lang="th-TH" sz="32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เวลูเต</a:t>
              </a:r>
              <a:r>
                <a:rPr lang="th-TH" sz="32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้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00535740"/>
      </p:ext>
    </p:extLst>
  </p:cSld>
  <p:clrMapOvr>
    <a:masterClrMapping/>
  </p:clrMapOvr>
  <p:transition spd="slow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0" y="1145629"/>
            <a:ext cx="10310648" cy="5139558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2" name="แผนผังลำดับงาน: สิ้นสุด 11">
            <a:hlinkClick r:id="rId2" action="ppaction://hlinksldjump"/>
          </p:cNvPr>
          <p:cNvSpPr/>
          <p:nvPr/>
        </p:nvSpPr>
        <p:spPr>
          <a:xfrm>
            <a:off x="1017860" y="5697661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14" name="รูปภาพ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2230" y="5257048"/>
            <a:ext cx="725425" cy="667513"/>
          </a:xfrm>
          <a:prstGeom prst="rect">
            <a:avLst/>
          </a:prstGeom>
        </p:spPr>
      </p:pic>
      <p:sp>
        <p:nvSpPr>
          <p:cNvPr id="15" name="กล่องข้อความ 14"/>
          <p:cNvSpPr txBox="1"/>
          <p:nvPr/>
        </p:nvSpPr>
        <p:spPr>
          <a:xfrm>
            <a:off x="4521681" y="5303290"/>
            <a:ext cx="407355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0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ซอสถั่วเหลือง (</a:t>
            </a:r>
            <a:r>
              <a:rPr lang="en-US" sz="40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soy sauce)</a:t>
            </a:r>
          </a:p>
        </p:txBody>
      </p:sp>
      <p:grpSp>
        <p:nvGrpSpPr>
          <p:cNvPr id="10" name="กลุ่ม 9"/>
          <p:cNvGrpSpPr/>
          <p:nvPr/>
        </p:nvGrpSpPr>
        <p:grpSpPr>
          <a:xfrm>
            <a:off x="443127" y="139229"/>
            <a:ext cx="6998409" cy="1049921"/>
            <a:chOff x="1836568" y="2705191"/>
            <a:chExt cx="7354692" cy="1103372"/>
          </a:xfrm>
        </p:grpSpPr>
        <p:pic>
          <p:nvPicPr>
            <p:cNvPr id="18" name="รูปภาพ 17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36568" y="2705191"/>
              <a:ext cx="6426656" cy="1103372"/>
            </a:xfrm>
            <a:prstGeom prst="rect">
              <a:avLst/>
            </a:prstGeom>
          </p:spPr>
        </p:pic>
        <p:sp>
          <p:nvSpPr>
            <p:cNvPr id="19" name="กล่องข้อความ 18"/>
            <p:cNvSpPr txBox="1"/>
            <p:nvPr/>
          </p:nvSpPr>
          <p:spPr>
            <a:xfrm>
              <a:off x="3234418" y="3018306"/>
              <a:ext cx="5956842" cy="6145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วัตถุดิบใน</a:t>
              </a:r>
              <a:r>
                <a:rPr lang="th-TH" sz="32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 </a:t>
              </a:r>
              <a:r>
                <a:rPr lang="th-TH" sz="32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ไก่อบซอสต้มข่า</a:t>
              </a:r>
              <a:r>
                <a:rPr lang="th-TH" sz="32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เวลูเต</a:t>
              </a:r>
              <a:r>
                <a:rPr lang="th-TH" sz="32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้</a:t>
              </a:r>
            </a:p>
          </p:txBody>
        </p:sp>
      </p:grpSp>
      <p:pic>
        <p:nvPicPr>
          <p:cNvPr id="2" name="รูปภาพ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9532" y="1425097"/>
            <a:ext cx="5220383" cy="35579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58404245"/>
      </p:ext>
    </p:extLst>
  </p:cSld>
  <p:clrMapOvr>
    <a:masterClrMapping/>
  </p:clrMapOvr>
  <p:transition spd="slow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0" y="1135117"/>
            <a:ext cx="10310648" cy="5150069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2" name="แผนผังลำดับงาน: สิ้นสุด 11">
            <a:hlinkClick r:id="rId2" action="ppaction://hlinksldjump"/>
          </p:cNvPr>
          <p:cNvSpPr/>
          <p:nvPr/>
        </p:nvSpPr>
        <p:spPr>
          <a:xfrm>
            <a:off x="1017860" y="5697661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14" name="รูปภาพ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4678" y="5376511"/>
            <a:ext cx="725425" cy="667513"/>
          </a:xfrm>
          <a:prstGeom prst="rect">
            <a:avLst/>
          </a:prstGeom>
        </p:spPr>
      </p:pic>
      <p:sp>
        <p:nvSpPr>
          <p:cNvPr id="15" name="กล่องข้อความ 14"/>
          <p:cNvSpPr txBox="1"/>
          <p:nvPr/>
        </p:nvSpPr>
        <p:spPr>
          <a:xfrm>
            <a:off x="4578238" y="5420701"/>
            <a:ext cx="438934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0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ผิวมะนาวเลม่อน (</a:t>
            </a:r>
            <a:r>
              <a:rPr lang="en-US" sz="40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lime zest)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42" t="6284" r="1843" b="19233"/>
          <a:stretch/>
        </p:blipFill>
        <p:spPr>
          <a:xfrm>
            <a:off x="3294992" y="1323096"/>
            <a:ext cx="5549463" cy="40374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20" name="กลุ่ม 19"/>
          <p:cNvGrpSpPr/>
          <p:nvPr/>
        </p:nvGrpSpPr>
        <p:grpSpPr>
          <a:xfrm>
            <a:off x="443127" y="139229"/>
            <a:ext cx="6998409" cy="1049921"/>
            <a:chOff x="1836568" y="2705191"/>
            <a:chExt cx="7354692" cy="1103372"/>
          </a:xfrm>
        </p:grpSpPr>
        <p:pic>
          <p:nvPicPr>
            <p:cNvPr id="21" name="รูปภาพ 20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36568" y="2705191"/>
              <a:ext cx="6426656" cy="1103372"/>
            </a:xfrm>
            <a:prstGeom prst="rect">
              <a:avLst/>
            </a:prstGeom>
          </p:spPr>
        </p:pic>
        <p:sp>
          <p:nvSpPr>
            <p:cNvPr id="22" name="กล่องข้อความ 21"/>
            <p:cNvSpPr txBox="1"/>
            <p:nvPr/>
          </p:nvSpPr>
          <p:spPr>
            <a:xfrm>
              <a:off x="3234418" y="3018306"/>
              <a:ext cx="5956842" cy="6145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วัตถุดิบใน</a:t>
              </a:r>
              <a:r>
                <a:rPr lang="th-TH" sz="32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 </a:t>
              </a:r>
              <a:r>
                <a:rPr lang="th-TH" sz="32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ไก่อบซอสต้มข่า</a:t>
              </a:r>
              <a:r>
                <a:rPr lang="th-TH" sz="32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เวลูเต</a:t>
              </a:r>
              <a:r>
                <a:rPr lang="th-TH" sz="32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้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68191659"/>
      </p:ext>
    </p:extLst>
  </p:cSld>
  <p:clrMapOvr>
    <a:masterClrMapping/>
  </p:clrMapOvr>
  <p:transition spd="slow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0" y="1145629"/>
            <a:ext cx="10310648" cy="5139558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2" name="แผนผังลำดับงาน: สิ้นสุด 11">
            <a:hlinkClick r:id="rId2" action="ppaction://hlinksldjump"/>
          </p:cNvPr>
          <p:cNvSpPr/>
          <p:nvPr/>
        </p:nvSpPr>
        <p:spPr>
          <a:xfrm>
            <a:off x="1017860" y="5697661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14" name="รูปภาพ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3417" y="5451150"/>
            <a:ext cx="725425" cy="667513"/>
          </a:xfrm>
          <a:prstGeom prst="rect">
            <a:avLst/>
          </a:prstGeom>
        </p:spPr>
      </p:pic>
      <p:sp>
        <p:nvSpPr>
          <p:cNvPr id="15" name="กล่องข้อความ 14"/>
          <p:cNvSpPr txBox="1"/>
          <p:nvPr/>
        </p:nvSpPr>
        <p:spPr>
          <a:xfrm>
            <a:off x="4473727" y="5492137"/>
            <a:ext cx="400301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0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ผักชีสับ (</a:t>
            </a:r>
            <a:r>
              <a:rPr lang="en-US" sz="40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cilantro leaves)</a:t>
            </a:r>
          </a:p>
        </p:txBody>
      </p:sp>
      <p:pic>
        <p:nvPicPr>
          <p:cNvPr id="10" name="รูปภาพ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6841" y="1372665"/>
            <a:ext cx="7015972" cy="40561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8" name="กลุ่ม 17"/>
          <p:cNvGrpSpPr/>
          <p:nvPr/>
        </p:nvGrpSpPr>
        <p:grpSpPr>
          <a:xfrm>
            <a:off x="443127" y="139229"/>
            <a:ext cx="6998409" cy="1049921"/>
            <a:chOff x="1836568" y="2705191"/>
            <a:chExt cx="7354692" cy="1103372"/>
          </a:xfrm>
        </p:grpSpPr>
        <p:pic>
          <p:nvPicPr>
            <p:cNvPr id="19" name="รูปภาพ 18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36568" y="2705191"/>
              <a:ext cx="6426656" cy="1103372"/>
            </a:xfrm>
            <a:prstGeom prst="rect">
              <a:avLst/>
            </a:prstGeom>
          </p:spPr>
        </p:pic>
        <p:sp>
          <p:nvSpPr>
            <p:cNvPr id="20" name="กล่องข้อความ 19"/>
            <p:cNvSpPr txBox="1"/>
            <p:nvPr/>
          </p:nvSpPr>
          <p:spPr>
            <a:xfrm>
              <a:off x="3234418" y="3018306"/>
              <a:ext cx="5956842" cy="6145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วัตถุดิบใน</a:t>
              </a:r>
              <a:r>
                <a:rPr lang="th-TH" sz="32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 </a:t>
              </a:r>
              <a:r>
                <a:rPr lang="th-TH" sz="32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ไก่อบซอสต้มข่า</a:t>
              </a:r>
              <a:r>
                <a:rPr lang="th-TH" sz="32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เวลูเต</a:t>
              </a:r>
              <a:r>
                <a:rPr lang="th-TH" sz="32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้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5168658"/>
      </p:ext>
    </p:extLst>
  </p:cSld>
  <p:clrMapOvr>
    <a:masterClrMapping/>
  </p:clrMapOvr>
  <p:transition spd="slow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0" y="1145629"/>
            <a:ext cx="10310648" cy="5139558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14" name="รูปภาพ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1040" y="5412707"/>
            <a:ext cx="725425" cy="667513"/>
          </a:xfrm>
          <a:prstGeom prst="rect">
            <a:avLst/>
          </a:prstGeom>
        </p:spPr>
      </p:pic>
      <p:sp>
        <p:nvSpPr>
          <p:cNvPr id="15" name="กล่องข้อความ 14"/>
          <p:cNvSpPr txBox="1"/>
          <p:nvPr/>
        </p:nvSpPr>
        <p:spPr>
          <a:xfrm>
            <a:off x="4524600" y="5456897"/>
            <a:ext cx="374653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0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น้ำมะนาว (</a:t>
            </a:r>
            <a:r>
              <a:rPr lang="en-US" sz="40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lime juice) </a:t>
            </a:r>
          </a:p>
        </p:txBody>
      </p:sp>
      <p:pic>
        <p:nvPicPr>
          <p:cNvPr id="18" name="รูปภาพ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9294" y="1521630"/>
            <a:ext cx="4364586" cy="38560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9" name="แผนผังลำดับงาน: สิ้นสุด 18">
            <a:hlinkClick r:id="rId4" action="ppaction://hlinksldjump"/>
          </p:cNvPr>
          <p:cNvSpPr/>
          <p:nvPr/>
        </p:nvSpPr>
        <p:spPr>
          <a:xfrm>
            <a:off x="1017860" y="5697661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grpSp>
        <p:nvGrpSpPr>
          <p:cNvPr id="20" name="กลุ่ม 19"/>
          <p:cNvGrpSpPr/>
          <p:nvPr/>
        </p:nvGrpSpPr>
        <p:grpSpPr>
          <a:xfrm>
            <a:off x="443127" y="139229"/>
            <a:ext cx="6998409" cy="1049921"/>
            <a:chOff x="1836568" y="2705191"/>
            <a:chExt cx="7354692" cy="1103372"/>
          </a:xfrm>
        </p:grpSpPr>
        <p:pic>
          <p:nvPicPr>
            <p:cNvPr id="21" name="รูปภาพ 20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36568" y="2705191"/>
              <a:ext cx="6426656" cy="1103372"/>
            </a:xfrm>
            <a:prstGeom prst="rect">
              <a:avLst/>
            </a:prstGeom>
          </p:spPr>
        </p:pic>
        <p:sp>
          <p:nvSpPr>
            <p:cNvPr id="22" name="กล่องข้อความ 21"/>
            <p:cNvSpPr txBox="1"/>
            <p:nvPr/>
          </p:nvSpPr>
          <p:spPr>
            <a:xfrm>
              <a:off x="3234418" y="3018306"/>
              <a:ext cx="5956842" cy="6145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วัตถุดิบใน</a:t>
              </a:r>
              <a:r>
                <a:rPr lang="th-TH" sz="32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 </a:t>
              </a:r>
              <a:r>
                <a:rPr lang="th-TH" sz="32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ไก่อบซอสต้มข่า</a:t>
              </a:r>
              <a:r>
                <a:rPr lang="th-TH" sz="32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เวลูเต</a:t>
              </a:r>
              <a:r>
                <a:rPr lang="th-TH" sz="32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้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49551723"/>
      </p:ext>
    </p:extLst>
  </p:cSld>
  <p:clrMapOvr>
    <a:masterClrMapping/>
  </p:clrMapOvr>
  <p:transition spd="slow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0" y="1145629"/>
            <a:ext cx="10310648" cy="5139558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10" name="รูปภาพ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25" t="10393" r="15326" b="4313"/>
          <a:stretch/>
        </p:blipFill>
        <p:spPr>
          <a:xfrm>
            <a:off x="3283298" y="1598368"/>
            <a:ext cx="5276518" cy="35863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รูปภาพ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6878" y="5356543"/>
            <a:ext cx="725425" cy="667513"/>
          </a:xfrm>
          <a:prstGeom prst="rect">
            <a:avLst/>
          </a:prstGeom>
        </p:spPr>
      </p:pic>
      <p:sp>
        <p:nvSpPr>
          <p:cNvPr id="19" name="กล่องข้อความ 18"/>
          <p:cNvSpPr txBox="1"/>
          <p:nvPr/>
        </p:nvSpPr>
        <p:spPr>
          <a:xfrm>
            <a:off x="4800438" y="5400733"/>
            <a:ext cx="28151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Salt (</a:t>
            </a:r>
            <a:r>
              <a:rPr lang="th-TH" sz="40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เกลือปรุงรส)</a:t>
            </a:r>
          </a:p>
        </p:txBody>
      </p:sp>
      <p:sp>
        <p:nvSpPr>
          <p:cNvPr id="20" name="แผนผังลำดับงาน: สิ้นสุด 19">
            <a:hlinkClick r:id="rId4" action="ppaction://hlinksldjump"/>
          </p:cNvPr>
          <p:cNvSpPr/>
          <p:nvPr/>
        </p:nvSpPr>
        <p:spPr>
          <a:xfrm>
            <a:off x="1017860" y="5697661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grpSp>
        <p:nvGrpSpPr>
          <p:cNvPr id="21" name="กลุ่ม 20"/>
          <p:cNvGrpSpPr/>
          <p:nvPr/>
        </p:nvGrpSpPr>
        <p:grpSpPr>
          <a:xfrm>
            <a:off x="443127" y="139229"/>
            <a:ext cx="6998409" cy="1049921"/>
            <a:chOff x="1836568" y="2705191"/>
            <a:chExt cx="7354692" cy="1103372"/>
          </a:xfrm>
        </p:grpSpPr>
        <p:pic>
          <p:nvPicPr>
            <p:cNvPr id="22" name="รูปภาพ 21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36568" y="2705191"/>
              <a:ext cx="6426656" cy="1103372"/>
            </a:xfrm>
            <a:prstGeom prst="rect">
              <a:avLst/>
            </a:prstGeom>
          </p:spPr>
        </p:pic>
        <p:sp>
          <p:nvSpPr>
            <p:cNvPr id="23" name="กล่องข้อความ 22"/>
            <p:cNvSpPr txBox="1"/>
            <p:nvPr/>
          </p:nvSpPr>
          <p:spPr>
            <a:xfrm>
              <a:off x="3234418" y="3018306"/>
              <a:ext cx="5956842" cy="6145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วัตถุดิบใน</a:t>
              </a:r>
              <a:r>
                <a:rPr lang="th-TH" sz="32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 </a:t>
              </a:r>
              <a:r>
                <a:rPr lang="th-TH" sz="32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ไก่อบซอสต้มข่า</a:t>
              </a:r>
              <a:r>
                <a:rPr lang="th-TH" sz="32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เวลูเต</a:t>
              </a:r>
              <a:r>
                <a:rPr lang="th-TH" sz="32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้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95277497"/>
      </p:ext>
    </p:extLst>
  </p:cSld>
  <p:clrMapOvr>
    <a:masterClrMapping/>
  </p:clrMapOvr>
  <p:transition spd="slow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0" y="1145629"/>
            <a:ext cx="10310648" cy="5139558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10" name="รูปภาพ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3327" y="5424065"/>
            <a:ext cx="725425" cy="667513"/>
          </a:xfrm>
          <a:prstGeom prst="rect">
            <a:avLst/>
          </a:prstGeom>
        </p:spPr>
      </p:pic>
      <p:sp>
        <p:nvSpPr>
          <p:cNvPr id="18" name="กล่องข้อความ 17"/>
          <p:cNvSpPr txBox="1"/>
          <p:nvPr/>
        </p:nvSpPr>
        <p:spPr>
          <a:xfrm>
            <a:off x="4496887" y="5468255"/>
            <a:ext cx="427873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black pepper (</a:t>
            </a:r>
            <a:r>
              <a:rPr lang="th-TH" sz="40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พริกไทยดำ)</a:t>
            </a:r>
            <a:endParaRPr lang="th-TH" sz="40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19" name="รูปภาพ 1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14"/>
          <a:stretch/>
        </p:blipFill>
        <p:spPr>
          <a:xfrm>
            <a:off x="3637528" y="1484304"/>
            <a:ext cx="4864392" cy="36851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0" name="แผนผังลำดับงาน: สิ้นสุด 19">
            <a:hlinkClick r:id="rId4" action="ppaction://hlinksldjump"/>
          </p:cNvPr>
          <p:cNvSpPr/>
          <p:nvPr/>
        </p:nvSpPr>
        <p:spPr>
          <a:xfrm>
            <a:off x="1017860" y="5697661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grpSp>
        <p:nvGrpSpPr>
          <p:cNvPr id="21" name="กลุ่ม 20"/>
          <p:cNvGrpSpPr/>
          <p:nvPr/>
        </p:nvGrpSpPr>
        <p:grpSpPr>
          <a:xfrm>
            <a:off x="443127" y="139229"/>
            <a:ext cx="6998409" cy="1049921"/>
            <a:chOff x="1836568" y="2705191"/>
            <a:chExt cx="7354692" cy="1103372"/>
          </a:xfrm>
        </p:grpSpPr>
        <p:pic>
          <p:nvPicPr>
            <p:cNvPr id="22" name="รูปภาพ 21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36568" y="2705191"/>
              <a:ext cx="6426656" cy="1103372"/>
            </a:xfrm>
            <a:prstGeom prst="rect">
              <a:avLst/>
            </a:prstGeom>
          </p:spPr>
        </p:pic>
        <p:sp>
          <p:nvSpPr>
            <p:cNvPr id="23" name="กล่องข้อความ 22"/>
            <p:cNvSpPr txBox="1"/>
            <p:nvPr/>
          </p:nvSpPr>
          <p:spPr>
            <a:xfrm>
              <a:off x="3234418" y="3018306"/>
              <a:ext cx="5956842" cy="6145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วัตถุดิบใน</a:t>
              </a:r>
              <a:r>
                <a:rPr lang="th-TH" sz="32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 </a:t>
              </a:r>
              <a:r>
                <a:rPr lang="th-TH" sz="32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ไก่อบซอสต้มข่า</a:t>
              </a:r>
              <a:r>
                <a:rPr lang="th-TH" sz="32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เวลูเต</a:t>
              </a:r>
              <a:r>
                <a:rPr lang="th-TH" sz="32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้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39060432"/>
      </p:ext>
    </p:extLst>
  </p:cSld>
  <p:clrMapOvr>
    <a:masterClrMapping/>
  </p:clrMapOvr>
  <p:transition spd="slow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0" y="1135117"/>
            <a:ext cx="10310648" cy="5150069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2" name="แผนผังลำดับงาน: สิ้นสุด 11">
            <a:hlinkClick r:id="rId2" action="ppaction://hlinksldjump"/>
          </p:cNvPr>
          <p:cNvSpPr/>
          <p:nvPr/>
        </p:nvSpPr>
        <p:spPr>
          <a:xfrm>
            <a:off x="1017860" y="5697661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14" name="รูปภาพ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1107" y="5299528"/>
            <a:ext cx="725425" cy="667513"/>
          </a:xfrm>
          <a:prstGeom prst="rect">
            <a:avLst/>
          </a:prstGeom>
        </p:spPr>
      </p:pic>
      <p:sp>
        <p:nvSpPr>
          <p:cNvPr id="15" name="กล่องข้อความ 14"/>
          <p:cNvSpPr txBox="1"/>
          <p:nvPr/>
        </p:nvSpPr>
        <p:spPr>
          <a:xfrm>
            <a:off x="4224667" y="5343718"/>
            <a:ext cx="446789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0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กระเทียมสับ (</a:t>
            </a:r>
            <a:r>
              <a:rPr lang="en-US" sz="40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minced garlic)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0088" y="1382634"/>
            <a:ext cx="4359272" cy="38625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6" name="กลุ่ม 15"/>
          <p:cNvGrpSpPr/>
          <p:nvPr/>
        </p:nvGrpSpPr>
        <p:grpSpPr>
          <a:xfrm>
            <a:off x="443127" y="139229"/>
            <a:ext cx="6998409" cy="1049921"/>
            <a:chOff x="1836568" y="2705191"/>
            <a:chExt cx="7354692" cy="1103372"/>
          </a:xfrm>
        </p:grpSpPr>
        <p:pic>
          <p:nvPicPr>
            <p:cNvPr id="19" name="รูปภาพ 18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36568" y="2705191"/>
              <a:ext cx="6426656" cy="1103372"/>
            </a:xfrm>
            <a:prstGeom prst="rect">
              <a:avLst/>
            </a:prstGeom>
          </p:spPr>
        </p:pic>
        <p:sp>
          <p:nvSpPr>
            <p:cNvPr id="20" name="กล่องข้อความ 19"/>
            <p:cNvSpPr txBox="1"/>
            <p:nvPr/>
          </p:nvSpPr>
          <p:spPr>
            <a:xfrm>
              <a:off x="3234418" y="3018306"/>
              <a:ext cx="5956842" cy="6145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วัตถุดิบใน</a:t>
              </a:r>
              <a:r>
                <a:rPr lang="th-TH" sz="32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 </a:t>
              </a:r>
              <a:r>
                <a:rPr lang="th-TH" sz="32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ไก่อบซอสต้มข่า</a:t>
              </a:r>
              <a:r>
                <a:rPr lang="th-TH" sz="32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เวลูเต</a:t>
              </a:r>
              <a:r>
                <a:rPr lang="th-TH" sz="32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้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28005967"/>
      </p:ext>
    </p:extLst>
  </p:cSld>
  <p:clrMapOvr>
    <a:masterClrMapping/>
  </p:clrMapOvr>
  <p:transition spd="slow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0" y="1135117"/>
            <a:ext cx="10310648" cy="5150069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14" name="รูปภาพ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2331" y="5392171"/>
            <a:ext cx="725425" cy="667513"/>
          </a:xfrm>
          <a:prstGeom prst="rect">
            <a:avLst/>
          </a:prstGeom>
        </p:spPr>
      </p:pic>
      <p:sp>
        <p:nvSpPr>
          <p:cNvPr id="15" name="กล่องข้อความ 14"/>
          <p:cNvSpPr txBox="1"/>
          <p:nvPr/>
        </p:nvSpPr>
        <p:spPr>
          <a:xfrm>
            <a:off x="5495891" y="5436361"/>
            <a:ext cx="207941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0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เนย (</a:t>
            </a:r>
            <a:r>
              <a:rPr lang="en-US" sz="40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clarify</a:t>
            </a:r>
            <a:r>
              <a:rPr lang="th-TH" sz="40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)</a:t>
            </a:r>
          </a:p>
        </p:txBody>
      </p:sp>
      <p:sp>
        <p:nvSpPr>
          <p:cNvPr id="16" name="แผนผังลำดับงาน: สิ้นสุด 15">
            <a:hlinkClick r:id="rId3" action="ppaction://hlinksldjump"/>
          </p:cNvPr>
          <p:cNvSpPr/>
          <p:nvPr/>
        </p:nvSpPr>
        <p:spPr>
          <a:xfrm>
            <a:off x="1017860" y="5697661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0219" y="1381339"/>
            <a:ext cx="4559010" cy="39582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2" name="กลุ่ม 11"/>
          <p:cNvGrpSpPr/>
          <p:nvPr/>
        </p:nvGrpSpPr>
        <p:grpSpPr>
          <a:xfrm>
            <a:off x="443127" y="139229"/>
            <a:ext cx="6998409" cy="1049921"/>
            <a:chOff x="1836568" y="2705191"/>
            <a:chExt cx="7354692" cy="1103372"/>
          </a:xfrm>
        </p:grpSpPr>
        <p:pic>
          <p:nvPicPr>
            <p:cNvPr id="19" name="รูปภาพ 18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36568" y="2705191"/>
              <a:ext cx="6426656" cy="1103372"/>
            </a:xfrm>
            <a:prstGeom prst="rect">
              <a:avLst/>
            </a:prstGeom>
          </p:spPr>
        </p:pic>
        <p:sp>
          <p:nvSpPr>
            <p:cNvPr id="20" name="กล่องข้อความ 19"/>
            <p:cNvSpPr txBox="1"/>
            <p:nvPr/>
          </p:nvSpPr>
          <p:spPr>
            <a:xfrm>
              <a:off x="3234418" y="3018306"/>
              <a:ext cx="5956842" cy="6145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วัตถุดิบใน</a:t>
              </a:r>
              <a:r>
                <a:rPr lang="th-TH" sz="32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 </a:t>
              </a:r>
              <a:r>
                <a:rPr lang="th-TH" sz="32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ไก่อบซอสต้มข่า</a:t>
              </a:r>
              <a:r>
                <a:rPr lang="th-TH" sz="32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เวลูเต</a:t>
              </a:r>
              <a:r>
                <a:rPr lang="th-TH" sz="32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้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99385683"/>
      </p:ext>
    </p:extLst>
  </p:cSld>
  <p:clrMapOvr>
    <a:masterClrMapping/>
  </p:clrMapOvr>
  <p:transition spd="slow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0" y="1135117"/>
            <a:ext cx="10310648" cy="5150069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6" name="แผนผังลำดับงาน: สิ้นสุด 15">
            <a:hlinkClick r:id="rId2" action="ppaction://hlinksldjump"/>
          </p:cNvPr>
          <p:cNvSpPr/>
          <p:nvPr/>
        </p:nvSpPr>
        <p:spPr>
          <a:xfrm>
            <a:off x="1017860" y="5697661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10" name="รูปภาพ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9432" y="5465106"/>
            <a:ext cx="725425" cy="667513"/>
          </a:xfrm>
          <a:prstGeom prst="rect">
            <a:avLst/>
          </a:prstGeom>
        </p:spPr>
      </p:pic>
      <p:sp>
        <p:nvSpPr>
          <p:cNvPr id="12" name="กล่องข้อความ 11"/>
          <p:cNvSpPr txBox="1"/>
          <p:nvPr/>
        </p:nvSpPr>
        <p:spPr>
          <a:xfrm>
            <a:off x="5182992" y="5488276"/>
            <a:ext cx="262604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onion </a:t>
            </a:r>
            <a:r>
              <a:rPr lang="th-TH" sz="36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(หอมใหญ่)</a:t>
            </a:r>
            <a:endParaRPr lang="th-TH" sz="3200" b="1" dirty="0">
              <a:solidFill>
                <a:srgbClr val="000082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19" name="รูปภาพ 1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62" t="4314" r="8888" b="3725"/>
          <a:stretch/>
        </p:blipFill>
        <p:spPr>
          <a:xfrm>
            <a:off x="3467718" y="1436398"/>
            <a:ext cx="5204012" cy="40076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20" name="กลุ่ม 19"/>
          <p:cNvGrpSpPr/>
          <p:nvPr/>
        </p:nvGrpSpPr>
        <p:grpSpPr>
          <a:xfrm>
            <a:off x="443127" y="139229"/>
            <a:ext cx="6998409" cy="1049921"/>
            <a:chOff x="1836568" y="2705191"/>
            <a:chExt cx="7354692" cy="1103372"/>
          </a:xfrm>
        </p:grpSpPr>
        <p:pic>
          <p:nvPicPr>
            <p:cNvPr id="21" name="รูปภาพ 20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36568" y="2705191"/>
              <a:ext cx="6426656" cy="1103372"/>
            </a:xfrm>
            <a:prstGeom prst="rect">
              <a:avLst/>
            </a:prstGeom>
          </p:spPr>
        </p:pic>
        <p:sp>
          <p:nvSpPr>
            <p:cNvPr id="22" name="กล่องข้อความ 21"/>
            <p:cNvSpPr txBox="1"/>
            <p:nvPr/>
          </p:nvSpPr>
          <p:spPr>
            <a:xfrm>
              <a:off x="3234418" y="3018306"/>
              <a:ext cx="5956842" cy="6145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วัตถุดิบใน</a:t>
              </a:r>
              <a:r>
                <a:rPr lang="th-TH" sz="32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 </a:t>
              </a:r>
              <a:r>
                <a:rPr lang="th-TH" sz="32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ไก่อบซอสต้มข่า</a:t>
              </a:r>
              <a:r>
                <a:rPr lang="th-TH" sz="32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เวลูเต</a:t>
              </a:r>
              <a:r>
                <a:rPr lang="th-TH" sz="32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้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29637503"/>
      </p:ext>
    </p:extLst>
  </p:cSld>
  <p:clrMapOvr>
    <a:masterClrMapping/>
  </p:clrMapOvr>
  <p:transition spd="slow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0" y="1135117"/>
            <a:ext cx="10310648" cy="5150069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6" name="แผนผังลำดับงาน: สิ้นสุด 15">
            <a:hlinkClick r:id="rId2" action="ppaction://hlinksldjump"/>
          </p:cNvPr>
          <p:cNvSpPr/>
          <p:nvPr/>
        </p:nvSpPr>
        <p:spPr>
          <a:xfrm>
            <a:off x="1017860" y="5697661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10" name="รูปภาพ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7110" y="5264643"/>
            <a:ext cx="725425" cy="667513"/>
          </a:xfrm>
          <a:prstGeom prst="rect">
            <a:avLst/>
          </a:prstGeom>
        </p:spPr>
      </p:pic>
      <p:sp>
        <p:nvSpPr>
          <p:cNvPr id="12" name="กล่องข้อความ 11"/>
          <p:cNvSpPr txBox="1"/>
          <p:nvPr/>
        </p:nvSpPr>
        <p:spPr>
          <a:xfrm>
            <a:off x="4630670" y="5287813"/>
            <a:ext cx="23278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ขึ้นฉ่าย (</a:t>
            </a:r>
            <a:r>
              <a:rPr lang="en-US" sz="36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celery)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1811" y="1419305"/>
            <a:ext cx="5797866" cy="34923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4" name="กลุ่ม 13"/>
          <p:cNvGrpSpPr/>
          <p:nvPr/>
        </p:nvGrpSpPr>
        <p:grpSpPr>
          <a:xfrm>
            <a:off x="443127" y="139229"/>
            <a:ext cx="6998409" cy="1049921"/>
            <a:chOff x="1836568" y="2705191"/>
            <a:chExt cx="7354692" cy="1103372"/>
          </a:xfrm>
        </p:grpSpPr>
        <p:pic>
          <p:nvPicPr>
            <p:cNvPr id="15" name="รูปภาพ 14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36568" y="2705191"/>
              <a:ext cx="6426656" cy="1103372"/>
            </a:xfrm>
            <a:prstGeom prst="rect">
              <a:avLst/>
            </a:prstGeom>
          </p:spPr>
        </p:pic>
        <p:sp>
          <p:nvSpPr>
            <p:cNvPr id="20" name="กล่องข้อความ 19"/>
            <p:cNvSpPr txBox="1"/>
            <p:nvPr/>
          </p:nvSpPr>
          <p:spPr>
            <a:xfrm>
              <a:off x="3234418" y="3018306"/>
              <a:ext cx="5956842" cy="6145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วัตถุดิบใน</a:t>
              </a:r>
              <a:r>
                <a:rPr lang="th-TH" sz="32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 </a:t>
              </a:r>
              <a:r>
                <a:rPr lang="th-TH" sz="32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ไก่อบซอสต้มข่า</a:t>
              </a:r>
              <a:r>
                <a:rPr lang="th-TH" sz="32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เวลูเต</a:t>
              </a:r>
              <a:r>
                <a:rPr lang="th-TH" sz="32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้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13535405"/>
      </p:ext>
    </p:extLst>
  </p:cSld>
  <p:clrMapOvr>
    <a:masterClrMapping/>
  </p:clrMapOvr>
  <p:transition spd="slow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0" y="1135117"/>
            <a:ext cx="10310648" cy="5150069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6" name="แผนผังลำดับงาน: สิ้นสุด 15">
            <a:hlinkClick r:id="rId2" action="ppaction://hlinksldjump"/>
          </p:cNvPr>
          <p:cNvSpPr/>
          <p:nvPr/>
        </p:nvSpPr>
        <p:spPr>
          <a:xfrm>
            <a:off x="1017860" y="5697661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10" name="รูปภาพ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3952" y="5233112"/>
            <a:ext cx="725425" cy="667513"/>
          </a:xfrm>
          <a:prstGeom prst="rect">
            <a:avLst/>
          </a:prstGeom>
        </p:spPr>
      </p:pic>
      <p:sp>
        <p:nvSpPr>
          <p:cNvPr id="12" name="กล่องข้อความ 11"/>
          <p:cNvSpPr txBox="1"/>
          <p:nvPr/>
        </p:nvSpPr>
        <p:spPr>
          <a:xfrm>
            <a:off x="4977512" y="5256282"/>
            <a:ext cx="26773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ต้นกระเทียม (</a:t>
            </a:r>
            <a:r>
              <a:rPr lang="en-US" sz="36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leek)</a:t>
            </a:r>
          </a:p>
        </p:txBody>
      </p:sp>
      <p:grpSp>
        <p:nvGrpSpPr>
          <p:cNvPr id="15" name="กลุ่ม 14"/>
          <p:cNvGrpSpPr/>
          <p:nvPr/>
        </p:nvGrpSpPr>
        <p:grpSpPr>
          <a:xfrm>
            <a:off x="443127" y="139229"/>
            <a:ext cx="6998409" cy="1049921"/>
            <a:chOff x="1836568" y="2705191"/>
            <a:chExt cx="7354692" cy="1103372"/>
          </a:xfrm>
        </p:grpSpPr>
        <p:pic>
          <p:nvPicPr>
            <p:cNvPr id="19" name="รูปภาพ 18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36568" y="2705191"/>
              <a:ext cx="6426656" cy="1103372"/>
            </a:xfrm>
            <a:prstGeom prst="rect">
              <a:avLst/>
            </a:prstGeom>
          </p:spPr>
        </p:pic>
        <p:sp>
          <p:nvSpPr>
            <p:cNvPr id="20" name="กล่องข้อความ 19"/>
            <p:cNvSpPr txBox="1"/>
            <p:nvPr/>
          </p:nvSpPr>
          <p:spPr>
            <a:xfrm>
              <a:off x="3234418" y="3018306"/>
              <a:ext cx="5956842" cy="6145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วัตถุดิบใน</a:t>
              </a:r>
              <a:r>
                <a:rPr lang="th-TH" sz="32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 </a:t>
              </a:r>
              <a:r>
                <a:rPr lang="th-TH" sz="32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ไก่อบซอสต้มข่า</a:t>
              </a:r>
              <a:r>
                <a:rPr lang="th-TH" sz="32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เวลูเต</a:t>
              </a:r>
              <a:r>
                <a:rPr lang="th-TH" sz="32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้</a:t>
              </a:r>
            </a:p>
          </p:txBody>
        </p:sp>
      </p:grpSp>
      <p:pic>
        <p:nvPicPr>
          <p:cNvPr id="21" name="รูปภาพ 20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023" b="15862"/>
          <a:stretch/>
        </p:blipFill>
        <p:spPr>
          <a:xfrm>
            <a:off x="1886607" y="1780591"/>
            <a:ext cx="8366234" cy="31445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75439300"/>
      </p:ext>
    </p:extLst>
  </p:cSld>
  <p:clrMapOvr>
    <a:masterClrMapping/>
  </p:clrMapOvr>
  <p:transition spd="slow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0" y="1135117"/>
            <a:ext cx="10310648" cy="5150069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6" name="แผนผังลำดับงาน: สิ้นสุด 15">
            <a:hlinkClick r:id="rId2" action="ppaction://hlinksldjump"/>
          </p:cNvPr>
          <p:cNvSpPr/>
          <p:nvPr/>
        </p:nvSpPr>
        <p:spPr>
          <a:xfrm>
            <a:off x="1017860" y="5697661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10" name="รูปภาพ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3268" y="5674491"/>
            <a:ext cx="725425" cy="667513"/>
          </a:xfrm>
          <a:prstGeom prst="rect">
            <a:avLst/>
          </a:prstGeom>
        </p:spPr>
      </p:pic>
      <p:sp>
        <p:nvSpPr>
          <p:cNvPr id="12" name="กล่องข้อความ 11"/>
          <p:cNvSpPr txBox="1"/>
          <p:nvPr/>
        </p:nvSpPr>
        <p:spPr>
          <a:xfrm>
            <a:off x="5826828" y="5697661"/>
            <a:ext cx="14750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err="1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mirepoix</a:t>
            </a:r>
            <a:endParaRPr lang="en-US" sz="3600" b="1" dirty="0">
              <a:solidFill>
                <a:srgbClr val="000082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pSp>
        <p:nvGrpSpPr>
          <p:cNvPr id="9" name="กลุ่ม 8"/>
          <p:cNvGrpSpPr/>
          <p:nvPr/>
        </p:nvGrpSpPr>
        <p:grpSpPr>
          <a:xfrm>
            <a:off x="443127" y="139229"/>
            <a:ext cx="6998409" cy="1049921"/>
            <a:chOff x="1836568" y="2705191"/>
            <a:chExt cx="7354692" cy="1103372"/>
          </a:xfrm>
        </p:grpSpPr>
        <p:pic>
          <p:nvPicPr>
            <p:cNvPr id="14" name="รูปภาพ 1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36568" y="2705191"/>
              <a:ext cx="6426656" cy="1103372"/>
            </a:xfrm>
            <a:prstGeom prst="rect">
              <a:avLst/>
            </a:prstGeom>
          </p:spPr>
        </p:pic>
        <p:sp>
          <p:nvSpPr>
            <p:cNvPr id="15" name="กล่องข้อความ 14"/>
            <p:cNvSpPr txBox="1"/>
            <p:nvPr/>
          </p:nvSpPr>
          <p:spPr>
            <a:xfrm>
              <a:off x="3234418" y="3018306"/>
              <a:ext cx="5956842" cy="6145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วัตถุดิบใน</a:t>
              </a:r>
              <a:r>
                <a:rPr lang="th-TH" sz="32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 </a:t>
              </a:r>
              <a:r>
                <a:rPr lang="th-TH" sz="32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ไก่อบซอสต้มข่า</a:t>
              </a:r>
              <a:r>
                <a:rPr lang="th-TH" sz="32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เวลูเต</a:t>
              </a:r>
              <a:r>
                <a:rPr lang="th-TH" sz="32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้</a:t>
              </a:r>
            </a:p>
          </p:txBody>
        </p:sp>
      </p:grpSp>
      <p:pic>
        <p:nvPicPr>
          <p:cNvPr id="19" name="รูปภาพ 1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62" t="4314" r="8888" b="3725"/>
          <a:stretch/>
        </p:blipFill>
        <p:spPr>
          <a:xfrm>
            <a:off x="2086833" y="1262125"/>
            <a:ext cx="2856887" cy="20645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0" name="กล่องข้อความ 19"/>
          <p:cNvSpPr txBox="1"/>
          <p:nvPr/>
        </p:nvSpPr>
        <p:spPr>
          <a:xfrm>
            <a:off x="2684164" y="3111560"/>
            <a:ext cx="18517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onion </a:t>
            </a:r>
            <a:r>
              <a:rPr lang="th-TH" sz="24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(หอมใหญ่)</a:t>
            </a:r>
            <a:endParaRPr lang="th-TH" sz="2000" b="1" dirty="0">
              <a:solidFill>
                <a:srgbClr val="000082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1" name="กล่องข้อความ 20"/>
          <p:cNvSpPr txBox="1"/>
          <p:nvPr/>
        </p:nvSpPr>
        <p:spPr>
          <a:xfrm>
            <a:off x="7291402" y="3173115"/>
            <a:ext cx="16129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24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ขึ้นฉ่าย (</a:t>
            </a:r>
            <a:r>
              <a:rPr lang="en-US" sz="24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celery)</a:t>
            </a:r>
          </a:p>
        </p:txBody>
      </p:sp>
      <p:pic>
        <p:nvPicPr>
          <p:cNvPr id="22" name="รูปภาพ 2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0295" y="1363128"/>
            <a:ext cx="3200256" cy="19276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3" name="กล่องข้อความ 22"/>
          <p:cNvSpPr txBox="1"/>
          <p:nvPr/>
        </p:nvSpPr>
        <p:spPr>
          <a:xfrm>
            <a:off x="2595440" y="5115147"/>
            <a:ext cx="18437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24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ต้นกระเทียม (</a:t>
            </a:r>
            <a:r>
              <a:rPr lang="en-US" sz="24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leek)</a:t>
            </a:r>
          </a:p>
        </p:txBody>
      </p:sp>
      <p:pic>
        <p:nvPicPr>
          <p:cNvPr id="24" name="รูปภาพ 23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023" b="15862"/>
          <a:stretch/>
        </p:blipFill>
        <p:spPr>
          <a:xfrm>
            <a:off x="2017191" y="3660118"/>
            <a:ext cx="3885012" cy="14602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รูปภาพ 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6991" y="3582899"/>
            <a:ext cx="3303560" cy="1595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5" name="กล่องข้อความ 24"/>
          <p:cNvSpPr txBox="1"/>
          <p:nvPr/>
        </p:nvSpPr>
        <p:spPr>
          <a:xfrm>
            <a:off x="7244890" y="5177190"/>
            <a:ext cx="18886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24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หัวไชเท้า (</a:t>
            </a:r>
            <a:r>
              <a:rPr lang="en-US" sz="24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parsnip)</a:t>
            </a:r>
          </a:p>
        </p:txBody>
      </p:sp>
    </p:spTree>
    <p:extLst>
      <p:ext uri="{BB962C8B-B14F-4D97-AF65-F5344CB8AC3E}">
        <p14:creationId xmlns:p14="http://schemas.microsoft.com/office/powerpoint/2010/main" val="4225397040"/>
      </p:ext>
    </p:extLst>
  </p:cSld>
  <p:clrMapOvr>
    <a:masterClrMapping/>
  </p:clrMapOvr>
  <p:transition spd="slow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0" y="1135117"/>
            <a:ext cx="10310648" cy="5150069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6" name="แผนผังลำดับงาน: สิ้นสุด 15">
            <a:hlinkClick r:id="rId2" action="ppaction://hlinksldjump"/>
          </p:cNvPr>
          <p:cNvSpPr/>
          <p:nvPr/>
        </p:nvSpPr>
        <p:spPr>
          <a:xfrm>
            <a:off x="1017860" y="5697661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10" name="รูปภาพ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7110" y="5390764"/>
            <a:ext cx="725425" cy="667513"/>
          </a:xfrm>
          <a:prstGeom prst="rect">
            <a:avLst/>
          </a:prstGeom>
        </p:spPr>
      </p:pic>
      <p:sp>
        <p:nvSpPr>
          <p:cNvPr id="12" name="กล่องข้อความ 11"/>
          <p:cNvSpPr txBox="1"/>
          <p:nvPr/>
        </p:nvSpPr>
        <p:spPr>
          <a:xfrm>
            <a:off x="4630670" y="5413934"/>
            <a:ext cx="399821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น้ำสต๊อกไก่ (</a:t>
            </a:r>
            <a:r>
              <a:rPr lang="en-US" sz="36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chicken stock) 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56" b="18620"/>
          <a:stretch/>
        </p:blipFill>
        <p:spPr>
          <a:xfrm>
            <a:off x="4052988" y="1377202"/>
            <a:ext cx="4033471" cy="38572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4" name="กลุ่ม 13"/>
          <p:cNvGrpSpPr/>
          <p:nvPr/>
        </p:nvGrpSpPr>
        <p:grpSpPr>
          <a:xfrm>
            <a:off x="443127" y="139229"/>
            <a:ext cx="6998409" cy="1049921"/>
            <a:chOff x="1836568" y="2705191"/>
            <a:chExt cx="7354692" cy="1103372"/>
          </a:xfrm>
        </p:grpSpPr>
        <p:pic>
          <p:nvPicPr>
            <p:cNvPr id="15" name="รูปภาพ 14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36568" y="2705191"/>
              <a:ext cx="6426656" cy="1103372"/>
            </a:xfrm>
            <a:prstGeom prst="rect">
              <a:avLst/>
            </a:prstGeom>
          </p:spPr>
        </p:pic>
        <p:sp>
          <p:nvSpPr>
            <p:cNvPr id="19" name="กล่องข้อความ 18"/>
            <p:cNvSpPr txBox="1"/>
            <p:nvPr/>
          </p:nvSpPr>
          <p:spPr>
            <a:xfrm>
              <a:off x="3234418" y="3018306"/>
              <a:ext cx="5956842" cy="6145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วัตถุดิบใน</a:t>
              </a:r>
              <a:r>
                <a:rPr lang="th-TH" sz="32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 </a:t>
              </a:r>
              <a:r>
                <a:rPr lang="th-TH" sz="32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ไก่อบซอสต้มข่า</a:t>
              </a:r>
              <a:r>
                <a:rPr lang="th-TH" sz="32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เวลูเต</a:t>
              </a:r>
              <a:r>
                <a:rPr lang="th-TH" sz="32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้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54314940"/>
      </p:ext>
    </p:extLst>
  </p:cSld>
  <p:clrMapOvr>
    <a:masterClrMapping/>
  </p:clrMapOvr>
  <p:transition spd="slow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0" y="1135117"/>
            <a:ext cx="10310648" cy="5150069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6" name="แผนผังลำดับงาน: สิ้นสุด 15">
            <a:hlinkClick r:id="rId2" action="ppaction://hlinksldjump"/>
          </p:cNvPr>
          <p:cNvSpPr/>
          <p:nvPr/>
        </p:nvSpPr>
        <p:spPr>
          <a:xfrm>
            <a:off x="1017860" y="5697661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10" name="รูปภาพ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1742" y="5422130"/>
            <a:ext cx="725425" cy="667513"/>
          </a:xfrm>
          <a:prstGeom prst="rect">
            <a:avLst/>
          </a:prstGeom>
        </p:spPr>
      </p:pic>
      <p:sp>
        <p:nvSpPr>
          <p:cNvPr id="12" name="กล่องข้อความ 11"/>
          <p:cNvSpPr txBox="1"/>
          <p:nvPr/>
        </p:nvSpPr>
        <p:spPr>
          <a:xfrm>
            <a:off x="4885302" y="5445300"/>
            <a:ext cx="20329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เห็ดแชม</a:t>
            </a:r>
            <a:r>
              <a:rPr lang="th-TH" sz="3600" b="1" dirty="0" err="1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ปิญ</a:t>
            </a:r>
            <a:r>
              <a:rPr lang="th-TH" sz="36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อง</a:t>
            </a:r>
            <a:endParaRPr lang="en-US" sz="3600" b="1" dirty="0">
              <a:solidFill>
                <a:srgbClr val="000082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264"/>
          <a:stretch/>
        </p:blipFill>
        <p:spPr>
          <a:xfrm>
            <a:off x="3356822" y="1288296"/>
            <a:ext cx="5089891" cy="39866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4" name="กลุ่ม 13"/>
          <p:cNvGrpSpPr/>
          <p:nvPr/>
        </p:nvGrpSpPr>
        <p:grpSpPr>
          <a:xfrm>
            <a:off x="443127" y="139229"/>
            <a:ext cx="6998409" cy="1049921"/>
            <a:chOff x="1836568" y="2705191"/>
            <a:chExt cx="7354692" cy="1103372"/>
          </a:xfrm>
        </p:grpSpPr>
        <p:pic>
          <p:nvPicPr>
            <p:cNvPr id="15" name="รูปภาพ 14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36568" y="2705191"/>
              <a:ext cx="6426656" cy="1103372"/>
            </a:xfrm>
            <a:prstGeom prst="rect">
              <a:avLst/>
            </a:prstGeom>
          </p:spPr>
        </p:pic>
        <p:sp>
          <p:nvSpPr>
            <p:cNvPr id="19" name="กล่องข้อความ 18"/>
            <p:cNvSpPr txBox="1"/>
            <p:nvPr/>
          </p:nvSpPr>
          <p:spPr>
            <a:xfrm>
              <a:off x="3234418" y="3018306"/>
              <a:ext cx="5956842" cy="6145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วัตถุดิบใน</a:t>
              </a:r>
              <a:r>
                <a:rPr lang="th-TH" sz="32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 </a:t>
              </a:r>
              <a:r>
                <a:rPr lang="th-TH" sz="32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ไก่อบซอสต้มข่า</a:t>
              </a:r>
              <a:r>
                <a:rPr lang="th-TH" sz="32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เวลูเต</a:t>
              </a:r>
              <a:r>
                <a:rPr lang="th-TH" sz="32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้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68390178"/>
      </p:ext>
    </p:extLst>
  </p:cSld>
  <p:clrMapOvr>
    <a:masterClrMapping/>
  </p:clrMapOvr>
  <p:transition spd="slow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0" y="1397883"/>
            <a:ext cx="10310648" cy="4887303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6" name="แผนผังลำดับงาน: สิ้นสุด 15">
            <a:hlinkClick r:id="rId2" action="ppaction://hlinksldjump"/>
          </p:cNvPr>
          <p:cNvSpPr/>
          <p:nvPr/>
        </p:nvSpPr>
        <p:spPr>
          <a:xfrm>
            <a:off x="1017860" y="5697661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10" name="รูปภาพ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5736" y="4777583"/>
            <a:ext cx="725425" cy="667513"/>
          </a:xfrm>
          <a:prstGeom prst="rect">
            <a:avLst/>
          </a:prstGeom>
        </p:spPr>
      </p:pic>
      <p:sp>
        <p:nvSpPr>
          <p:cNvPr id="12" name="กล่องข้อความ 11"/>
          <p:cNvSpPr txBox="1"/>
          <p:nvPr/>
        </p:nvSpPr>
        <p:spPr>
          <a:xfrm>
            <a:off x="3141161" y="4858433"/>
            <a:ext cx="68114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28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ข่า/ตะไคร้/ใบมะกรูด (</a:t>
            </a:r>
            <a:r>
              <a:rPr lang="en-US" sz="28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Galangal/lemongrass/</a:t>
            </a:r>
            <a:r>
              <a:rPr lang="en-US" sz="2800" b="1" dirty="0" err="1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kafferlime</a:t>
            </a:r>
            <a:r>
              <a:rPr lang="en-US" sz="28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leave)</a:t>
            </a: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20"/>
          <a:stretch/>
        </p:blipFill>
        <p:spPr>
          <a:xfrm>
            <a:off x="8455668" y="1902089"/>
            <a:ext cx="2601428" cy="20657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รูปภาพ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358" y="1877626"/>
            <a:ext cx="2672013" cy="20031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รูปภาพ 4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38" b="23451"/>
          <a:stretch/>
        </p:blipFill>
        <p:spPr>
          <a:xfrm>
            <a:off x="3883096" y="1877626"/>
            <a:ext cx="4459315" cy="21867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4" name="กลุ่ม 13"/>
          <p:cNvGrpSpPr/>
          <p:nvPr/>
        </p:nvGrpSpPr>
        <p:grpSpPr>
          <a:xfrm>
            <a:off x="443127" y="139229"/>
            <a:ext cx="6998409" cy="1049921"/>
            <a:chOff x="1836568" y="2705191"/>
            <a:chExt cx="7354692" cy="1103372"/>
          </a:xfrm>
        </p:grpSpPr>
        <p:pic>
          <p:nvPicPr>
            <p:cNvPr id="15" name="รูปภาพ 14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36568" y="2705191"/>
              <a:ext cx="6426656" cy="1103372"/>
            </a:xfrm>
            <a:prstGeom prst="rect">
              <a:avLst/>
            </a:prstGeom>
          </p:spPr>
        </p:pic>
        <p:sp>
          <p:nvSpPr>
            <p:cNvPr id="19" name="กล่องข้อความ 18"/>
            <p:cNvSpPr txBox="1"/>
            <p:nvPr/>
          </p:nvSpPr>
          <p:spPr>
            <a:xfrm>
              <a:off x="3234418" y="3018306"/>
              <a:ext cx="5956842" cy="6145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วัตถุดิบใน</a:t>
              </a:r>
              <a:r>
                <a:rPr lang="th-TH" sz="32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 </a:t>
              </a:r>
              <a:r>
                <a:rPr lang="th-TH" sz="32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ไก่อบซอสต้มข่า</a:t>
              </a:r>
              <a:r>
                <a:rPr lang="th-TH" sz="32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เวลูเต</a:t>
              </a:r>
              <a:r>
                <a:rPr lang="th-TH" sz="32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้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86808366"/>
      </p:ext>
    </p:extLst>
  </p:cSld>
  <p:clrMapOvr>
    <a:masterClrMapping/>
  </p:clrMapOvr>
  <p:transition spd="slow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0" y="1397883"/>
            <a:ext cx="10310648" cy="4887303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6" name="แผนผังลำดับงาน: สิ้นสุด 15">
            <a:hlinkClick r:id="rId2" action="ppaction://hlinksldjump"/>
          </p:cNvPr>
          <p:cNvSpPr/>
          <p:nvPr/>
        </p:nvSpPr>
        <p:spPr>
          <a:xfrm>
            <a:off x="1017860" y="5697661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10" name="รูปภาพ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9272" y="4702642"/>
            <a:ext cx="725425" cy="667513"/>
          </a:xfrm>
          <a:prstGeom prst="rect">
            <a:avLst/>
          </a:prstGeom>
        </p:spPr>
      </p:pic>
      <p:sp>
        <p:nvSpPr>
          <p:cNvPr id="12" name="กล่องข้อความ 11"/>
          <p:cNvSpPr txBox="1"/>
          <p:nvPr/>
        </p:nvSpPr>
        <p:spPr>
          <a:xfrm>
            <a:off x="1985023" y="4976115"/>
            <a:ext cx="89338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28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แป้งอเนกประสงค์ 276 กรัม , เนย 184 กรัม </a:t>
            </a:r>
            <a:r>
              <a:rPr lang="en-US" sz="28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(276g APP flour/184g unsalted butter)</a:t>
            </a:r>
          </a:p>
        </p:txBody>
      </p:sp>
      <p:pic>
        <p:nvPicPr>
          <p:cNvPr id="15" name="รูปภาพ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7253" y="1741055"/>
            <a:ext cx="3485624" cy="30263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9" name="กลุ่ม 18"/>
          <p:cNvGrpSpPr/>
          <p:nvPr/>
        </p:nvGrpSpPr>
        <p:grpSpPr>
          <a:xfrm>
            <a:off x="443127" y="139229"/>
            <a:ext cx="6998409" cy="1049921"/>
            <a:chOff x="1836568" y="2705191"/>
            <a:chExt cx="7354692" cy="1103372"/>
          </a:xfrm>
        </p:grpSpPr>
        <p:pic>
          <p:nvPicPr>
            <p:cNvPr id="20" name="รูปภาพ 19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36568" y="2705191"/>
              <a:ext cx="6426656" cy="1103372"/>
            </a:xfrm>
            <a:prstGeom prst="rect">
              <a:avLst/>
            </a:prstGeom>
          </p:spPr>
        </p:pic>
        <p:sp>
          <p:nvSpPr>
            <p:cNvPr id="21" name="กล่องข้อความ 20"/>
            <p:cNvSpPr txBox="1"/>
            <p:nvPr/>
          </p:nvSpPr>
          <p:spPr>
            <a:xfrm>
              <a:off x="3234418" y="3018306"/>
              <a:ext cx="5956842" cy="6145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วัตถุดิบใน</a:t>
              </a:r>
              <a:r>
                <a:rPr lang="th-TH" sz="32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 </a:t>
              </a:r>
              <a:r>
                <a:rPr lang="th-TH" sz="32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ไก่อบซอสต้มข่า</a:t>
              </a:r>
              <a:r>
                <a:rPr lang="th-TH" sz="32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เวลูเต</a:t>
              </a:r>
              <a:r>
                <a:rPr lang="th-TH" sz="32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้</a:t>
              </a:r>
            </a:p>
          </p:txBody>
        </p:sp>
      </p:grpSp>
      <p:pic>
        <p:nvPicPr>
          <p:cNvPr id="2" name="รูปภาพ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0271" y="1741055"/>
            <a:ext cx="3642329" cy="29322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909067710"/>
      </p:ext>
    </p:extLst>
  </p:cSld>
  <p:clrMapOvr>
    <a:masterClrMapping/>
  </p:clrMapOvr>
  <p:transition spd="slow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745504" y="1233847"/>
            <a:ext cx="10731793" cy="5013678"/>
          </a:xfrm>
          <a:prstGeom prst="roundRect">
            <a:avLst>
              <a:gd name="adj" fmla="val 1902"/>
            </a:avLst>
          </a:prstGeom>
          <a:solidFill>
            <a:schemeClr val="tx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60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9" name="แผนผังลำดับงาน: สิ้นสุด 8">
            <a:hlinkClick r:id="rId2" action="ppaction://hlinksldjump"/>
          </p:cNvPr>
          <p:cNvSpPr/>
          <p:nvPr/>
        </p:nvSpPr>
        <p:spPr>
          <a:xfrm>
            <a:off x="853390" y="5645619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วิธีทำ (ต่อ)</a:t>
            </a:r>
          </a:p>
        </p:txBody>
      </p:sp>
      <p:pic>
        <p:nvPicPr>
          <p:cNvPr id="15" name="รูปภาพ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6774" y="4893995"/>
            <a:ext cx="2449426" cy="1756050"/>
          </a:xfrm>
          <a:prstGeom prst="rect">
            <a:avLst/>
          </a:prstGeom>
        </p:spPr>
      </p:pic>
      <p:sp>
        <p:nvSpPr>
          <p:cNvPr id="10" name="กล่องข้อความ 9"/>
          <p:cNvSpPr txBox="1"/>
          <p:nvPr/>
        </p:nvSpPr>
        <p:spPr>
          <a:xfrm>
            <a:off x="1141021" y="1940537"/>
            <a:ext cx="9940757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800" b="1" dirty="0">
                <a:solidFill>
                  <a:srgbClr val="0066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เตรียมวัตถุดิบ </a:t>
            </a:r>
            <a:r>
              <a:rPr lang="en-US" sz="2800" b="1" dirty="0">
                <a:solidFill>
                  <a:srgbClr val="0066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:</a:t>
            </a:r>
            <a:endParaRPr lang="th-TH" sz="2800" b="1" dirty="0">
              <a:solidFill>
                <a:srgbClr val="0066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sz="28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1. ละลายเนยโดยใช้อุณหภูมิกลาง</a:t>
            </a:r>
          </a:p>
          <a:p>
            <a:r>
              <a:rPr lang="th-TH" sz="28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2. ซอยหอมใหญ่ </a:t>
            </a:r>
            <a:r>
              <a:rPr lang="th-TH" sz="2800" b="1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เซ</a:t>
            </a:r>
            <a:r>
              <a:rPr lang="th-TH" sz="28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อรารี่ หัวไชเท้า ต้นกระเทียม ตะไคร้ ฉีกใบมะกรูด</a:t>
            </a:r>
          </a:p>
          <a:p>
            <a:r>
              <a:rPr lang="th-TH" sz="28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3. ปอกเปลือกกระเทียม และซอย</a:t>
            </a:r>
          </a:p>
          <a:p>
            <a:r>
              <a:rPr lang="th-TH" sz="28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4. ล้างทำความสะอาดไก่ และหั่นเป็นชิ้น</a:t>
            </a:r>
          </a:p>
        </p:txBody>
      </p:sp>
      <p:grpSp>
        <p:nvGrpSpPr>
          <p:cNvPr id="16" name="กลุ่ม 15"/>
          <p:cNvGrpSpPr/>
          <p:nvPr/>
        </p:nvGrpSpPr>
        <p:grpSpPr>
          <a:xfrm>
            <a:off x="443127" y="139229"/>
            <a:ext cx="6998409" cy="1049921"/>
            <a:chOff x="1836568" y="2705191"/>
            <a:chExt cx="7354692" cy="1103372"/>
          </a:xfrm>
        </p:grpSpPr>
        <p:pic>
          <p:nvPicPr>
            <p:cNvPr id="17" name="รูปภาพ 1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36568" y="2705191"/>
              <a:ext cx="6426656" cy="1103372"/>
            </a:xfrm>
            <a:prstGeom prst="rect">
              <a:avLst/>
            </a:prstGeom>
          </p:spPr>
        </p:pic>
        <p:sp>
          <p:nvSpPr>
            <p:cNvPr id="19" name="กล่องข้อความ 18"/>
            <p:cNvSpPr txBox="1"/>
            <p:nvPr/>
          </p:nvSpPr>
          <p:spPr>
            <a:xfrm>
              <a:off x="3234418" y="3018306"/>
              <a:ext cx="5956842" cy="6145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วิธีทำ  </a:t>
              </a:r>
              <a:r>
                <a:rPr lang="th-TH" sz="32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ไก่อบซอสต้มข่า</a:t>
              </a:r>
              <a:r>
                <a:rPr lang="th-TH" sz="32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เวลูเต</a:t>
              </a:r>
              <a:r>
                <a:rPr lang="th-TH" sz="32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้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57083798"/>
      </p:ext>
    </p:extLst>
  </p:cSld>
  <p:clrMapOvr>
    <a:masterClrMapping/>
  </p:clrMapOvr>
  <p:transition spd="slow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421590" y="1233847"/>
            <a:ext cx="11304610" cy="5013678"/>
          </a:xfrm>
          <a:prstGeom prst="roundRect">
            <a:avLst>
              <a:gd name="adj" fmla="val 1902"/>
            </a:avLst>
          </a:prstGeom>
          <a:solidFill>
            <a:schemeClr val="tx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60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9" name="แผนผังลำดับงาน: สิ้นสุด 8">
            <a:hlinkClick r:id="rId2" action="ppaction://hlinksldjump"/>
          </p:cNvPr>
          <p:cNvSpPr/>
          <p:nvPr/>
        </p:nvSpPr>
        <p:spPr>
          <a:xfrm>
            <a:off x="311285" y="5958329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หน้าหลัก</a:t>
            </a:r>
          </a:p>
        </p:txBody>
      </p:sp>
      <p:pic>
        <p:nvPicPr>
          <p:cNvPr id="15" name="รูปภาพ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6774" y="4893995"/>
            <a:ext cx="2449426" cy="1756050"/>
          </a:xfrm>
          <a:prstGeom prst="rect">
            <a:avLst/>
          </a:prstGeom>
        </p:spPr>
      </p:pic>
      <p:grpSp>
        <p:nvGrpSpPr>
          <p:cNvPr id="16" name="กลุ่ม 15"/>
          <p:cNvGrpSpPr/>
          <p:nvPr/>
        </p:nvGrpSpPr>
        <p:grpSpPr>
          <a:xfrm>
            <a:off x="443127" y="139229"/>
            <a:ext cx="6998409" cy="1049921"/>
            <a:chOff x="1836568" y="2705191"/>
            <a:chExt cx="7354692" cy="1103372"/>
          </a:xfrm>
        </p:grpSpPr>
        <p:pic>
          <p:nvPicPr>
            <p:cNvPr id="17" name="รูปภาพ 1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36568" y="2705191"/>
              <a:ext cx="6426656" cy="1103372"/>
            </a:xfrm>
            <a:prstGeom prst="rect">
              <a:avLst/>
            </a:prstGeom>
          </p:spPr>
        </p:pic>
        <p:sp>
          <p:nvSpPr>
            <p:cNvPr id="19" name="กล่องข้อความ 18"/>
            <p:cNvSpPr txBox="1"/>
            <p:nvPr/>
          </p:nvSpPr>
          <p:spPr>
            <a:xfrm>
              <a:off x="3234418" y="3018306"/>
              <a:ext cx="5956842" cy="6145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วิธีทำ  </a:t>
              </a:r>
              <a:r>
                <a:rPr lang="th-TH" sz="32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ไก่อบซอสต้มข่า</a:t>
              </a:r>
              <a:r>
                <a:rPr lang="th-TH" sz="32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เวลูเต</a:t>
              </a:r>
              <a:r>
                <a:rPr lang="th-TH" sz="32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้</a:t>
              </a:r>
            </a:p>
          </p:txBody>
        </p:sp>
      </p:grpSp>
      <p:sp>
        <p:nvSpPr>
          <p:cNvPr id="13" name="กล่องข้อความ 12"/>
          <p:cNvSpPr txBox="1"/>
          <p:nvPr/>
        </p:nvSpPr>
        <p:spPr>
          <a:xfrm>
            <a:off x="731268" y="1354565"/>
            <a:ext cx="10567354" cy="4924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600" b="1" dirty="0">
                <a:solidFill>
                  <a:srgbClr val="0066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วิธีทำ </a:t>
            </a:r>
            <a:r>
              <a:rPr lang="en-US" sz="2600" b="1" dirty="0">
                <a:solidFill>
                  <a:srgbClr val="0066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:</a:t>
            </a:r>
            <a:endParaRPr lang="th-TH" sz="2600" dirty="0">
              <a:solidFill>
                <a:schemeClr val="bg1">
                  <a:lumMod val="95000"/>
                  <a:lumOff val="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sz="2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1. ตั้งกระทะ ใส่หอมใหญ่ </a:t>
            </a:r>
            <a:r>
              <a:rPr lang="th-TH" sz="2600" b="1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เซ</a:t>
            </a:r>
            <a:r>
              <a:rPr lang="th-TH" sz="2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อรารี่ หัวไชเท้า ต้นกระเทียม ที่ซอยไว้ ลงไปผัดจนสุก </a:t>
            </a:r>
          </a:p>
          <a:p>
            <a:r>
              <a:rPr lang="th-TH" sz="2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2. แล้วใส่แป้งอเนกประสงค์ลงไปในกระทะที่ละลายเนย คนให้กัน</a:t>
            </a:r>
          </a:p>
          <a:p>
            <a:r>
              <a:rPr lang="th-TH" sz="2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3. นำ </a:t>
            </a:r>
            <a:r>
              <a:rPr lang="en-US" sz="2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Roux </a:t>
            </a:r>
            <a:r>
              <a:rPr lang="th-TH" sz="2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(รู) ที่ได้ลงไปผสมส่วนแรก ใช้ไฟแรง 2 นาที</a:t>
            </a:r>
          </a:p>
          <a:p>
            <a:r>
              <a:rPr lang="th-TH" sz="2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4. ใส่น้ำสต๊อกลงไปทีละนิด และคนตลอดเวลาเพื่อไม่ให้เป็นก้อน เมื่อส่วนผสมเข้ากัน เร่งไฟแรง และลดไฟลง</a:t>
            </a:r>
          </a:p>
          <a:p>
            <a:r>
              <a:rPr lang="th-TH" sz="2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5. ไส่ตะไคร้ซอย ข่าซอย ใบมะกรูด ต้มไฟอ่อนไป</a:t>
            </a:r>
            <a:r>
              <a:rPr lang="th-TH" sz="2600" b="1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เรื่อยๆ</a:t>
            </a:r>
            <a:r>
              <a:rPr lang="th-TH" sz="2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จนซอสข้นตามต้องการ</a:t>
            </a:r>
          </a:p>
          <a:p>
            <a:r>
              <a:rPr lang="th-TH" sz="2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6. กรองซอสแล้วใส่เห็ดลงไป ปรุงรสด้วยเกลือ พริกไทยดำ </a:t>
            </a:r>
          </a:p>
          <a:p>
            <a:r>
              <a:rPr lang="th-TH" sz="2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7. หมักไก่ด้วย ซีอิ๊วขาว น้ำตาลทรายแดง ผิวมะนาว ผักชีซอย น้ำมะนาว น้ำมันมะกอก เกลือ พริกไทย กระเทียมซอย หมักไว้ 30 นาที</a:t>
            </a:r>
          </a:p>
          <a:p>
            <a:r>
              <a:rPr lang="th-TH" sz="2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5. นำไก่ไปอบในเตาอบจนสุกพอดี</a:t>
            </a:r>
          </a:p>
          <a:p>
            <a:r>
              <a:rPr lang="th-TH" sz="2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6. นำไก่ที่สุกแล้ว ราดด้วยซอส</a:t>
            </a:r>
            <a:r>
              <a:rPr lang="th-TH" sz="2600" b="1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เวลูต้า</a:t>
            </a:r>
            <a:r>
              <a:rPr lang="th-TH" sz="2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ต้มข่า</a:t>
            </a:r>
          </a:p>
          <a:p>
            <a:endParaRPr lang="th-TH" sz="2800" b="1" dirty="0">
              <a:solidFill>
                <a:schemeClr val="bg1">
                  <a:lumMod val="95000"/>
                  <a:lumOff val="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904273488"/>
      </p:ext>
    </p:extLst>
  </p:cSld>
  <p:clrMapOvr>
    <a:masterClrMapping/>
  </p:clrMapOvr>
  <p:transition spd="slow"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อิออน">
  <a:themeElements>
    <a:clrScheme name="อิออน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อิออน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อิออน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6259</TotalTime>
  <Words>1128</Words>
  <Application>Microsoft Office PowerPoint</Application>
  <PresentationFormat>แบบจอกว้าง</PresentationFormat>
  <Paragraphs>162</Paragraphs>
  <Slides>37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6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37</vt:i4>
      </vt:variant>
    </vt:vector>
  </HeadingPairs>
  <TitlesOfParts>
    <vt:vector size="44" baseType="lpstr">
      <vt:lpstr>Angsana New</vt:lpstr>
      <vt:lpstr>Arial</vt:lpstr>
      <vt:lpstr>Century Gothic</vt:lpstr>
      <vt:lpstr>TH SarabunPSK</vt:lpstr>
      <vt:lpstr>Wingdings</vt:lpstr>
      <vt:lpstr>Wingdings 3</vt:lpstr>
      <vt:lpstr>อิออน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ToOkTuCk</dc:creator>
  <cp:lastModifiedBy>GOLF-02</cp:lastModifiedBy>
  <cp:revision>1710</cp:revision>
  <dcterms:created xsi:type="dcterms:W3CDTF">2020-12-22T03:05:05Z</dcterms:created>
  <dcterms:modified xsi:type="dcterms:W3CDTF">2021-07-16T05:27:00Z</dcterms:modified>
</cp:coreProperties>
</file>