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607" r:id="rId4"/>
    <p:sldId id="608" r:id="rId5"/>
    <p:sldId id="609" r:id="rId6"/>
    <p:sldId id="610" r:id="rId7"/>
    <p:sldId id="611" r:id="rId8"/>
    <p:sldId id="612" r:id="rId9"/>
    <p:sldId id="613" r:id="rId10"/>
    <p:sldId id="614" r:id="rId11"/>
    <p:sldId id="615" r:id="rId12"/>
    <p:sldId id="616" r:id="rId13"/>
    <p:sldId id="617" r:id="rId14"/>
    <p:sldId id="618" r:id="rId15"/>
    <p:sldId id="619" r:id="rId16"/>
    <p:sldId id="620" r:id="rId17"/>
    <p:sldId id="62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BCDCD"/>
    <a:srgbClr val="000082"/>
    <a:srgbClr val="FEFDF4"/>
    <a:srgbClr val="00008E"/>
    <a:srgbClr val="000074"/>
    <a:srgbClr val="660033"/>
    <a:srgbClr val="EAEAEA"/>
    <a:srgbClr val="D60093"/>
    <a:srgbClr val="8D1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014" y="1126353"/>
            <a:ext cx="2884712" cy="1838393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C0ABBB0C-C550-4952-BC41-0E76D62859CB}"/>
              </a:ext>
            </a:extLst>
          </p:cNvPr>
          <p:cNvSpPr txBox="1"/>
          <p:nvPr/>
        </p:nvSpPr>
        <p:spPr>
          <a:xfrm>
            <a:off x="2756535" y="3380634"/>
            <a:ext cx="6717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การเลือกซื้อและการเตรียมวัตถุดิบ</a:t>
            </a:r>
            <a:endParaRPr lang="th-TH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9D1461E4-52F7-4D97-B09A-7DD71A197FCE}"/>
              </a:ext>
            </a:extLst>
          </p:cNvPr>
          <p:cNvSpPr txBox="1"/>
          <p:nvPr/>
        </p:nvSpPr>
        <p:spPr>
          <a:xfrm>
            <a:off x="1179194" y="762354"/>
            <a:ext cx="9833610" cy="4996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lnSpc>
                <a:spcPct val="150000"/>
              </a:lnSpc>
            </a:pPr>
            <a:r>
              <a:rPr lang="th-TH" sz="36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หากเราต้องการประกอบอาหารจึงจำเป็นจะต้องมีการเตรียมวัตถุดิบ เช่น เนื้อสัตว์ ผัก เครื่องปรุงต่าง ๆ ให้พร้อม ซึ่งวัตถุดิบต่าง ๆ นั้นเป็นส่วนสำคัญที่ทำให้อาหารนั้น ๆ น่ารับประทานและถูกหลักโภชนาการ ดังนั้นการเลือกซื้อวัตถุดิบที่สด สะอาด จึงเป็นสิ่งที่จำเป็นเพราะจะส่งผลต่อสุขภาพ และค่าใช้จ่าย ในการเลือกวัตถุดิบที่นำมาประกอบอาหารจะช่วยให้ได้วัตถุดิบที่ดีมีคุณภาพและคุณค่าทางโภชนาการ</a:t>
            </a: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95531F2E-50AA-4B2B-ABFC-28496FB88971}"/>
              </a:ext>
            </a:extLst>
          </p:cNvPr>
          <p:cNvSpPr txBox="1"/>
          <p:nvPr/>
        </p:nvSpPr>
        <p:spPr>
          <a:xfrm>
            <a:off x="1179194" y="1106805"/>
            <a:ext cx="9833610" cy="420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หลักในการเลือกซื้ออาหารมารับประทานในครอบครัว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- เขียนรายการที่ต้องการซื้อ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- เลือกซื้ออาหารที่สด สะอาด ราคาเหมาะสมกับคุณภาพ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- เลือกซื้ออาหารให้มีปริมาณที่เพียงพอต่อสมาชิกในครอบครัว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- ตั้งงบประมาณในการซื้อ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- สำรวจความต้องการของสมาชิกในครอบครัว</a:t>
            </a:r>
          </a:p>
        </p:txBody>
      </p:sp>
    </p:spTree>
    <p:extLst>
      <p:ext uri="{BB962C8B-B14F-4D97-AF65-F5344CB8AC3E}">
        <p14:creationId xmlns:p14="http://schemas.microsoft.com/office/powerpoint/2010/main" val="93796685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D6C5FBF-03D4-40A9-891E-1089108B297F}"/>
              </a:ext>
            </a:extLst>
          </p:cNvPr>
          <p:cNvSpPr txBox="1"/>
          <p:nvPr/>
        </p:nvSpPr>
        <p:spPr>
          <a:xfrm>
            <a:off x="1179195" y="483436"/>
            <a:ext cx="9833610" cy="587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h-TH" sz="4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การเลือกซื้ออาหารสด</a:t>
            </a:r>
            <a:endParaRPr lang="th-TH" sz="36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- การเลือกซื้อผัก ผักมีทั้งประเภทที่รับประทานใบ ลำต้น หัว ผล ดอก การเลือกซื้อผักสดจะต้องเลือกซื้อที่สะอาด ไม่เหี่ยว และมีสีเขียวสด และไม่มีคราบสีขาวๆตกค้าง เพราะอาจเป็นยาฆ่าแมลงตกค้าง ที่เป็นอันตรายต่ออผู้บริโภค ซึ่งในปัจจุบันมีผักปลอดสารพิษเป็นอีกทางเลือกหนึ่งของผู้บริโภคที่รักสุขภาพ</a:t>
            </a:r>
            <a:b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</a:br>
            <a:endParaRPr lang="th-TH" sz="30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- การเลือกซื้อผลไม้ ผลไม้มีวิตามินและแร่ธาตุที่เป็นประยชน์ต่อร่างกาย และยังมีรสชาติที่แต่ต่างกัน ควรเลือกลักษณะของผลไม้ที่มีผิวสดใสไม่เหี่ยว  เปลือกหรือผิวไม่มีรอยช้ำหรือมีแมลงเจาะ เช่น ส้มเขียวหวานควรเลือกที่มีผิวบางและลักษณะของผลที่กลมแป้น กล้วยน้ำว้า ควรเลือกที่เปลือกบาง ผิวของผลไม่เป็นเหลี่ยม มะม่วง เลือกที่แก่จัด ผิวนวล ปัจจุบันการเลือกดูจากสีของผลอาจไม่แน่นอนเพราะมีการบ่มแก๊ส ทำให้ผิวเหลืองทั้งที่บางทีผลนั้นอาจยังไม่แก่จัด</a:t>
            </a:r>
          </a:p>
        </p:txBody>
      </p:sp>
    </p:spTree>
    <p:extLst>
      <p:ext uri="{BB962C8B-B14F-4D97-AF65-F5344CB8AC3E}">
        <p14:creationId xmlns:p14="http://schemas.microsoft.com/office/powerpoint/2010/main" val="50231776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BAA1A7C-A955-4EC8-88DC-D1E2405A551E}"/>
              </a:ext>
            </a:extLst>
          </p:cNvPr>
          <p:cNvSpPr txBox="1"/>
          <p:nvPr/>
        </p:nvSpPr>
        <p:spPr>
          <a:xfrm>
            <a:off x="1179195" y="560328"/>
            <a:ext cx="9833610" cy="5709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- การเลือกซื้อเนื้อสัตว์ เนื้อสัตว์เป็นอาหารที่ให้โปรตีนสูง ในการเลือกซื้อควรคำนึงถึงเรื่องความปลอดอภัย ความสะอาด และความสด ไม่มีกลิ่นเหม็น เข่น เนื้อหมูเลือกที่มีสีชมพูอ่อน เนื้อละเอียดแน่น ปลาเลือกตัวที่มีเหงือกสีแดง ตาใส เนื้อวัวเลือกที่มีสีแดงสดไม่ดำคล้ำ เป็ด,ไก่เลือกที่เนื้อแน่นไม่มีกลิ่นเหม็น กุ้งเลือกตัวที่เนื้อติดกับตัวแน่น ไข่เลือกที่เปลือกไข่สะอาด ไม่มีรอยแตกร้าว </a:t>
            </a:r>
          </a:p>
          <a:p>
            <a:pPr marL="457200" indent="-457200">
              <a:lnSpc>
                <a:spcPct val="120000"/>
              </a:lnSpc>
              <a:buFontTx/>
              <a:buChar char="-"/>
            </a:pPr>
            <a:endParaRPr lang="th-TH" sz="30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20000"/>
              </a:lnSpc>
            </a:pP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- การเลือก</a:t>
            </a:r>
            <a:r>
              <a:rPr lang="th-TH" sz="30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ซื้ออาหารแห้ง 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อาหารแห้งเป็นอาหารที่สามารถเก็บไว้ได้นาน ควรเลือกซื้อจากสถานที่จำหน่ายที่สะอาด มีที่เก็บเป็นระเบียบเรียบร้อย และมีภาชนะปิดมิดชิด เช่น ข้าวสาร เลือกที่สะอาด ไม่มีตัวมอด วิธีการเก็บรักษาควรเก็บในที่แห้ง ไม่อับชื้นและใส่ภาชนะที่มีฝาปิดมิดชิด, กระเทียม เลือกที่เปลือกแห้งสนิท กลีบแน่น วิธีเก็บรักษาควรเก็บไว้ในที่ลมโกรกและสามารถหยิบใช้ได้สะดวก</a:t>
            </a:r>
          </a:p>
        </p:txBody>
      </p:sp>
    </p:spTree>
    <p:extLst>
      <p:ext uri="{BB962C8B-B14F-4D97-AF65-F5344CB8AC3E}">
        <p14:creationId xmlns:p14="http://schemas.microsoft.com/office/powerpoint/2010/main" val="110008873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179195" y="341581"/>
            <a:ext cx="983361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h-TH" sz="4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การเตรียมวัตถุดิบ</a:t>
            </a:r>
          </a:p>
          <a:p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หากเราต้องการประกอบอาหารอย่างใดอย่างหนึ่งเราจำเป็นจะต้องมีการเตรียมวัตถุดิบซึ่งเป็นส่วนผสมและเครื่องปรุงรส โดยจะต้องจัดเตรียมให้เหมาะสมกับชนิดและลักษณะของอาหาร </a:t>
            </a:r>
          </a:p>
          <a:p>
            <a:pPr>
              <a:lnSpc>
                <a:spcPct val="110000"/>
              </a:lnSpc>
            </a:pPr>
            <a:endParaRPr lang="th-TH" sz="33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endParaRPr lang="th-TH" sz="24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endParaRPr lang="th-TH" sz="3300" dirty="0">
              <a:solidFill>
                <a:schemeClr val="bg1"/>
              </a:solidFill>
              <a:effectLst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b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</a:br>
            <a:b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- วัตถุดิบประเภทผัก ซึ่งประเภทผักจำเป็นจะต้องระมัดระวังเป็นพิเศษเพราะผักอาจจะช้ำได้ ดังนั้นในการเตรียมผักก่อนนำมาปรุงอาหารก่อนหั่นต้องทำการล้างให้สะอาดผักที่เป็นกอ เช่นผักกาดขาวต้องปลิดออกมาล้างทีละกาบ ผักที่สามารถรับประมานสดได้ต้องล้างด่างทับทิมหรือน้ำเกลือประมาณ 10 นาทีเพื่อล้างยาฆ่าแมลง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33DCF84-2803-49C9-9D2E-271A6D48DCD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401" y="2026194"/>
            <a:ext cx="3273167" cy="2141759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EFFCC148-CF4F-4B33-9189-B0E170786ADC}"/>
              </a:ext>
            </a:extLst>
          </p:cNvPr>
          <p:cNvSpPr txBox="1"/>
          <p:nvPr/>
        </p:nvSpPr>
        <p:spPr>
          <a:xfrm>
            <a:off x="3007992" y="4130728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ที่มา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 https://home.kapook.com/view158392.html</a:t>
            </a:r>
            <a:endParaRPr lang="en-US" sz="13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1309274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85523" y="985635"/>
            <a:ext cx="9833610" cy="1768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- วัตถุดิบประเภทเนื้อสัตว์ ตัดเอาส่วนที่ไม่ต้องการออกก่อนที่จะนำไปล้าง </a:t>
            </a:r>
            <a:r>
              <a:rPr lang="th-TH" sz="33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เช่น ปลาให้</a:t>
            </a: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ขอดเกล็ด ตัดครีบ ตัดเหงือก ผ่าทองเอาเครื่องในออก แล้วจึงนำไปล้าง หรืออาจใช้น้ำเกลือล้างได้เพื่อลดกลิ่นคาว เนื้อหมู ล้างน้ำให้สะอาดแล้วหั่นตามขนาดที่ต้องการ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AB7791F-F886-41A8-B992-0EC36A3BB89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49" y="3060027"/>
            <a:ext cx="4361457" cy="2405107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34DABDF9-CDFC-40E2-8D1A-22E7F1DB3C11}"/>
              </a:ext>
            </a:extLst>
          </p:cNvPr>
          <p:cNvSpPr txBox="1"/>
          <p:nvPr/>
        </p:nvSpPr>
        <p:spPr>
          <a:xfrm>
            <a:off x="3124953" y="5495210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ที่มา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 https://www.wongnai.com/food-tips/how-to-cut-meat-for-cooking</a:t>
            </a:r>
            <a:endParaRPr lang="en-US" sz="13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25885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396534"/>
            <a:ext cx="983361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h-TH" sz="4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การเตรียมวัตถุดิบโดยการหั่น</a:t>
            </a:r>
          </a:p>
          <a:p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การหั่นก็เป็นอีกขั้นตอนที่สำคัญก่อนที่เราจะเริ่มประกอบอาหาร เพราะวัตถุดิบแต่ละประเภทมีลักษณะที่แตกต่างกัน เพราะฉะนั้นรูปแบบการหั่นที่เหมาะสมจึงแตกต่างกันออกไป โดยมีวิธีการหั่นแบบต่าง ๆดังนี้</a:t>
            </a:r>
          </a:p>
          <a:p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Julienne (</a:t>
            </a: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จูเลียน) ลักษณะของวัตถุดิบของการหั่นแบบนี้จะเป็นแท่งมีความหนาประมาณ 1/8 นิ้ว ยาวประมาณ 2 นิ้ว การหั่นแบบนี้นิยมใช้ใน</a:t>
            </a:r>
            <a:r>
              <a:rPr lang="th-TH" sz="330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การทำ</a:t>
            </a:r>
            <a:r>
              <a:rPr lang="th-TH" sz="33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สลัด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EE21E92-AEFD-497F-8F9B-E3A5CC1167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63" y="3724609"/>
            <a:ext cx="3596910" cy="2229623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249291" y="5964031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http://juliennepeeler.info</a:t>
            </a:r>
          </a:p>
        </p:txBody>
      </p:sp>
    </p:spTree>
    <p:extLst>
      <p:ext uri="{BB962C8B-B14F-4D97-AF65-F5344CB8AC3E}">
        <p14:creationId xmlns:p14="http://schemas.microsoft.com/office/powerpoint/2010/main" val="377614012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24607" y="435490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811217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Baton net 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ลักษณะของวัตถุดิบของการหั่นจะคล้ายๆกับการหั่นแบบ </a:t>
            </a: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Julienne 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แต่มีมีความหนากว่า หนาประมาณ ¼ นิ้ว ลักษณะของวัตถุดิบที่ได้จะคล้ายกับ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เฟ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รน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ช์ฟ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ราย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261911" y="5565989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http://atmedia.imgix.net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06C576D-E8E8-450F-9FF7-1C957A3E42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871" y="2193084"/>
            <a:ext cx="2199094" cy="33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5682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24607" y="435490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1002611"/>
            <a:ext cx="983361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Slice (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สไลด์) คือการหั่นเป็นแว่นๆตามรูปทรงของอาหาร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378873" y="4516136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http://www.couponclippingcook.com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14E0836-1390-4873-A911-0FA723955A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40" y="1920173"/>
            <a:ext cx="372872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701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24607" y="435490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1002611"/>
            <a:ext cx="9833610" cy="1743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Brunoise (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บรูนัว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ส์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เป็นการหั่นแบบลูกเต๋าจิ๋ว โดยจะหั่นเป็นแท่งแบบ </a:t>
            </a: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Julienne 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ก่อน แล้วจึงซอยให้เป็นลูกเต๋าเล็ก ๆ อีกรอบ การหั่นแบบนี้เหมาะสำหรับการทำไส้ของอาหารต่าง ๆ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474567" y="5536866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http://cdn-jpg.thedailymeal.net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85CDA780-F447-4724-B056-8609D147C4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040" y="2746550"/>
            <a:ext cx="418592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2350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24607" y="435490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1002611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Small dice (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สมอลได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ซ์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เป็นการหั่นแบบลูกเต๋าเหมือนกัน แต่มีขนาดใหญ่กว่าแบบ </a:t>
            </a: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Brunoise </a:t>
            </a:r>
            <a:endParaRPr lang="th-TH" sz="33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474567" y="5356107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http://vegfreshinc.com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740D42A8-6F06-4C38-9756-C90CC12A323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0"/>
          <a:stretch/>
        </p:blipFill>
        <p:spPr bwMode="auto">
          <a:xfrm>
            <a:off x="4134485" y="2397728"/>
            <a:ext cx="3923030" cy="2952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9128914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587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1204626"/>
            <a:ext cx="983361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Large dice (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ลา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ร์จไดซ์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เป็นการหั่นแบบลูกเต๋าใหญ่ เหมาะกับการหั่นเพื่อทำซุป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378873" y="4409656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http://ghk.h-cdn.co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EC29F3E-2CB4-440E-81B6-F3DD654F68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2155086"/>
            <a:ext cx="44577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2367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587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906912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Chiffonade (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ชิฟ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ฟอเนด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เป็นการซอยเป็นเส้นบาง ๆ เช่นการซอยใบมะกรูด โดยการนำผักมาเรียงซ้อนกันแล้วม้วนหรือพับแล้วซอยเป็นเส้นบาง ๆ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3432038" y="5430389"/>
            <a:ext cx="5434254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http://farm1.static.flickr.com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7A83C689-830A-43FB-8758-BA3D0286E1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412" y="2350627"/>
            <a:ext cx="4067175" cy="304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2476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587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906912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Turned (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เทิร์น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เป็นการปลอกวัตถุดิบให้มีรูปร่างเรียว โดยการหั่นลักษณะนี้ไม่ค่อยพบในอาหารไทย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2219928" y="4882076"/>
            <a:ext cx="3666490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https://www.smartkitchen.com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FB4C188-6863-4375-9186-A583B745CE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70" y="2427604"/>
            <a:ext cx="3666490" cy="2438400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A00975F-7E13-456B-A50A-F981DC5049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78" y="2427602"/>
            <a:ext cx="3666490" cy="2438401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AEA6224F-93AB-4AE0-BA3C-F03F50D05F9D}"/>
              </a:ext>
            </a:extLst>
          </p:cNvPr>
          <p:cNvSpPr txBox="1"/>
          <p:nvPr/>
        </p:nvSpPr>
        <p:spPr>
          <a:xfrm>
            <a:off x="6603294" y="4882073"/>
            <a:ext cx="3666490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http://www.hangtightwmarc.com</a:t>
            </a:r>
          </a:p>
        </p:txBody>
      </p:sp>
    </p:spTree>
    <p:extLst>
      <p:ext uri="{BB962C8B-B14F-4D97-AF65-F5344CB8AC3E}">
        <p14:creationId xmlns:p14="http://schemas.microsoft.com/office/powerpoint/2010/main" val="256489954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587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906912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Mince (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มินซ์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หรือเรียกอีกอย่างหนึ่งว่าการสับ คือเป็นการหั่นแบบละเอียด เช่น กระเทียมสับ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4265288" y="4787031"/>
            <a:ext cx="3666490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http://www.seriouseats.com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24ADEEA-2828-4269-A492-2BF098C3DE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487" y="2068195"/>
            <a:ext cx="3629025" cy="272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0287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45872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492B3E6-000C-49DD-889C-ABA520447C3A}"/>
              </a:ext>
            </a:extLst>
          </p:cNvPr>
          <p:cNvSpPr txBox="1"/>
          <p:nvPr/>
        </p:nvSpPr>
        <p:spPr>
          <a:xfrm>
            <a:off x="1274890" y="906912"/>
            <a:ext cx="9833610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Rough chop (</a:t>
            </a:r>
            <a:r>
              <a:rPr lang="th-TH" sz="33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รัฟ</a:t>
            </a:r>
            <a:r>
              <a:rPr lang="th-TH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ช็อป) เป็นการสับอีกรูปแบบหนึ่ง แต่วัตถุดิบที่ได้จะมีขนาดใหญ่กว่าแบบ </a:t>
            </a:r>
            <a:r>
              <a:rPr lang="en-US" sz="3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Mince</a:t>
            </a:r>
            <a:endParaRPr lang="th-TH" sz="33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A31004-432B-4FAE-83C0-139EE6946A1A}"/>
              </a:ext>
            </a:extLst>
          </p:cNvPr>
          <p:cNvSpPr txBox="1"/>
          <p:nvPr/>
        </p:nvSpPr>
        <p:spPr>
          <a:xfrm>
            <a:off x="1958015" y="4829563"/>
            <a:ext cx="3666490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http://tastykitchen.com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CD6F21D5-6CE5-40AF-A89B-C4C39D47C16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164" y="2196756"/>
            <a:ext cx="3962400" cy="263461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C99435A-CA11-4D97-B7EA-B9C3F83C32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382" y="2196756"/>
            <a:ext cx="3962400" cy="2634615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57E58EE6-BA77-4166-B33F-FD2277CC1876}"/>
              </a:ext>
            </a:extLst>
          </p:cNvPr>
          <p:cNvSpPr txBox="1"/>
          <p:nvPr/>
        </p:nvSpPr>
        <p:spPr>
          <a:xfrm>
            <a:off x="6707346" y="4825175"/>
            <a:ext cx="3666490" cy="29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ที่มา : </a:t>
            </a:r>
            <a:r>
              <a:rPr lang="en-US" sz="13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https://www.rsvp-intl.com</a:t>
            </a:r>
          </a:p>
        </p:txBody>
      </p:sp>
    </p:spTree>
    <p:extLst>
      <p:ext uri="{BB962C8B-B14F-4D97-AF65-F5344CB8AC3E}">
        <p14:creationId xmlns:p14="http://schemas.microsoft.com/office/powerpoint/2010/main" val="187987062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8225</TotalTime>
  <Words>1146</Words>
  <Application>Microsoft Office PowerPoint</Application>
  <PresentationFormat>แบบจอกว้าง</PresentationFormat>
  <Paragraphs>47</Paragraphs>
  <Slides>17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TH SarabunPSK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2370</cp:revision>
  <dcterms:created xsi:type="dcterms:W3CDTF">2020-12-22T03:05:05Z</dcterms:created>
  <dcterms:modified xsi:type="dcterms:W3CDTF">2021-10-08T04:27:58Z</dcterms:modified>
</cp:coreProperties>
</file>